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4"/>
  </p:notesMasterIdLst>
  <p:sldIdLst>
    <p:sldId id="256" r:id="rId5"/>
    <p:sldId id="262" r:id="rId6"/>
    <p:sldId id="301" r:id="rId7"/>
    <p:sldId id="304" r:id="rId8"/>
    <p:sldId id="293" r:id="rId9"/>
    <p:sldId id="290" r:id="rId10"/>
    <p:sldId id="267" r:id="rId11"/>
    <p:sldId id="302" r:id="rId12"/>
    <p:sldId id="305" r:id="rId13"/>
    <p:sldId id="286" r:id="rId14"/>
    <p:sldId id="295" r:id="rId15"/>
    <p:sldId id="306" r:id="rId16"/>
    <p:sldId id="298" r:id="rId17"/>
    <p:sldId id="291" r:id="rId18"/>
    <p:sldId id="299" r:id="rId19"/>
    <p:sldId id="284" r:id="rId20"/>
    <p:sldId id="266" r:id="rId21"/>
    <p:sldId id="270" r:id="rId22"/>
    <p:sldId id="285" r:id="rId23"/>
    <p:sldId id="269" r:id="rId24"/>
    <p:sldId id="288" r:id="rId25"/>
    <p:sldId id="287" r:id="rId26"/>
    <p:sldId id="297" r:id="rId27"/>
    <p:sldId id="296" r:id="rId28"/>
    <p:sldId id="303" r:id="rId29"/>
    <p:sldId id="307" r:id="rId30"/>
    <p:sldId id="281" r:id="rId31"/>
    <p:sldId id="292" r:id="rId32"/>
    <p:sldId id="29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C8BE1-BAD9-46F6-86DE-8A887AA0C65B}" v="25" dt="2021-11-03T21:40:02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30F352-2593-4690-AA30-85C7F831242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52EC11-0B80-4AA0-9A89-634A72F70E7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Compassion</a:t>
          </a:r>
          <a:endParaRPr lang="en-US" sz="1600" dirty="0"/>
        </a:p>
      </dgm:t>
    </dgm:pt>
    <dgm:pt modelId="{8C31564A-B6F3-47E7-99AA-080FBE3EAFA4}" type="parTrans" cxnId="{8397A6D6-87AD-4455-A142-C0B76E9BB10C}">
      <dgm:prSet/>
      <dgm:spPr/>
      <dgm:t>
        <a:bodyPr/>
        <a:lstStyle/>
        <a:p>
          <a:endParaRPr lang="en-US"/>
        </a:p>
      </dgm:t>
    </dgm:pt>
    <dgm:pt modelId="{A97DEE02-40D5-4A1F-8E05-682C5AF4400B}" type="sibTrans" cxnId="{8397A6D6-87AD-4455-A142-C0B76E9BB10C}">
      <dgm:prSet/>
      <dgm:spPr/>
      <dgm:t>
        <a:bodyPr/>
        <a:lstStyle/>
        <a:p>
          <a:endParaRPr lang="en-US"/>
        </a:p>
      </dgm:t>
    </dgm:pt>
    <dgm:pt modelId="{9B5EFADC-4ACA-4A69-A319-5544CDA53F7F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Empathy</a:t>
          </a:r>
        </a:p>
      </dgm:t>
    </dgm:pt>
    <dgm:pt modelId="{544B78B3-E606-46F4-A504-E272B8F108E9}" type="parTrans" cxnId="{D400F9BC-B338-41B4-88A8-C42106A3E508}">
      <dgm:prSet/>
      <dgm:spPr/>
      <dgm:t>
        <a:bodyPr/>
        <a:lstStyle/>
        <a:p>
          <a:endParaRPr lang="en-US"/>
        </a:p>
      </dgm:t>
    </dgm:pt>
    <dgm:pt modelId="{197F81DD-69D3-4632-8A0C-6C8B40C896DE}" type="sibTrans" cxnId="{D400F9BC-B338-41B4-88A8-C42106A3E508}">
      <dgm:prSet/>
      <dgm:spPr/>
      <dgm:t>
        <a:bodyPr/>
        <a:lstStyle/>
        <a:p>
          <a:endParaRPr lang="en-US"/>
        </a:p>
      </dgm:t>
    </dgm:pt>
    <dgm:pt modelId="{129F1572-D122-43EF-863E-1FAC994FDB99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800" b="1" dirty="0"/>
            <a:t>Sympathy</a:t>
          </a:r>
        </a:p>
      </dgm:t>
    </dgm:pt>
    <dgm:pt modelId="{CFBC07ED-D490-4779-9812-357261334820}" type="parTrans" cxnId="{EADE3522-0C05-44B4-B523-61F5B644BDBF}">
      <dgm:prSet/>
      <dgm:spPr/>
      <dgm:t>
        <a:bodyPr/>
        <a:lstStyle/>
        <a:p>
          <a:endParaRPr lang="en-US"/>
        </a:p>
      </dgm:t>
    </dgm:pt>
    <dgm:pt modelId="{791C78C2-ACB2-4F85-8B51-12D5609F4B09}" type="sibTrans" cxnId="{EADE3522-0C05-44B4-B523-61F5B644BDBF}">
      <dgm:prSet/>
      <dgm:spPr/>
      <dgm:t>
        <a:bodyPr/>
        <a:lstStyle/>
        <a:p>
          <a:endParaRPr lang="en-US"/>
        </a:p>
      </dgm:t>
    </dgm:pt>
    <dgm:pt modelId="{8AAE44D2-6CE5-4824-B1EF-E9E58A9BE8F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/>
            <a:t>Pity</a:t>
          </a:r>
        </a:p>
      </dgm:t>
    </dgm:pt>
    <dgm:pt modelId="{53043C49-A188-4527-A5C2-D9614AA8A9C7}" type="parTrans" cxnId="{6BDAB7D1-972A-4FCB-B233-071A044E271A}">
      <dgm:prSet/>
      <dgm:spPr/>
      <dgm:t>
        <a:bodyPr/>
        <a:lstStyle/>
        <a:p>
          <a:endParaRPr lang="en-US"/>
        </a:p>
      </dgm:t>
    </dgm:pt>
    <dgm:pt modelId="{B339C6B0-90C5-4695-B6FF-2273A141B3B3}" type="sibTrans" cxnId="{6BDAB7D1-972A-4FCB-B233-071A044E271A}">
      <dgm:prSet/>
      <dgm:spPr/>
      <dgm:t>
        <a:bodyPr/>
        <a:lstStyle/>
        <a:p>
          <a:endParaRPr lang="en-US"/>
        </a:p>
      </dgm:t>
    </dgm:pt>
    <dgm:pt modelId="{605BFD06-F1E3-4B44-9C7B-8BDAB508E33B}" type="pres">
      <dgm:prSet presAssocID="{0830F352-2593-4690-AA30-85C7F831242A}" presName="Name0" presStyleCnt="0">
        <dgm:presLayoutVars>
          <dgm:chMax val="7"/>
          <dgm:resizeHandles val="exact"/>
        </dgm:presLayoutVars>
      </dgm:prSet>
      <dgm:spPr/>
    </dgm:pt>
    <dgm:pt modelId="{79AA3EED-2B6C-4FB2-B4DC-D408526C52B8}" type="pres">
      <dgm:prSet presAssocID="{0830F352-2593-4690-AA30-85C7F831242A}" presName="comp1" presStyleCnt="0"/>
      <dgm:spPr/>
    </dgm:pt>
    <dgm:pt modelId="{CD43174A-601B-410C-A8E6-0BCC7A365584}" type="pres">
      <dgm:prSet presAssocID="{0830F352-2593-4690-AA30-85C7F831242A}" presName="circle1" presStyleLbl="node1" presStyleIdx="0" presStyleCnt="4" custScaleX="119948"/>
      <dgm:spPr/>
    </dgm:pt>
    <dgm:pt modelId="{2CDB6B7E-19DB-40CC-87F7-6E8FB832BD40}" type="pres">
      <dgm:prSet presAssocID="{0830F352-2593-4690-AA30-85C7F831242A}" presName="c1text" presStyleLbl="node1" presStyleIdx="0" presStyleCnt="4">
        <dgm:presLayoutVars>
          <dgm:bulletEnabled val="1"/>
        </dgm:presLayoutVars>
      </dgm:prSet>
      <dgm:spPr/>
    </dgm:pt>
    <dgm:pt modelId="{9C684F20-1F08-4A68-A287-F75BFCA6A5A6}" type="pres">
      <dgm:prSet presAssocID="{0830F352-2593-4690-AA30-85C7F831242A}" presName="comp2" presStyleCnt="0"/>
      <dgm:spPr/>
    </dgm:pt>
    <dgm:pt modelId="{2FFEF797-EC53-484F-B517-AA2502AAE89B}" type="pres">
      <dgm:prSet presAssocID="{0830F352-2593-4690-AA30-85C7F831242A}" presName="circle2" presStyleLbl="node1" presStyleIdx="1" presStyleCnt="4"/>
      <dgm:spPr/>
    </dgm:pt>
    <dgm:pt modelId="{00EA16FE-D499-4BFD-B295-2006408C39AD}" type="pres">
      <dgm:prSet presAssocID="{0830F352-2593-4690-AA30-85C7F831242A}" presName="c2text" presStyleLbl="node1" presStyleIdx="1" presStyleCnt="4">
        <dgm:presLayoutVars>
          <dgm:bulletEnabled val="1"/>
        </dgm:presLayoutVars>
      </dgm:prSet>
      <dgm:spPr/>
    </dgm:pt>
    <dgm:pt modelId="{296779B6-4CF3-4F54-B112-91E5651E70BE}" type="pres">
      <dgm:prSet presAssocID="{0830F352-2593-4690-AA30-85C7F831242A}" presName="comp3" presStyleCnt="0"/>
      <dgm:spPr/>
    </dgm:pt>
    <dgm:pt modelId="{F550F0C4-AC6F-4793-9420-75CD02072CDF}" type="pres">
      <dgm:prSet presAssocID="{0830F352-2593-4690-AA30-85C7F831242A}" presName="circle3" presStyleLbl="node1" presStyleIdx="2" presStyleCnt="4" custScaleX="105023" custLinFactNeighborY="1188"/>
      <dgm:spPr/>
    </dgm:pt>
    <dgm:pt modelId="{2A0DF53E-BEC9-49D4-89CF-9A6210483220}" type="pres">
      <dgm:prSet presAssocID="{0830F352-2593-4690-AA30-85C7F831242A}" presName="c3text" presStyleLbl="node1" presStyleIdx="2" presStyleCnt="4">
        <dgm:presLayoutVars>
          <dgm:bulletEnabled val="1"/>
        </dgm:presLayoutVars>
      </dgm:prSet>
      <dgm:spPr/>
    </dgm:pt>
    <dgm:pt modelId="{C80EC41F-E742-4A7A-9D88-5745BA09B111}" type="pres">
      <dgm:prSet presAssocID="{0830F352-2593-4690-AA30-85C7F831242A}" presName="comp4" presStyleCnt="0"/>
      <dgm:spPr/>
    </dgm:pt>
    <dgm:pt modelId="{5C266C74-BA82-4DA8-9A98-2F3F8DAED43D}" type="pres">
      <dgm:prSet presAssocID="{0830F352-2593-4690-AA30-85C7F831242A}" presName="circle4" presStyleLbl="node1" presStyleIdx="3" presStyleCnt="4"/>
      <dgm:spPr/>
    </dgm:pt>
    <dgm:pt modelId="{25226992-EB7E-4213-878D-56D8874FA36D}" type="pres">
      <dgm:prSet presAssocID="{0830F352-2593-4690-AA30-85C7F831242A}" presName="c4text" presStyleLbl="node1" presStyleIdx="3" presStyleCnt="4">
        <dgm:presLayoutVars>
          <dgm:bulletEnabled val="1"/>
        </dgm:presLayoutVars>
      </dgm:prSet>
      <dgm:spPr/>
    </dgm:pt>
  </dgm:ptLst>
  <dgm:cxnLst>
    <dgm:cxn modelId="{937FF30D-5CA2-402C-ACAA-ECFBB92B9C54}" type="presOf" srcId="{0830F352-2593-4690-AA30-85C7F831242A}" destId="{605BFD06-F1E3-4B44-9C7B-8BDAB508E33B}" srcOrd="0" destOrd="0" presId="urn:microsoft.com/office/officeart/2005/8/layout/venn2"/>
    <dgm:cxn modelId="{565E9C17-E1BA-45BE-9136-4AEF9F4EA07B}" type="presOf" srcId="{129F1572-D122-43EF-863E-1FAC994FDB99}" destId="{2A0DF53E-BEC9-49D4-89CF-9A6210483220}" srcOrd="1" destOrd="0" presId="urn:microsoft.com/office/officeart/2005/8/layout/venn2"/>
    <dgm:cxn modelId="{D26E521E-6605-4449-8A94-BCE3A5DE294C}" type="presOf" srcId="{9B5EFADC-4ACA-4A69-A319-5544CDA53F7F}" destId="{2FFEF797-EC53-484F-B517-AA2502AAE89B}" srcOrd="0" destOrd="0" presId="urn:microsoft.com/office/officeart/2005/8/layout/venn2"/>
    <dgm:cxn modelId="{EADE3522-0C05-44B4-B523-61F5B644BDBF}" srcId="{0830F352-2593-4690-AA30-85C7F831242A}" destId="{129F1572-D122-43EF-863E-1FAC994FDB99}" srcOrd="2" destOrd="0" parTransId="{CFBC07ED-D490-4779-9812-357261334820}" sibTransId="{791C78C2-ACB2-4F85-8B51-12D5609F4B09}"/>
    <dgm:cxn modelId="{05C6452A-50BB-4245-8717-B9FED57D5162}" type="presOf" srcId="{0752EC11-0B80-4AA0-9A89-634A72F70E7B}" destId="{CD43174A-601B-410C-A8E6-0BCC7A365584}" srcOrd="0" destOrd="0" presId="urn:microsoft.com/office/officeart/2005/8/layout/venn2"/>
    <dgm:cxn modelId="{8B6B9881-234B-49EB-A9E8-0AAD0E259F64}" type="presOf" srcId="{0752EC11-0B80-4AA0-9A89-634A72F70E7B}" destId="{2CDB6B7E-19DB-40CC-87F7-6E8FB832BD40}" srcOrd="1" destOrd="0" presId="urn:microsoft.com/office/officeart/2005/8/layout/venn2"/>
    <dgm:cxn modelId="{3C22A4A9-CFBA-49CC-BA85-06000EA20ADE}" type="presOf" srcId="{8AAE44D2-6CE5-4824-B1EF-E9E58A9BE8F6}" destId="{25226992-EB7E-4213-878D-56D8874FA36D}" srcOrd="1" destOrd="0" presId="urn:microsoft.com/office/officeart/2005/8/layout/venn2"/>
    <dgm:cxn modelId="{D400F9BC-B338-41B4-88A8-C42106A3E508}" srcId="{0830F352-2593-4690-AA30-85C7F831242A}" destId="{9B5EFADC-4ACA-4A69-A319-5544CDA53F7F}" srcOrd="1" destOrd="0" parTransId="{544B78B3-E606-46F4-A504-E272B8F108E9}" sibTransId="{197F81DD-69D3-4632-8A0C-6C8B40C896DE}"/>
    <dgm:cxn modelId="{3012E4C4-249D-4E9D-9115-D638B01E1814}" type="presOf" srcId="{129F1572-D122-43EF-863E-1FAC994FDB99}" destId="{F550F0C4-AC6F-4793-9420-75CD02072CDF}" srcOrd="0" destOrd="0" presId="urn:microsoft.com/office/officeart/2005/8/layout/venn2"/>
    <dgm:cxn modelId="{71BD6EC7-929A-45AF-96EE-9203869BA9A8}" type="presOf" srcId="{9B5EFADC-4ACA-4A69-A319-5544CDA53F7F}" destId="{00EA16FE-D499-4BFD-B295-2006408C39AD}" srcOrd="1" destOrd="0" presId="urn:microsoft.com/office/officeart/2005/8/layout/venn2"/>
    <dgm:cxn modelId="{6CD78CCA-7C81-4A33-8121-DD2BA084C6DF}" type="presOf" srcId="{8AAE44D2-6CE5-4824-B1EF-E9E58A9BE8F6}" destId="{5C266C74-BA82-4DA8-9A98-2F3F8DAED43D}" srcOrd="0" destOrd="0" presId="urn:microsoft.com/office/officeart/2005/8/layout/venn2"/>
    <dgm:cxn modelId="{6BDAB7D1-972A-4FCB-B233-071A044E271A}" srcId="{0830F352-2593-4690-AA30-85C7F831242A}" destId="{8AAE44D2-6CE5-4824-B1EF-E9E58A9BE8F6}" srcOrd="3" destOrd="0" parTransId="{53043C49-A188-4527-A5C2-D9614AA8A9C7}" sibTransId="{B339C6B0-90C5-4695-B6FF-2273A141B3B3}"/>
    <dgm:cxn modelId="{8397A6D6-87AD-4455-A142-C0B76E9BB10C}" srcId="{0830F352-2593-4690-AA30-85C7F831242A}" destId="{0752EC11-0B80-4AA0-9A89-634A72F70E7B}" srcOrd="0" destOrd="0" parTransId="{8C31564A-B6F3-47E7-99AA-080FBE3EAFA4}" sibTransId="{A97DEE02-40D5-4A1F-8E05-682C5AF4400B}"/>
    <dgm:cxn modelId="{D8CECF3C-89D5-4CFA-AC3E-B27D0F5B6112}" type="presParOf" srcId="{605BFD06-F1E3-4B44-9C7B-8BDAB508E33B}" destId="{79AA3EED-2B6C-4FB2-B4DC-D408526C52B8}" srcOrd="0" destOrd="0" presId="urn:microsoft.com/office/officeart/2005/8/layout/venn2"/>
    <dgm:cxn modelId="{95A2DCD5-369F-43C4-8248-F54462B1F8CD}" type="presParOf" srcId="{79AA3EED-2B6C-4FB2-B4DC-D408526C52B8}" destId="{CD43174A-601B-410C-A8E6-0BCC7A365584}" srcOrd="0" destOrd="0" presId="urn:microsoft.com/office/officeart/2005/8/layout/venn2"/>
    <dgm:cxn modelId="{58761807-6A3A-4E6E-AFCD-2C9D646F15CC}" type="presParOf" srcId="{79AA3EED-2B6C-4FB2-B4DC-D408526C52B8}" destId="{2CDB6B7E-19DB-40CC-87F7-6E8FB832BD40}" srcOrd="1" destOrd="0" presId="urn:microsoft.com/office/officeart/2005/8/layout/venn2"/>
    <dgm:cxn modelId="{5A022BBE-D4CD-41A9-9DA8-13F1D0DAE8CD}" type="presParOf" srcId="{605BFD06-F1E3-4B44-9C7B-8BDAB508E33B}" destId="{9C684F20-1F08-4A68-A287-F75BFCA6A5A6}" srcOrd="1" destOrd="0" presId="urn:microsoft.com/office/officeart/2005/8/layout/venn2"/>
    <dgm:cxn modelId="{CA5B6470-0C56-4453-9794-EEE2135CACFC}" type="presParOf" srcId="{9C684F20-1F08-4A68-A287-F75BFCA6A5A6}" destId="{2FFEF797-EC53-484F-B517-AA2502AAE89B}" srcOrd="0" destOrd="0" presId="urn:microsoft.com/office/officeart/2005/8/layout/venn2"/>
    <dgm:cxn modelId="{3D43B95C-D75A-4E15-BA76-6332C4C46FDB}" type="presParOf" srcId="{9C684F20-1F08-4A68-A287-F75BFCA6A5A6}" destId="{00EA16FE-D499-4BFD-B295-2006408C39AD}" srcOrd="1" destOrd="0" presId="urn:microsoft.com/office/officeart/2005/8/layout/venn2"/>
    <dgm:cxn modelId="{1C213B1E-113E-4B82-8347-A9E2A704B934}" type="presParOf" srcId="{605BFD06-F1E3-4B44-9C7B-8BDAB508E33B}" destId="{296779B6-4CF3-4F54-B112-91E5651E70BE}" srcOrd="2" destOrd="0" presId="urn:microsoft.com/office/officeart/2005/8/layout/venn2"/>
    <dgm:cxn modelId="{C45EAD47-E6C6-4D81-A156-E3B573C9F0C6}" type="presParOf" srcId="{296779B6-4CF3-4F54-B112-91E5651E70BE}" destId="{F550F0C4-AC6F-4793-9420-75CD02072CDF}" srcOrd="0" destOrd="0" presId="urn:microsoft.com/office/officeart/2005/8/layout/venn2"/>
    <dgm:cxn modelId="{4518932C-D896-4E12-B65F-941C25DE8720}" type="presParOf" srcId="{296779B6-4CF3-4F54-B112-91E5651E70BE}" destId="{2A0DF53E-BEC9-49D4-89CF-9A6210483220}" srcOrd="1" destOrd="0" presId="urn:microsoft.com/office/officeart/2005/8/layout/venn2"/>
    <dgm:cxn modelId="{85B70B29-4442-4738-9CF8-79E305A5D697}" type="presParOf" srcId="{605BFD06-F1E3-4B44-9C7B-8BDAB508E33B}" destId="{C80EC41F-E742-4A7A-9D88-5745BA09B111}" srcOrd="3" destOrd="0" presId="urn:microsoft.com/office/officeart/2005/8/layout/venn2"/>
    <dgm:cxn modelId="{694FED25-ED9D-45C8-A009-EC0C77213DA9}" type="presParOf" srcId="{C80EC41F-E742-4A7A-9D88-5745BA09B111}" destId="{5C266C74-BA82-4DA8-9A98-2F3F8DAED43D}" srcOrd="0" destOrd="0" presId="urn:microsoft.com/office/officeart/2005/8/layout/venn2"/>
    <dgm:cxn modelId="{A74B0F03-0362-4F0F-8054-EAE0D05BA106}" type="presParOf" srcId="{C80EC41F-E742-4A7A-9D88-5745BA09B111}" destId="{25226992-EB7E-4213-878D-56D8874FA36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174A-601B-410C-A8E6-0BCC7A365584}">
      <dsp:nvSpPr>
        <dsp:cNvPr id="0" name=""/>
        <dsp:cNvSpPr/>
      </dsp:nvSpPr>
      <dsp:spPr>
        <a:xfrm>
          <a:off x="2424472" y="0"/>
          <a:ext cx="5384079" cy="4488678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Compassion</a:t>
          </a:r>
          <a:endParaRPr lang="en-US" sz="1600" kern="1200" dirty="0"/>
        </a:p>
      </dsp:txBody>
      <dsp:txXfrm>
        <a:off x="4363818" y="224433"/>
        <a:ext cx="1505388" cy="673301"/>
      </dsp:txXfrm>
    </dsp:sp>
    <dsp:sp modelId="{2FFEF797-EC53-484F-B517-AA2502AAE89B}">
      <dsp:nvSpPr>
        <dsp:cNvPr id="0" name=""/>
        <dsp:cNvSpPr/>
      </dsp:nvSpPr>
      <dsp:spPr>
        <a:xfrm>
          <a:off x="3321041" y="897735"/>
          <a:ext cx="3590942" cy="3590942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Empathy</a:t>
          </a:r>
        </a:p>
      </dsp:txBody>
      <dsp:txXfrm>
        <a:off x="4488995" y="1113192"/>
        <a:ext cx="1255034" cy="646369"/>
      </dsp:txXfrm>
    </dsp:sp>
    <dsp:sp modelId="{F550F0C4-AC6F-4793-9420-75CD02072CDF}">
      <dsp:nvSpPr>
        <dsp:cNvPr id="0" name=""/>
        <dsp:cNvSpPr/>
      </dsp:nvSpPr>
      <dsp:spPr>
        <a:xfrm>
          <a:off x="3702269" y="1795471"/>
          <a:ext cx="2828486" cy="2693206"/>
        </a:xfrm>
        <a:prstGeom prst="ellipse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Sympathy</a:t>
          </a:r>
        </a:p>
      </dsp:txBody>
      <dsp:txXfrm>
        <a:off x="4457475" y="1997461"/>
        <a:ext cx="1318074" cy="605971"/>
      </dsp:txXfrm>
    </dsp:sp>
    <dsp:sp modelId="{5C266C74-BA82-4DA8-9A98-2F3F8DAED43D}">
      <dsp:nvSpPr>
        <dsp:cNvPr id="0" name=""/>
        <dsp:cNvSpPr/>
      </dsp:nvSpPr>
      <dsp:spPr>
        <a:xfrm>
          <a:off x="4218776" y="2693206"/>
          <a:ext cx="1795471" cy="1795471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Pity</a:t>
          </a:r>
        </a:p>
      </dsp:txBody>
      <dsp:txXfrm>
        <a:off x="4481717" y="3142074"/>
        <a:ext cx="1269589" cy="897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.Schueller@MNPrairie.or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chueller.James@co.olmsted.mn.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Megan Schueller, MA, LPCC</a:t>
            </a:r>
          </a:p>
          <a:p>
            <a:r>
              <a:rPr lang="en-US" dirty="0"/>
              <a:t>Captain Jim Schueller, Olmsted County Sheriff’s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510" y="4791982"/>
            <a:ext cx="10827327" cy="1641490"/>
          </a:xfrm>
        </p:spPr>
        <p:txBody>
          <a:bodyPr>
            <a:noAutofit/>
          </a:bodyPr>
          <a:lstStyle/>
          <a:p>
            <a:r>
              <a:rPr lang="en-US" sz="5400" dirty="0"/>
              <a:t>Realistic De-escalation and Crisis Intervention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" y="365125"/>
            <a:ext cx="11338560" cy="1325563"/>
          </a:xfrm>
        </p:spPr>
        <p:txBody>
          <a:bodyPr>
            <a:noAutofit/>
          </a:bodyPr>
          <a:lstStyle/>
          <a:p>
            <a:r>
              <a:rPr lang="en-US" sz="4800"/>
              <a:t>Establishing Communication and Building Rapport </a:t>
            </a:r>
            <a:endParaRPr lang="en-US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055812"/>
            <a:ext cx="10233800" cy="4121150"/>
          </a:xfrm>
        </p:spPr>
        <p:txBody>
          <a:bodyPr>
            <a:normAutofit/>
          </a:bodyPr>
          <a:lstStyle/>
          <a:p>
            <a:r>
              <a:rPr lang="en-US" sz="3200"/>
              <a:t>Calming techniques</a:t>
            </a:r>
          </a:p>
          <a:p>
            <a:r>
              <a:rPr lang="en-US" sz="3200"/>
              <a:t>Modeling</a:t>
            </a:r>
          </a:p>
          <a:p>
            <a:r>
              <a:rPr lang="en-US" sz="3200"/>
              <a:t>Reassure fears and concerns</a:t>
            </a:r>
          </a:p>
          <a:p>
            <a:r>
              <a:rPr lang="en-US" sz="3200"/>
              <a:t>Allow ventilation </a:t>
            </a:r>
          </a:p>
          <a:p>
            <a:r>
              <a:rPr lang="en-US" sz="3200"/>
              <a:t>Reflecting statements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64AEC-64F8-47E0-ABD6-FE2F00E8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31" y="3125972"/>
            <a:ext cx="4172157" cy="26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1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Active Listening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507940"/>
          </a:xfrm>
        </p:spPr>
        <p:txBody>
          <a:bodyPr>
            <a:normAutofit/>
          </a:bodyPr>
          <a:lstStyle/>
          <a:p>
            <a:r>
              <a:rPr lang="en-US" sz="3200" dirty="0"/>
              <a:t>Paraphrasing</a:t>
            </a:r>
          </a:p>
          <a:p>
            <a:pPr lvl="1"/>
            <a:r>
              <a:rPr lang="en-US" dirty="0"/>
              <a:t>Repeating the essence of the speaker's message in the listeners words</a:t>
            </a:r>
          </a:p>
          <a:p>
            <a:r>
              <a:rPr lang="en-US" sz="3200" dirty="0"/>
              <a:t>Reflecting feelings </a:t>
            </a:r>
          </a:p>
          <a:p>
            <a:pPr lvl="1"/>
            <a:r>
              <a:rPr lang="en-US" dirty="0"/>
              <a:t>Mirroring back the emotions of the message to the speaker</a:t>
            </a:r>
          </a:p>
          <a:p>
            <a:r>
              <a:rPr lang="en-US" sz="3200" dirty="0"/>
              <a:t>Reflecting meaning</a:t>
            </a:r>
          </a:p>
          <a:p>
            <a:pPr lvl="1"/>
            <a:r>
              <a:rPr lang="en-US" dirty="0"/>
              <a:t>The listener restates the facts of the message to show understanding the speaker is communicating</a:t>
            </a:r>
          </a:p>
          <a:p>
            <a:r>
              <a:rPr lang="en-US" sz="3200" dirty="0"/>
              <a:t>Summative reflections </a:t>
            </a:r>
          </a:p>
          <a:p>
            <a:pPr lvl="1"/>
            <a:r>
              <a:rPr lang="en-US" dirty="0"/>
              <a:t>The listener summarizes the main facts and feelings the speaker has expressed over the whole message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5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Active Listening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" I " Messages</a:t>
            </a:r>
          </a:p>
          <a:p>
            <a:pPr lvl="1"/>
            <a:r>
              <a:rPr lang="en-US" dirty="0"/>
              <a:t>Communicate how you would like to help. Focus on the problems, not the person. e.g. "When you talk so quickly, I can’t hear you. Please take a breath and slow down so I can help you”</a:t>
            </a:r>
          </a:p>
          <a:p>
            <a:r>
              <a:rPr lang="en-US" sz="3200" dirty="0"/>
              <a:t>Effective Pauses (silence)</a:t>
            </a:r>
          </a:p>
          <a:p>
            <a:pPr lvl="1"/>
            <a:r>
              <a:rPr lang="en-US" dirty="0"/>
              <a:t>Deliberately pause at key points for emphasis, allow for silence.</a:t>
            </a:r>
          </a:p>
          <a:p>
            <a:r>
              <a:rPr lang="en-US" sz="3200" dirty="0"/>
              <a:t>Open - Ended Questions</a:t>
            </a:r>
          </a:p>
          <a:p>
            <a:pPr lvl="1"/>
            <a:r>
              <a:rPr lang="en-US" dirty="0"/>
              <a:t>"What?", "When?", "How?", "Tell me more about ...", "I'd like to hear more about ..."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Understanding the Impact of Stress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Good and bad stress are still stress</a:t>
            </a:r>
          </a:p>
          <a:p>
            <a:r>
              <a:rPr lang="en-US" sz="3200" dirty="0"/>
              <a:t>Patterns Differ:</a:t>
            </a:r>
          </a:p>
          <a:p>
            <a:pPr lvl="1"/>
            <a:r>
              <a:rPr lang="en-US" sz="2800" dirty="0"/>
              <a:t>Panic</a:t>
            </a:r>
          </a:p>
          <a:p>
            <a:pPr lvl="1"/>
            <a:r>
              <a:rPr lang="en-US" sz="2800" dirty="0"/>
              <a:t>Attack</a:t>
            </a:r>
          </a:p>
          <a:p>
            <a:pPr lvl="1"/>
            <a:r>
              <a:rPr lang="en-US" sz="2800" dirty="0"/>
              <a:t>Freeze</a:t>
            </a:r>
          </a:p>
          <a:p>
            <a:pPr lvl="1"/>
            <a:r>
              <a:rPr lang="en-US" sz="2800" dirty="0"/>
              <a:t>Ultra-calm</a:t>
            </a:r>
          </a:p>
          <a:p>
            <a:pPr lvl="1"/>
            <a:r>
              <a:rPr lang="en-US" sz="2800" dirty="0"/>
              <a:t>Flee </a:t>
            </a:r>
          </a:p>
          <a:p>
            <a:r>
              <a:rPr lang="en-US" sz="3200" dirty="0"/>
              <a:t>How do you respond?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9D8B0-32F7-4B12-8A8E-3B7D10A55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56" y="2740818"/>
            <a:ext cx="4565303" cy="35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7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Realistic De-Escalation 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7A282-76BC-48B9-9E7D-7896579C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61295"/>
            <a:ext cx="4357682" cy="82391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200" dirty="0"/>
              <a:t>Project BETA</a:t>
            </a:r>
            <a:br>
              <a:rPr lang="en-US" sz="4000" dirty="0"/>
            </a:br>
            <a:r>
              <a:rPr lang="en-US" sz="2400" dirty="0"/>
              <a:t>(</a:t>
            </a:r>
            <a:r>
              <a:rPr lang="en-US" sz="2400" u="sng" dirty="0"/>
              <a:t>B</a:t>
            </a:r>
            <a:r>
              <a:rPr lang="en-US" sz="2400" dirty="0"/>
              <a:t>est Practices in </a:t>
            </a:r>
            <a:r>
              <a:rPr lang="en-US" sz="2400" u="sng" dirty="0"/>
              <a:t>E</a:t>
            </a:r>
            <a:r>
              <a:rPr lang="en-US" sz="2400" dirty="0"/>
              <a:t>valuation and </a:t>
            </a:r>
            <a:r>
              <a:rPr lang="en-US" sz="2400" u="sng" dirty="0"/>
              <a:t>T</a:t>
            </a:r>
            <a:r>
              <a:rPr lang="en-US" sz="2400" dirty="0"/>
              <a:t>reatment of </a:t>
            </a:r>
            <a:r>
              <a:rPr lang="en-US" sz="2400" u="sng" dirty="0"/>
              <a:t>A</a:t>
            </a:r>
            <a:r>
              <a:rPr lang="en-US" sz="2400" dirty="0"/>
              <a:t>gitation)</a:t>
            </a:r>
            <a:br>
              <a:rPr lang="en-US" sz="3600" dirty="0"/>
            </a:br>
            <a:r>
              <a:rPr lang="en-US" sz="2400" dirty="0"/>
              <a:t>American Association of Emergency Psychiatry</a:t>
            </a:r>
            <a:br>
              <a:rPr lang="en-US" sz="4000" dirty="0"/>
            </a:br>
            <a:r>
              <a:rPr lang="en-US" sz="3200" dirty="0"/>
              <a:t>“Ten domains of de-escalation”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999" y="2505075"/>
            <a:ext cx="10345169" cy="398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/>
              <a:t>1. Respect personal space</a:t>
            </a:r>
          </a:p>
          <a:p>
            <a:pPr marL="0" indent="0">
              <a:buNone/>
            </a:pPr>
            <a:r>
              <a:rPr lang="en-US" sz="2800" dirty="0"/>
              <a:t>2. Do not be provocative</a:t>
            </a:r>
          </a:p>
          <a:p>
            <a:pPr marL="0" indent="0">
              <a:buNone/>
            </a:pPr>
            <a:r>
              <a:rPr lang="en-US" sz="2800" dirty="0"/>
              <a:t>3. Establish verbal contact</a:t>
            </a:r>
          </a:p>
          <a:p>
            <a:pPr marL="0" indent="0">
              <a:buNone/>
            </a:pPr>
            <a:r>
              <a:rPr lang="en-US" sz="2800" dirty="0"/>
              <a:t>4. Be concise</a:t>
            </a:r>
          </a:p>
          <a:p>
            <a:pPr marL="0" indent="0">
              <a:buNone/>
            </a:pPr>
            <a:r>
              <a:rPr lang="en-US" sz="2800" dirty="0"/>
              <a:t>5. Identify wants and feelings</a:t>
            </a:r>
          </a:p>
          <a:p>
            <a:pPr marL="0" indent="0">
              <a:buNone/>
            </a:pPr>
            <a:r>
              <a:rPr lang="en-US" sz="2800" dirty="0"/>
              <a:t>6. Listen closely to the patient </a:t>
            </a:r>
          </a:p>
          <a:p>
            <a:pPr marL="0" indent="0">
              <a:buNone/>
            </a:pPr>
            <a:r>
              <a:rPr lang="en-US" sz="2800" dirty="0"/>
              <a:t>7. Agree or agree to disagree</a:t>
            </a:r>
          </a:p>
          <a:p>
            <a:pPr marL="0" indent="0">
              <a:buNone/>
            </a:pPr>
            <a:r>
              <a:rPr lang="en-US" sz="2800" dirty="0"/>
              <a:t>8. Lay down the law and set clear limits </a:t>
            </a:r>
          </a:p>
          <a:p>
            <a:pPr marL="0" indent="0">
              <a:buNone/>
            </a:pPr>
            <a:r>
              <a:rPr lang="en-US" sz="2800" dirty="0"/>
              <a:t>9. Offer choices and optimism</a:t>
            </a:r>
          </a:p>
          <a:p>
            <a:pPr marL="0" indent="0">
              <a:buNone/>
            </a:pPr>
            <a:r>
              <a:rPr lang="en-US" sz="2800" dirty="0"/>
              <a:t>10. Debrief the patient and staff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3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Assessing the Situation</a:t>
            </a:r>
          </a:p>
        </p:txBody>
      </p:sp>
    </p:spTree>
    <p:extLst>
      <p:ext uri="{BB962C8B-B14F-4D97-AF65-F5344CB8AC3E}">
        <p14:creationId xmlns:p14="http://schemas.microsoft.com/office/powerpoint/2010/main" val="127698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DEFUSE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512916"/>
            <a:ext cx="10233800" cy="52462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Decide </a:t>
            </a:r>
          </a:p>
          <a:p>
            <a:pPr lvl="1"/>
            <a:r>
              <a:rPr lang="en-US" dirty="0"/>
              <a:t>Are they appropriate? </a:t>
            </a:r>
          </a:p>
          <a:p>
            <a:pPr lvl="1"/>
            <a:r>
              <a:rPr lang="en-US" dirty="0"/>
              <a:t>Engaged in conversations, not an active threat</a:t>
            </a:r>
          </a:p>
          <a:p>
            <a:r>
              <a:rPr lang="en-US" dirty="0"/>
              <a:t>Ensure safety</a:t>
            </a:r>
          </a:p>
          <a:p>
            <a:pPr lvl="1"/>
            <a:r>
              <a:rPr lang="en-US" dirty="0"/>
              <a:t>Remove/reduce risk, space, back up?</a:t>
            </a:r>
          </a:p>
          <a:p>
            <a:r>
              <a:rPr lang="en-US" dirty="0"/>
              <a:t>Form Relationship</a:t>
            </a:r>
          </a:p>
          <a:p>
            <a:pPr lvl="1"/>
            <a:r>
              <a:rPr lang="en-US" dirty="0"/>
              <a:t>Introduction </a:t>
            </a:r>
          </a:p>
          <a:p>
            <a:r>
              <a:rPr lang="en-US" dirty="0"/>
              <a:t>Utilize Interests</a:t>
            </a:r>
          </a:p>
          <a:p>
            <a:pPr lvl="1"/>
            <a:r>
              <a:rPr lang="en-US" dirty="0"/>
              <a:t>ID wants and feelings, agree where you can</a:t>
            </a:r>
          </a:p>
          <a:p>
            <a:r>
              <a:rPr lang="en-US" dirty="0"/>
              <a:t>Set Limits </a:t>
            </a:r>
          </a:p>
          <a:p>
            <a:pPr lvl="1"/>
            <a:r>
              <a:rPr lang="en-US" dirty="0"/>
              <a:t>Offer choices, be clear</a:t>
            </a:r>
          </a:p>
          <a:p>
            <a:r>
              <a:rPr lang="en-US" dirty="0"/>
              <a:t>Enforce/ Evaluate</a:t>
            </a:r>
          </a:p>
          <a:p>
            <a:pPr lvl="1"/>
            <a:r>
              <a:rPr lang="en-US" dirty="0"/>
              <a:t>Withdraw or get help if needed, debrief</a:t>
            </a:r>
          </a:p>
        </p:txBody>
      </p:sp>
    </p:spTree>
    <p:extLst>
      <p:ext uri="{BB962C8B-B14F-4D97-AF65-F5344CB8AC3E}">
        <p14:creationId xmlns:p14="http://schemas.microsoft.com/office/powerpoint/2010/main" val="248046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-4017428" y="1"/>
            <a:ext cx="162094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Identifying Threats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690688"/>
            <a:ext cx="11094720" cy="2013393"/>
          </a:xfrm>
        </p:spPr>
        <p:txBody>
          <a:bodyPr>
            <a:normAutofit/>
          </a:bodyPr>
          <a:lstStyle/>
          <a:p>
            <a:r>
              <a:rPr lang="en-US" sz="3200" dirty="0"/>
              <a:t>Is it safe?</a:t>
            </a:r>
          </a:p>
          <a:p>
            <a:pPr lvl="1"/>
            <a:r>
              <a:rPr lang="en-US" dirty="0"/>
              <a:t>Weapons, substance use, current and past behavior</a:t>
            </a:r>
          </a:p>
          <a:p>
            <a:pPr lvl="1"/>
            <a:r>
              <a:rPr lang="en-US" dirty="0"/>
              <a:t>Environment  </a:t>
            </a:r>
          </a:p>
          <a:p>
            <a:pPr lvl="1"/>
            <a:r>
              <a:rPr lang="en-US" dirty="0"/>
              <a:t>Do things match up?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F3E56B-BD50-46BF-9F1C-54A89E5C2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02732"/>
              </p:ext>
            </p:extLst>
          </p:nvPr>
        </p:nvGraphicFramePr>
        <p:xfrm>
          <a:off x="548640" y="3429000"/>
          <a:ext cx="11094720" cy="3218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4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8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1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How are they talking?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What is their voice tone?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What is their behavior like?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8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Respectful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Negative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Abusive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Derogatory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Threatening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Normal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Loud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Angry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Rageful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Mimicking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Compliant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Passive Resistant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Active Resistant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Assaultive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Deadly  Assaultive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E9514428-4410-4FA3-AA73-B015CEE70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01" y="1416818"/>
            <a:ext cx="2521299" cy="18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1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Title Lorem Ipsum Dolor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F3D45-7377-4ADB-98CC-B615FC9D7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1374582" cy="632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425B2C-76E3-47AC-AE8C-823BBF6C079D}"/>
              </a:ext>
            </a:extLst>
          </p:cNvPr>
          <p:cNvSpPr txBox="1"/>
          <p:nvPr/>
        </p:nvSpPr>
        <p:spPr>
          <a:xfrm>
            <a:off x="3352018" y="333711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3CCEB-FF15-4D57-B0BF-E7D89D2080AB}"/>
              </a:ext>
            </a:extLst>
          </p:cNvPr>
          <p:cNvSpPr txBox="1"/>
          <p:nvPr/>
        </p:nvSpPr>
        <p:spPr>
          <a:xfrm>
            <a:off x="5283786" y="29057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5D786-8E77-4467-814E-572680BB3A8C}"/>
              </a:ext>
            </a:extLst>
          </p:cNvPr>
          <p:cNvSpPr txBox="1"/>
          <p:nvPr/>
        </p:nvSpPr>
        <p:spPr>
          <a:xfrm>
            <a:off x="7640125" y="33909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84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Crisis Escalation Cycle</a:t>
            </a:r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8F0CE3E6-93D9-4529-90B8-8197FCF40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81175"/>
              </p:ext>
            </p:extLst>
          </p:nvPr>
        </p:nvGraphicFramePr>
        <p:xfrm>
          <a:off x="313764" y="1813511"/>
          <a:ext cx="11681012" cy="4745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8931">
                  <a:extLst>
                    <a:ext uri="{9D8B030D-6E8A-4147-A177-3AD203B41FA5}">
                      <a16:colId xmlns:a16="http://schemas.microsoft.com/office/drawing/2014/main" val="1147452500"/>
                    </a:ext>
                  </a:extLst>
                </a:gridCol>
                <a:gridCol w="5820717">
                  <a:extLst>
                    <a:ext uri="{9D8B030D-6E8A-4147-A177-3AD203B41FA5}">
                      <a16:colId xmlns:a16="http://schemas.microsoft.com/office/drawing/2014/main" val="532107476"/>
                    </a:ext>
                  </a:extLst>
                </a:gridCol>
                <a:gridCol w="3971364">
                  <a:extLst>
                    <a:ext uri="{9D8B030D-6E8A-4147-A177-3AD203B41FA5}">
                      <a16:colId xmlns:a16="http://schemas.microsoft.com/office/drawing/2014/main" val="326388758"/>
                    </a:ext>
                  </a:extLst>
                </a:gridCol>
              </a:tblGrid>
              <a:tr h="3686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Try 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347701"/>
                  </a:ext>
                </a:extLst>
              </a:tr>
              <a:tr h="360108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structure: introduce self, state purpose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Passivity, emotional entanglement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221079"/>
                  </a:ext>
                </a:extLst>
              </a:tr>
              <a:tr h="524484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Questioning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 relevant questions: short, direct answers 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Defensiveness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525000"/>
                  </a:ext>
                </a:extLst>
              </a:tr>
              <a:tr h="504160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Refusal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 simpler request: define behavior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struggle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316183"/>
                  </a:ext>
                </a:extLst>
              </a:tr>
              <a:tr h="405742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Demanding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legitimate support: recognize crisis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Intervening prematurely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621"/>
                  </a:ext>
                </a:extLst>
              </a:tr>
              <a:tr h="388324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Generalized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patience: wait them out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Excessive risk to 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756199"/>
                  </a:ext>
                </a:extLst>
              </a:tr>
              <a:tr h="370907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careful: use limit setting movements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Ignoring danger signals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9422"/>
                  </a:ext>
                </a:extLst>
              </a:tr>
              <a:tr h="426047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Reinforce calm behavior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Re-escalation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359247"/>
                  </a:ext>
                </a:extLst>
              </a:tr>
              <a:tr h="408629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Rapport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Blame, guilt-inducement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191524"/>
                  </a:ext>
                </a:extLst>
              </a:tr>
              <a:tr h="525329"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Cooperation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behavioral requests 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Excessive demands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29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15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Is A Crisis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Any situation in which a person’s ability to cope is exceeded.</a:t>
            </a:r>
          </a:p>
          <a:p>
            <a:r>
              <a:rPr lang="en-US" dirty="0"/>
              <a:t>Could be one event or many.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3854FAB-E166-4053-AE7C-4B0788BD2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64" y="3577442"/>
            <a:ext cx="4167836" cy="28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73609ADD-6B41-4B45-A4A2-A0C57910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95977"/>
            <a:ext cx="4551751" cy="28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Interventions</a:t>
            </a:r>
          </a:p>
        </p:txBody>
      </p:sp>
    </p:spTree>
    <p:extLst>
      <p:ext uri="{BB962C8B-B14F-4D97-AF65-F5344CB8AC3E}">
        <p14:creationId xmlns:p14="http://schemas.microsoft.com/office/powerpoint/2010/main" val="2630905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				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Introduce yourself</a:t>
            </a:r>
          </a:p>
          <a:p>
            <a:r>
              <a:rPr lang="en-US" dirty="0"/>
              <a:t>Evaluate the surroundings</a:t>
            </a:r>
          </a:p>
          <a:p>
            <a:r>
              <a:rPr lang="en-US" dirty="0"/>
              <a:t>Stay calm</a:t>
            </a:r>
          </a:p>
          <a:p>
            <a:r>
              <a:rPr lang="en-US" dirty="0"/>
              <a:t>Personal space</a:t>
            </a:r>
          </a:p>
          <a:p>
            <a:r>
              <a:rPr lang="en-US" dirty="0"/>
              <a:t>Isolate the situation</a:t>
            </a:r>
          </a:p>
          <a:p>
            <a:r>
              <a:rPr lang="en-US" dirty="0"/>
              <a:t>Have patience </a:t>
            </a:r>
          </a:p>
          <a:p>
            <a:r>
              <a:rPr lang="en-US" dirty="0"/>
              <a:t>Be honest</a:t>
            </a:r>
          </a:p>
          <a:p>
            <a:r>
              <a:rPr lang="en-US" dirty="0"/>
              <a:t>Clarify distortions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447B7-7AE6-4C98-A2C1-ACB7771B2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262560" cy="4351338"/>
          </a:xfrm>
        </p:spPr>
        <p:txBody>
          <a:bodyPr/>
          <a:lstStyle/>
          <a:p>
            <a:r>
              <a:rPr lang="en-US" dirty="0"/>
              <a:t>Validate feelings</a:t>
            </a:r>
          </a:p>
          <a:p>
            <a:r>
              <a:rPr lang="en-US" dirty="0"/>
              <a:t>Empower them to make choices</a:t>
            </a:r>
          </a:p>
          <a:p>
            <a:r>
              <a:rPr lang="en-US" dirty="0"/>
              <a:t>Enforce limits</a:t>
            </a:r>
          </a:p>
          <a:p>
            <a:r>
              <a:rPr lang="en-US" dirty="0"/>
              <a:t>Develop a plan</a:t>
            </a:r>
          </a:p>
          <a:p>
            <a:r>
              <a:rPr lang="en-US" dirty="0"/>
              <a:t>Use strategy</a:t>
            </a:r>
          </a:p>
        </p:txBody>
      </p:sp>
    </p:spTree>
    <p:extLst>
      <p:ext uri="{BB962C8B-B14F-4D97-AF65-F5344CB8AC3E}">
        <p14:creationId xmlns:p14="http://schemas.microsoft.com/office/powerpoint/2010/main" val="400052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07578"/>
            <a:ext cx="12191980" cy="6858000"/>
          </a:xfrm>
          <a:prstGeom prst="rect">
            <a:avLst/>
          </a:prstGeom>
        </p:spPr>
      </p:pic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06663308-3F77-472E-8285-D5E15AB7C9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810160"/>
              </p:ext>
            </p:extLst>
          </p:nvPr>
        </p:nvGraphicFramePr>
        <p:xfrm>
          <a:off x="868680" y="656959"/>
          <a:ext cx="10171355" cy="5544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7344">
                  <a:extLst>
                    <a:ext uri="{9D8B030D-6E8A-4147-A177-3AD203B41FA5}">
                      <a16:colId xmlns:a16="http://schemas.microsoft.com/office/drawing/2014/main" val="1147452500"/>
                    </a:ext>
                  </a:extLst>
                </a:gridCol>
                <a:gridCol w="5204011">
                  <a:extLst>
                    <a:ext uri="{9D8B030D-6E8A-4147-A177-3AD203B41FA5}">
                      <a16:colId xmlns:a16="http://schemas.microsoft.com/office/drawing/2014/main" val="532107476"/>
                    </a:ext>
                  </a:extLst>
                </a:gridCol>
              </a:tblGrid>
              <a:tr h="50058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 They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 You Should 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347701"/>
                  </a:ext>
                </a:extLst>
              </a:tr>
              <a:tr h="50141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trouble with reality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simple, truthful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221079"/>
                  </a:ext>
                </a:extLst>
              </a:tr>
              <a:tr h="50141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fearful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Stay calm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525000"/>
                  </a:ext>
                </a:extLst>
              </a:tr>
              <a:tr h="4901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insecure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accepting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316183"/>
                  </a:ext>
                </a:extLst>
              </a:tr>
              <a:tr h="4925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trouble concentrating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brief, repeat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621"/>
                  </a:ext>
                </a:extLst>
              </a:tr>
              <a:tr h="51626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over-stimulated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 input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756199"/>
                  </a:ext>
                </a:extLst>
              </a:tr>
              <a:tr h="48786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poor judgment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Recognize agitation and allow escape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9422"/>
                  </a:ext>
                </a:extLst>
              </a:tr>
              <a:tr h="50011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pre-occupied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Initiate relevant conversation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359247"/>
                  </a:ext>
                </a:extLst>
              </a:tr>
              <a:tr h="48818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withdrawn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Keep to one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191524"/>
                  </a:ext>
                </a:extLst>
              </a:tr>
              <a:tr h="4922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changing plans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200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Ignore, do not argue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29723"/>
                  </a:ext>
                </a:extLst>
              </a:tr>
              <a:tr h="555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low self- esteem and 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Stay 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427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279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0"/>
            <a:ext cx="12191980" cy="6965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Don’t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r>
              <a:rPr lang="en-US" dirty="0"/>
              <a:t>Take it personally </a:t>
            </a:r>
          </a:p>
          <a:p>
            <a:r>
              <a:rPr lang="en-US" dirty="0"/>
              <a:t>Get into a power struggle</a:t>
            </a:r>
          </a:p>
          <a:p>
            <a:r>
              <a:rPr lang="en-US" dirty="0"/>
              <a:t>Lie or make false promises</a:t>
            </a:r>
          </a:p>
          <a:p>
            <a:r>
              <a:rPr lang="en-US" dirty="0"/>
              <a:t>Assume</a:t>
            </a:r>
          </a:p>
          <a:p>
            <a:r>
              <a:rPr lang="en-US" dirty="0"/>
              <a:t>Ignore the emotion</a:t>
            </a:r>
          </a:p>
          <a:p>
            <a:r>
              <a:rPr lang="en-US" dirty="0"/>
              <a:t>Talk instead of listening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FD6E1-1199-4940-BE1C-C2CD6C2E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32" y="1037012"/>
            <a:ext cx="5354374" cy="49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6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49226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Interventions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Mental Illness</a:t>
            </a:r>
          </a:p>
          <a:p>
            <a:pPr lvl="1"/>
            <a:r>
              <a:rPr lang="en-US" dirty="0"/>
              <a:t>Consider the disorder  or symptoms</a:t>
            </a:r>
          </a:p>
          <a:p>
            <a:r>
              <a:rPr lang="en-US" sz="3200" dirty="0"/>
              <a:t>Cognitive Disorders</a:t>
            </a:r>
          </a:p>
          <a:p>
            <a:pPr lvl="1"/>
            <a:r>
              <a:rPr lang="en-US" dirty="0"/>
              <a:t>Be aware of non verbal’s</a:t>
            </a:r>
          </a:p>
          <a:p>
            <a:pPr lvl="1"/>
            <a:r>
              <a:rPr lang="en-US" dirty="0"/>
              <a:t>Mindful of language and approach</a:t>
            </a:r>
          </a:p>
          <a:p>
            <a:pPr lvl="1"/>
            <a:r>
              <a:rPr lang="en-US" dirty="0"/>
              <a:t>Limit questions</a:t>
            </a:r>
          </a:p>
          <a:p>
            <a:pPr lvl="1"/>
            <a:r>
              <a:rPr lang="en-US" dirty="0"/>
              <a:t>Simple choices</a:t>
            </a:r>
          </a:p>
          <a:p>
            <a:pPr lvl="1"/>
            <a:r>
              <a:rPr lang="en-US" dirty="0"/>
              <a:t>Allow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90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49226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Interventions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1722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Frustrated and Emotionally Distraught</a:t>
            </a:r>
          </a:p>
          <a:p>
            <a:pPr lvl="1"/>
            <a:r>
              <a:rPr lang="en-US" dirty="0"/>
              <a:t>Acknowledge emotions</a:t>
            </a:r>
          </a:p>
          <a:p>
            <a:pPr lvl="1"/>
            <a:r>
              <a:rPr lang="en-US" dirty="0"/>
              <a:t>Lots of empathy</a:t>
            </a:r>
          </a:p>
          <a:p>
            <a:r>
              <a:rPr lang="en-US" sz="3200" dirty="0"/>
              <a:t>Hostile/ Aggressive</a:t>
            </a:r>
          </a:p>
          <a:p>
            <a:pPr lvl="1"/>
            <a:r>
              <a:rPr lang="en-US" dirty="0"/>
              <a:t>Avoid an audience</a:t>
            </a:r>
          </a:p>
          <a:p>
            <a:pPr lvl="1"/>
            <a:r>
              <a:rPr lang="en-US" dirty="0"/>
              <a:t>Set your boundaries</a:t>
            </a:r>
          </a:p>
          <a:p>
            <a:pPr lvl="1"/>
            <a:r>
              <a:rPr lang="en-US" dirty="0"/>
              <a:t>Be ready to be friendly if behavior improves </a:t>
            </a:r>
          </a:p>
          <a:p>
            <a:pPr lvl="1"/>
            <a:r>
              <a:rPr lang="en-US" dirty="0"/>
              <a:t>Listen </a:t>
            </a:r>
          </a:p>
          <a:p>
            <a:r>
              <a:rPr lang="en-US" sz="3200" dirty="0"/>
              <a:t>Substance Driven</a:t>
            </a:r>
          </a:p>
          <a:p>
            <a:pPr lvl="1"/>
            <a:r>
              <a:rPr lang="en-US" dirty="0"/>
              <a:t>Calm but firm directives</a:t>
            </a:r>
          </a:p>
          <a:p>
            <a:pPr lvl="1"/>
            <a:r>
              <a:rPr lang="en-US" dirty="0"/>
              <a:t>Limit time</a:t>
            </a:r>
          </a:p>
          <a:p>
            <a:pPr lvl="1"/>
            <a:r>
              <a:rPr lang="en-US" dirty="0"/>
              <a:t>Beware the impulsivity </a:t>
            </a:r>
          </a:p>
        </p:txBody>
      </p:sp>
    </p:spTree>
    <p:extLst>
      <p:ext uri="{BB962C8B-B14F-4D97-AF65-F5344CB8AC3E}">
        <p14:creationId xmlns:p14="http://schemas.microsoft.com/office/powerpoint/2010/main" val="218673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49226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Considerations With Difficult Situations</a:t>
            </a:r>
          </a:p>
        </p:txBody>
      </p:sp>
      <p:graphicFrame>
        <p:nvGraphicFramePr>
          <p:cNvPr id="10" name="Group 53">
            <a:extLst>
              <a:ext uri="{FF2B5EF4-FFF2-40B4-BE49-F238E27FC236}">
                <a16:creationId xmlns:a16="http://schemas.microsoft.com/office/drawing/2014/main" id="{79956C87-A54C-47FE-BF31-6B62914AB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957472"/>
              </p:ext>
            </p:extLst>
          </p:nvPr>
        </p:nvGraphicFramePr>
        <p:xfrm>
          <a:off x="354623" y="2495427"/>
          <a:ext cx="11451895" cy="3997449"/>
        </p:xfrm>
        <a:graphic>
          <a:graphicData uri="http://schemas.openxmlformats.org/drawingml/2006/table">
            <a:tbl>
              <a:tblPr/>
              <a:tblGrid>
                <a:gridCol w="5641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perception of the situation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to be taken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Verbally and Non-Verbally Compliant and Cooperative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normal modes of communication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Verbally Negative while Non-verbally Compliant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psychologically based communication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Verbally Assaultive while Non-Verbally Compliant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hard style verbal tactics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Verbally Negative and Non-Verbally Non-Compliant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hard style verbal tactics and physical alternatives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Verbally Assaultive and Non-Verbally Non-Compliant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Your/others safety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Non-Verbally Assaultive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Symbol" pitchFamily="18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Your/others safety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839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129C-84C5-43FF-AEC1-7B52561F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FD7A-C938-42C5-96B8-CA905856D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89166"/>
            <a:ext cx="10233800" cy="4888188"/>
          </a:xfrm>
        </p:spPr>
        <p:txBody>
          <a:bodyPr>
            <a:normAutofit/>
          </a:bodyPr>
          <a:lstStyle/>
          <a:p>
            <a:r>
              <a:rPr lang="en-US" sz="3200" b="0" i="0" u="none" strike="noStrike" baseline="0" dirty="0">
                <a:latin typeface="+mj-lt"/>
              </a:rPr>
              <a:t>Be aware of your setting, environment (safety first)</a:t>
            </a:r>
          </a:p>
          <a:p>
            <a:r>
              <a:rPr lang="en-US" sz="3200" b="0" i="0" u="none" strike="noStrike" baseline="0" dirty="0">
                <a:latin typeface="+mj-lt"/>
              </a:rPr>
              <a:t> Use proper positioning, tone</a:t>
            </a:r>
            <a:endParaRPr lang="en-US" sz="3600" b="0" i="0" u="none" strike="noStrike" baseline="0" dirty="0">
              <a:latin typeface="+mj-lt"/>
            </a:endParaRPr>
          </a:p>
          <a:p>
            <a:r>
              <a:rPr lang="en-US" sz="3200" b="0" i="0" u="none" strike="noStrike" baseline="0" dirty="0">
                <a:latin typeface="+mj-lt"/>
              </a:rPr>
              <a:t>Use strategy </a:t>
            </a:r>
          </a:p>
          <a:p>
            <a:pPr lvl="1"/>
            <a:r>
              <a:rPr lang="en-US" b="0" i="0" u="none" strike="noStrike" baseline="0" dirty="0">
                <a:latin typeface="+mj-lt"/>
              </a:rPr>
              <a:t>Reach for small concrete goals </a:t>
            </a:r>
          </a:p>
          <a:p>
            <a:pPr lvl="1"/>
            <a:r>
              <a:rPr lang="en-US" b="0" i="0" u="none" strike="noStrike" baseline="0" dirty="0">
                <a:latin typeface="+mj-lt"/>
              </a:rPr>
              <a:t>Assume person has a real concern </a:t>
            </a:r>
          </a:p>
          <a:p>
            <a:pPr lvl="1"/>
            <a:r>
              <a:rPr lang="en-US" b="0" i="0" u="none" strike="noStrike" baseline="0" dirty="0">
                <a:latin typeface="+mj-lt"/>
              </a:rPr>
              <a:t>Meet reasonable demand when possible </a:t>
            </a:r>
          </a:p>
          <a:p>
            <a:pPr lvl="1"/>
            <a:r>
              <a:rPr lang="en-US" b="0" i="0" u="none" strike="noStrike" baseline="0" dirty="0">
                <a:latin typeface="+mj-lt"/>
              </a:rPr>
              <a:t>Re-focus their attention </a:t>
            </a:r>
            <a:endParaRPr lang="en-US" dirty="0">
              <a:latin typeface="+mj-lt"/>
            </a:endParaRPr>
          </a:p>
          <a:p>
            <a:pPr lvl="1"/>
            <a:r>
              <a:rPr lang="en-US" b="0" i="0" u="none" strike="noStrike" baseline="0" dirty="0">
                <a:latin typeface="+mj-lt"/>
              </a:rPr>
              <a:t>Reduce emotion</a:t>
            </a:r>
          </a:p>
          <a:p>
            <a:pPr lvl="1"/>
            <a:r>
              <a:rPr lang="en-US" b="0" i="0" u="none" strike="noStrike" baseline="0" dirty="0">
                <a:latin typeface="+mj-lt"/>
              </a:rPr>
              <a:t>Attempt to reduce excessive stimuli, move to a safe place ASAP </a:t>
            </a:r>
            <a:endParaRPr lang="en-US" sz="1800" b="0" i="0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0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299" y="1580827"/>
            <a:ext cx="11286425" cy="4912048"/>
          </a:xfrm>
        </p:spPr>
        <p:txBody>
          <a:bodyPr>
            <a:normAutofit/>
          </a:bodyPr>
          <a:lstStyle/>
          <a:p>
            <a:r>
              <a:rPr lang="en-US" sz="3200" b="0" i="0" u="none" strike="noStrike" baseline="0" dirty="0">
                <a:latin typeface="+mj-lt"/>
              </a:rPr>
              <a:t>Rely on your verbal's initially</a:t>
            </a:r>
            <a:r>
              <a:rPr lang="en-US" sz="3600" b="0" i="0" u="none" strike="noStrike" baseline="0" dirty="0">
                <a:latin typeface="+mj-lt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Use the person's name; Introduce yourself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Be polite in requests and statements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Use I statements (I understand)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Listen to what they are saying/requesting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Validate their feelings and concerns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Clarify the problem (reframe, reduce to basics)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latin typeface="+mj-lt"/>
              </a:rPr>
              <a:t>Restore problem solving capacity (provide info, support)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+mj-lt"/>
              </a:rPr>
              <a:t>Make others a part of the team </a:t>
            </a:r>
          </a:p>
          <a:p>
            <a:pPr lvl="1"/>
            <a:r>
              <a:rPr lang="en-US" dirty="0">
                <a:latin typeface="+mj-lt"/>
              </a:rPr>
              <a:t>Look out for their personal safety </a:t>
            </a:r>
          </a:p>
          <a:p>
            <a:pPr lvl="1"/>
            <a:r>
              <a:rPr lang="en-US" dirty="0">
                <a:latin typeface="+mj-lt"/>
              </a:rPr>
              <a:t>De-escalate others on the scene (including other staff) </a:t>
            </a:r>
          </a:p>
          <a:p>
            <a:pPr lvl="1"/>
            <a:endParaRPr lang="en-US" sz="6400" b="0" i="0" u="none" strike="noStrike" baseline="0" dirty="0">
              <a:latin typeface="+mj-lt"/>
            </a:endParaRPr>
          </a:p>
          <a:p>
            <a:pPr marL="0" indent="0">
              <a:buNone/>
            </a:pPr>
            <a:endParaRPr lang="en-US" sz="6400" b="0" i="0" u="none" strike="noStrike" baseline="0" dirty="0">
              <a:latin typeface="+mj-lt"/>
            </a:endParaRPr>
          </a:p>
          <a:p>
            <a:pPr marL="0" indent="0">
              <a:buNone/>
            </a:pPr>
            <a:endParaRPr lang="en-US" sz="6400" b="0" i="0" u="none" strike="noStrike" baseline="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31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525934"/>
            <a:ext cx="10233800" cy="5576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Questions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dirty="0"/>
              <a:t>Megan Schueller, MA, LPCC</a:t>
            </a: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Megan.Schueller@MNPrairie.org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dirty="0"/>
              <a:t>Cpt. Jim Schueller</a:t>
            </a:r>
          </a:p>
          <a:p>
            <a:pPr marL="0" indent="0" algn="ctr">
              <a:buNone/>
            </a:pPr>
            <a:r>
              <a:rPr lang="en-US" sz="2400" u="sng" dirty="0">
                <a:hlinkClick r:id="rId4"/>
              </a:rPr>
              <a:t>Schueller.James@co.olmsted.mn.us</a:t>
            </a:r>
            <a:endParaRPr lang="en-US" sz="2400" dirty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699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Stress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Employment </a:t>
            </a:r>
          </a:p>
          <a:p>
            <a:r>
              <a:rPr lang="en-US" dirty="0"/>
              <a:t>Illness/injury </a:t>
            </a:r>
          </a:p>
          <a:p>
            <a:r>
              <a:rPr lang="en-US" dirty="0"/>
              <a:t>Relationships </a:t>
            </a:r>
          </a:p>
          <a:p>
            <a:r>
              <a:rPr lang="en-US" dirty="0"/>
              <a:t>Loss of status</a:t>
            </a:r>
          </a:p>
          <a:p>
            <a:r>
              <a:rPr lang="en-US" dirty="0"/>
              <a:t>Legal issues</a:t>
            </a:r>
          </a:p>
          <a:p>
            <a:r>
              <a:rPr lang="en-US" dirty="0"/>
              <a:t>Financial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D1D03-DB6A-447A-9223-607B60EDDD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New baby</a:t>
            </a:r>
          </a:p>
          <a:p>
            <a:r>
              <a:rPr lang="en-US" dirty="0"/>
              <a:t>Marriage </a:t>
            </a:r>
          </a:p>
          <a:p>
            <a:r>
              <a:rPr lang="en-US" dirty="0"/>
              <a:t>Changing jobs</a:t>
            </a:r>
          </a:p>
          <a:p>
            <a:r>
              <a:rPr lang="en-US" dirty="0"/>
              <a:t>Moving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CEF49-D9E1-4DA9-9302-AED94972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42" y="4404828"/>
            <a:ext cx="3730451" cy="2309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48579-CE09-48EF-BFB6-E7F48153BB95}"/>
              </a:ext>
            </a:extLst>
          </p:cNvPr>
          <p:cNvSpPr txBox="1"/>
          <p:nvPr/>
        </p:nvSpPr>
        <p:spPr>
          <a:xfrm>
            <a:off x="3361018" y="6019512"/>
            <a:ext cx="3218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Trying to figure out the current CDC and state guidelines</a:t>
            </a:r>
          </a:p>
        </p:txBody>
      </p:sp>
      <p:pic>
        <p:nvPicPr>
          <p:cNvPr id="18" name="Picture 17" descr="up close image of waves">
            <a:extLst>
              <a:ext uri="{FF2B5EF4-FFF2-40B4-BE49-F238E27FC236}">
                <a16:creationId xmlns:a16="http://schemas.microsoft.com/office/drawing/2014/main" id="{32CEFE04-728E-4C4D-AD16-F7ACC708D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8" descr="See the source image">
            <a:extLst>
              <a:ext uri="{FF2B5EF4-FFF2-40B4-BE49-F238E27FC236}">
                <a16:creationId xmlns:a16="http://schemas.microsoft.com/office/drawing/2014/main" id="{49331BF4-5E0B-483F-B8D5-B30FFB8EC7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96" y="3918857"/>
            <a:ext cx="3530980" cy="19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2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Realistic De-Escalation</a:t>
            </a:r>
            <a:br>
              <a:rPr lang="en-US" sz="9600" b="1" dirty="0"/>
            </a:br>
            <a:endParaRPr lang="en-US" sz="1400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999" y="1825625"/>
            <a:ext cx="1023380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Non-coercive de-escalation is recognizing, creating, and maintaining conditions that allow someone to de-escalate their own emotions. Realistic de-escalation recognizes that not everybody is able or willing to de-escalate.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Realistic de-escalation recognizes that de-escalation attempts may be unreasonable precisely because of dangerousness or significant symptoms of mental illness.</a:t>
            </a:r>
          </a:p>
          <a:p>
            <a:pPr marL="0" indent="0">
              <a:buNone/>
            </a:pPr>
            <a:r>
              <a:rPr lang="en-US" sz="1800" i="1" dirty="0"/>
              <a:t>							Force Science Institute 03/02/20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1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Empathy vs Sympathy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21F3329-E164-4958-9BC3-38445021A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220761"/>
              </p:ext>
            </p:extLst>
          </p:nvPr>
        </p:nvGraphicFramePr>
        <p:xfrm>
          <a:off x="1120775" y="1825625"/>
          <a:ext cx="10233025" cy="448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8F4A02-6829-440A-8E4F-EFBE81C6D51B}"/>
              </a:ext>
            </a:extLst>
          </p:cNvPr>
          <p:cNvCxnSpPr>
            <a:cxnSpLocks/>
          </p:cNvCxnSpPr>
          <p:nvPr/>
        </p:nvCxnSpPr>
        <p:spPr>
          <a:xfrm>
            <a:off x="5730091" y="2462763"/>
            <a:ext cx="428038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156AC-E7CF-41D4-B5BB-1B0EBADF1188}"/>
              </a:ext>
            </a:extLst>
          </p:cNvPr>
          <p:cNvCxnSpPr>
            <a:cxnSpLocks/>
          </p:cNvCxnSpPr>
          <p:nvPr/>
        </p:nvCxnSpPr>
        <p:spPr>
          <a:xfrm>
            <a:off x="5840829" y="3331855"/>
            <a:ext cx="4397774" cy="172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C21B82-02F8-4E80-A85A-2279BA22C8F2}"/>
              </a:ext>
            </a:extLst>
          </p:cNvPr>
          <p:cNvCxnSpPr>
            <a:cxnSpLocks/>
          </p:cNvCxnSpPr>
          <p:nvPr/>
        </p:nvCxnSpPr>
        <p:spPr>
          <a:xfrm>
            <a:off x="5730091" y="4200947"/>
            <a:ext cx="461251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61077E-72FB-4E12-B534-D0B0200FA27F}"/>
              </a:ext>
            </a:extLst>
          </p:cNvPr>
          <p:cNvCxnSpPr>
            <a:cxnSpLocks/>
          </p:cNvCxnSpPr>
          <p:nvPr/>
        </p:nvCxnSpPr>
        <p:spPr>
          <a:xfrm>
            <a:off x="6096000" y="5477811"/>
            <a:ext cx="438246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19F0E1-C05C-46B1-9370-D0989C89CB03}"/>
              </a:ext>
            </a:extLst>
          </p:cNvPr>
          <p:cNvSpPr txBox="1"/>
          <p:nvPr/>
        </p:nvSpPr>
        <p:spPr>
          <a:xfrm>
            <a:off x="8105969" y="2144453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am moved by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12E37-9A4D-4FC6-85BB-0F7FBC40C9EE}"/>
              </a:ext>
            </a:extLst>
          </p:cNvPr>
          <p:cNvSpPr txBox="1"/>
          <p:nvPr/>
        </p:nvSpPr>
        <p:spPr>
          <a:xfrm>
            <a:off x="8824227" y="3059539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feel with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DC5BD-C229-4F9C-8A21-A561646B3F3E}"/>
              </a:ext>
            </a:extLst>
          </p:cNvPr>
          <p:cNvSpPr txBox="1"/>
          <p:nvPr/>
        </p:nvSpPr>
        <p:spPr>
          <a:xfrm>
            <a:off x="9052355" y="3905012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feel for you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BD9E4-0E48-4ABC-9D0F-C4AA0878BCF2}"/>
              </a:ext>
            </a:extLst>
          </p:cNvPr>
          <p:cNvSpPr txBox="1"/>
          <p:nvPr/>
        </p:nvSpPr>
        <p:spPr>
          <a:xfrm>
            <a:off x="8698728" y="5194090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am sorry for you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7D24AE-5D5C-4220-8421-D003BB4D3379}"/>
              </a:ext>
            </a:extLst>
          </p:cNvPr>
          <p:cNvCxnSpPr/>
          <p:nvPr/>
        </p:nvCxnSpPr>
        <p:spPr>
          <a:xfrm flipV="1">
            <a:off x="2411528" y="1890784"/>
            <a:ext cx="0" cy="4028453"/>
          </a:xfrm>
          <a:prstGeom prst="straightConnector1">
            <a:avLst/>
          </a:prstGeom>
          <a:ln w="60325">
            <a:gradFill>
              <a:gsLst>
                <a:gs pos="0">
                  <a:schemeClr val="accent1">
                    <a:lumMod val="50000"/>
                  </a:schemeClr>
                </a:gs>
                <a:gs pos="39000">
                  <a:schemeClr val="accent1">
                    <a:lumMod val="75000"/>
                  </a:schemeClr>
                </a:gs>
                <a:gs pos="69000">
                  <a:schemeClr val="tx2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65F27D-9D82-4216-82F9-B4B6031E18CD}"/>
              </a:ext>
            </a:extLst>
          </p:cNvPr>
          <p:cNvCxnSpPr>
            <a:cxnSpLocks/>
          </p:cNvCxnSpPr>
          <p:nvPr/>
        </p:nvCxnSpPr>
        <p:spPr>
          <a:xfrm flipV="1">
            <a:off x="3002691" y="1549725"/>
            <a:ext cx="0" cy="4369512"/>
          </a:xfrm>
          <a:prstGeom prst="straightConnector1">
            <a:avLst/>
          </a:prstGeom>
          <a:ln w="60325">
            <a:gradFill>
              <a:gsLst>
                <a:gs pos="0">
                  <a:schemeClr val="accent1">
                    <a:lumMod val="50000"/>
                  </a:schemeClr>
                </a:gs>
                <a:gs pos="34000">
                  <a:schemeClr val="tx2">
                    <a:lumMod val="50000"/>
                  </a:schemeClr>
                </a:gs>
                <a:gs pos="69000">
                  <a:schemeClr val="accent1">
                    <a:lumMod val="60000"/>
                    <a:lumOff val="40000"/>
                  </a:schemeClr>
                </a:gs>
                <a:gs pos="94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600825-0DDC-4921-80FB-1758CFB2EE77}"/>
              </a:ext>
            </a:extLst>
          </p:cNvPr>
          <p:cNvSpPr txBox="1"/>
          <p:nvPr/>
        </p:nvSpPr>
        <p:spPr>
          <a:xfrm rot="16200000">
            <a:off x="861639" y="3847179"/>
            <a:ext cx="37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and engagement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ACAE7-D4A3-49FC-B692-D510C0D93F8C}"/>
              </a:ext>
            </a:extLst>
          </p:cNvPr>
          <p:cNvSpPr txBox="1"/>
          <p:nvPr/>
        </p:nvSpPr>
        <p:spPr>
          <a:xfrm rot="16200000">
            <a:off x="524280" y="4079430"/>
            <a:ext cx="33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Effort</a:t>
            </a:r>
          </a:p>
        </p:txBody>
      </p:sp>
    </p:spTree>
    <p:extLst>
      <p:ext uri="{BB962C8B-B14F-4D97-AF65-F5344CB8AC3E}">
        <p14:creationId xmlns:p14="http://schemas.microsoft.com/office/powerpoint/2010/main" val="58019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Goals of De-escalation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Personal Survival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Safety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Psychological wellness</a:t>
            </a:r>
          </a:p>
          <a:p>
            <a:pPr marL="365760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Harm Reduction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Your and others safety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Problem Resolution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Non-Judgmental mediation (May be hardest part)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Damage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Property / Collateral concerns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1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9683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Communication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667250"/>
          </a:xfrm>
        </p:spPr>
        <p:txBody>
          <a:bodyPr>
            <a:normAutofit/>
          </a:bodyPr>
          <a:lstStyle/>
          <a:p>
            <a:r>
              <a:rPr lang="en-US" sz="3200" dirty="0"/>
              <a:t>Sender/ Receiver </a:t>
            </a:r>
          </a:p>
          <a:p>
            <a:r>
              <a:rPr lang="en-US" sz="3200" dirty="0"/>
              <a:t>The message</a:t>
            </a:r>
          </a:p>
          <a:p>
            <a:r>
              <a:rPr lang="en-US" dirty="0"/>
              <a:t>Channel of communication</a:t>
            </a:r>
          </a:p>
          <a:p>
            <a:r>
              <a:rPr lang="en-US" dirty="0"/>
              <a:t>Context and barriers</a:t>
            </a:r>
          </a:p>
          <a:p>
            <a:pPr lvl="1"/>
            <a:r>
              <a:rPr lang="en-US" dirty="0"/>
              <a:t>Bias</a:t>
            </a:r>
          </a:p>
          <a:p>
            <a:pPr lvl="1"/>
            <a:r>
              <a:rPr lang="en-US" dirty="0"/>
              <a:t>Emotion</a:t>
            </a:r>
          </a:p>
          <a:p>
            <a:pPr lvl="1"/>
            <a:r>
              <a:rPr lang="en-US" dirty="0"/>
              <a:t>Substance  use</a:t>
            </a:r>
          </a:p>
          <a:p>
            <a:pPr lvl="1"/>
            <a:r>
              <a:rPr lang="en-US" dirty="0"/>
              <a:t>Language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Cognitive or mental health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D1D03-DB6A-447A-9223-607B60EDDD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Other factors</a:t>
            </a:r>
          </a:p>
          <a:p>
            <a:pPr lvl="1"/>
            <a:r>
              <a:rPr lang="en-US" dirty="0"/>
              <a:t>Time of day</a:t>
            </a:r>
          </a:p>
          <a:p>
            <a:pPr lvl="1"/>
            <a:r>
              <a:rPr lang="en-US" dirty="0"/>
              <a:t>Media </a:t>
            </a:r>
          </a:p>
          <a:p>
            <a:pPr lvl="1"/>
            <a:r>
              <a:rPr lang="en-US" dirty="0"/>
              <a:t>Crisis</a:t>
            </a:r>
          </a:p>
          <a:p>
            <a:pPr lvl="1"/>
            <a:r>
              <a:rPr lang="en-US" dirty="0"/>
              <a:t>Your own mental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Way Communication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3C3A2-BA57-4FF7-9307-42F61CD17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10355218" cy="4667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“To effectively communicate, we must realize that we are all different in the way we perceive the world and use this understanding as a guide to our communication with others.” </a:t>
            </a:r>
            <a:r>
              <a:rPr lang="en-US" sz="2000" i="1" dirty="0"/>
              <a:t>– Tony Robbins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“Although we live in an information technology age, we often find ourselves in failure to communicate situations.” </a:t>
            </a:r>
            <a:r>
              <a:rPr lang="en-US" sz="2000" i="1" dirty="0"/>
              <a:t>-Johnny Tan</a:t>
            </a:r>
          </a:p>
          <a:p>
            <a:pPr marL="0" indent="0" algn="ctr">
              <a:buNone/>
            </a:pPr>
            <a:endParaRPr lang="en-US" sz="20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0744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468</TotalTime>
  <Words>1230</Words>
  <Application>Microsoft Office PowerPoint</Application>
  <PresentationFormat>Widescreen</PresentationFormat>
  <Paragraphs>296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Corbel</vt:lpstr>
      <vt:lpstr>Symbol</vt:lpstr>
      <vt:lpstr>Depth</vt:lpstr>
      <vt:lpstr>Realistic De-escalation and Crisis Intervention</vt:lpstr>
      <vt:lpstr>What Is A Crisis</vt:lpstr>
      <vt:lpstr>Types of Stress</vt:lpstr>
      <vt:lpstr>Realistic De-Escalation </vt:lpstr>
      <vt:lpstr>Empathy vs Sympathy </vt:lpstr>
      <vt:lpstr>Goals of De-escalation </vt:lpstr>
      <vt:lpstr>Communication</vt:lpstr>
      <vt:lpstr>The Communication Process</vt:lpstr>
      <vt:lpstr>Two Way Communication</vt:lpstr>
      <vt:lpstr>Establishing Communication and Building Rapport </vt:lpstr>
      <vt:lpstr>Active Listening</vt:lpstr>
      <vt:lpstr>Active Listening</vt:lpstr>
      <vt:lpstr>Understanding the Impact of Stress</vt:lpstr>
      <vt:lpstr>Realistic De-Escalation </vt:lpstr>
      <vt:lpstr>Assessing the Situation</vt:lpstr>
      <vt:lpstr>DEFUSE</vt:lpstr>
      <vt:lpstr>Identifying Threats </vt:lpstr>
      <vt:lpstr>Title Lorem Ipsum Dolor</vt:lpstr>
      <vt:lpstr>Crisis Escalation Cycle</vt:lpstr>
      <vt:lpstr>Interventions</vt:lpstr>
      <vt:lpstr>Do      </vt:lpstr>
      <vt:lpstr>PowerPoint Presentation</vt:lpstr>
      <vt:lpstr>Don’t</vt:lpstr>
      <vt:lpstr>Specific Interventions</vt:lpstr>
      <vt:lpstr>Specific Interventions</vt:lpstr>
      <vt:lpstr>Strategic Considerations With Difficult Situations</vt:lpstr>
      <vt:lpstr>Remember </vt:lpstr>
      <vt:lpstr>Remember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Realistic De-escalation and Crisis Intervention</dc:title>
  <dc:creator>Schueller, Megan</dc:creator>
  <cp:lastModifiedBy>Schueller, Megan</cp:lastModifiedBy>
  <cp:revision>43</cp:revision>
  <dcterms:created xsi:type="dcterms:W3CDTF">2021-10-22T21:20:45Z</dcterms:created>
  <dcterms:modified xsi:type="dcterms:W3CDTF">2022-01-18T15:26:51Z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