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312" r:id="rId5"/>
    <p:sldId id="285" r:id="rId6"/>
    <p:sldId id="313" r:id="rId7"/>
    <p:sldId id="278" r:id="rId8"/>
    <p:sldId id="306" r:id="rId9"/>
    <p:sldId id="283" r:id="rId10"/>
    <p:sldId id="257" r:id="rId11"/>
    <p:sldId id="282" r:id="rId12"/>
    <p:sldId id="289" r:id="rId13"/>
    <p:sldId id="296" r:id="rId14"/>
    <p:sldId id="295" r:id="rId15"/>
    <p:sldId id="305" r:id="rId16"/>
    <p:sldId id="301" r:id="rId17"/>
    <p:sldId id="314" r:id="rId18"/>
    <p:sldId id="317" r:id="rId19"/>
    <p:sldId id="318" r:id="rId20"/>
    <p:sldId id="274" r:id="rId21"/>
    <p:sldId id="270" r:id="rId22"/>
    <p:sldId id="292" r:id="rId23"/>
    <p:sldId id="293" r:id="rId24"/>
    <p:sldId id="260" r:id="rId25"/>
    <p:sldId id="258" r:id="rId26"/>
    <p:sldId id="276" r:id="rId27"/>
    <p:sldId id="269" r:id="rId28"/>
    <p:sldId id="315" r:id="rId29"/>
    <p:sldId id="309" r:id="rId30"/>
    <p:sldId id="316" r:id="rId31"/>
    <p:sldId id="284" r:id="rId32"/>
    <p:sldId id="288" r:id="rId33"/>
    <p:sldId id="302" r:id="rId34"/>
  </p:sldIdLst>
  <p:sldSz cx="12192000" cy="6858000"/>
  <p:notesSz cx="6858000" cy="9144000"/>
  <p:custShowLst>
    <p:custShow name="Safe Prescribing" id="0">
      <p:sldLst>
        <p:sld r:id="rId7"/>
        <p:sld r:id="rId10"/>
        <p:sld r:id="rId11"/>
        <p:sld r:id="rId12"/>
        <p:sld r:id="rId13"/>
        <p:sld r:id="rId14"/>
        <p:sld r:id="rId15"/>
        <p:sld r:id="rId17"/>
        <p:sld r:id="rId29"/>
        <p:sld r:id="rId31"/>
        <p:sld r:id="rId18"/>
        <p:sld r:id="rId19"/>
        <p:sld r:id="rId20"/>
        <p:sld r:id="rId21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E1AC0D-B82F-453E-9668-A701F09E59B1}" v="241" dt="2023-01-21T18:10:54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4797A8-0E1C-4543-BF1E-38A94E14F3A9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007EF9D-37FC-4266-8FCE-88DD7CC26C3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Hazard</a:t>
          </a:r>
        </a:p>
      </dgm:t>
    </dgm:pt>
    <dgm:pt modelId="{882C7461-0534-4B90-A361-53125AD50283}" type="parTrans" cxnId="{3101900B-815F-4797-BA74-41181FB360C8}">
      <dgm:prSet/>
      <dgm:spPr/>
      <dgm:t>
        <a:bodyPr/>
        <a:lstStyle/>
        <a:p>
          <a:endParaRPr lang="en-US"/>
        </a:p>
      </dgm:t>
    </dgm:pt>
    <dgm:pt modelId="{FA8BC77D-C87A-4B85-95E3-62D39BBE4687}" type="sibTrans" cxnId="{3101900B-815F-4797-BA74-41181FB360C8}">
      <dgm:prSet/>
      <dgm:spPr/>
      <dgm:t>
        <a:bodyPr/>
        <a:lstStyle/>
        <a:p>
          <a:endParaRPr lang="en-US"/>
        </a:p>
      </dgm:t>
    </dgm:pt>
    <dgm:pt modelId="{3806F569-8770-43BD-8C3C-19E8D289410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Uncertainty</a:t>
          </a:r>
        </a:p>
      </dgm:t>
    </dgm:pt>
    <dgm:pt modelId="{788ADC66-1AC9-454F-98F6-890DD5A1CAF4}" type="parTrans" cxnId="{7597DA48-3375-4F65-8F98-84DFF3249E13}">
      <dgm:prSet/>
      <dgm:spPr/>
      <dgm:t>
        <a:bodyPr/>
        <a:lstStyle/>
        <a:p>
          <a:endParaRPr lang="en-US"/>
        </a:p>
      </dgm:t>
    </dgm:pt>
    <dgm:pt modelId="{DDD58AD6-8A42-4EBB-A8AE-4364568FC300}" type="sibTrans" cxnId="{7597DA48-3375-4F65-8F98-84DFF3249E13}">
      <dgm:prSet/>
      <dgm:spPr/>
      <dgm:t>
        <a:bodyPr/>
        <a:lstStyle/>
        <a:p>
          <a:endParaRPr lang="en-US"/>
        </a:p>
      </dgm:t>
    </dgm:pt>
    <dgm:pt modelId="{EF7AD28C-D925-477B-BE54-C52CA87724E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Unpredictability</a:t>
          </a:r>
        </a:p>
      </dgm:t>
    </dgm:pt>
    <dgm:pt modelId="{8EE9E4A4-42B1-48D0-9E54-AE39A3947FAB}" type="parTrans" cxnId="{18DC58E0-5074-4C31-8F3F-2EA4B5C9E2C9}">
      <dgm:prSet/>
      <dgm:spPr/>
      <dgm:t>
        <a:bodyPr/>
        <a:lstStyle/>
        <a:p>
          <a:endParaRPr lang="en-US"/>
        </a:p>
      </dgm:t>
    </dgm:pt>
    <dgm:pt modelId="{186660F8-F923-456F-85AB-35A31217C609}" type="sibTrans" cxnId="{18DC58E0-5074-4C31-8F3F-2EA4B5C9E2C9}">
      <dgm:prSet/>
      <dgm:spPr/>
      <dgm:t>
        <a:bodyPr/>
        <a:lstStyle/>
        <a:p>
          <a:endParaRPr lang="en-US"/>
        </a:p>
      </dgm:t>
    </dgm:pt>
    <dgm:pt modelId="{C8CD3D27-51F3-4154-88C7-995B7538648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Complexity</a:t>
          </a:r>
          <a:endParaRPr lang="en-US" dirty="0"/>
        </a:p>
      </dgm:t>
    </dgm:pt>
    <dgm:pt modelId="{C7577CF2-C905-43F2-87ED-109D9B104E82}" type="parTrans" cxnId="{519B752F-A38C-46C2-8FBC-A495CD6D9386}">
      <dgm:prSet/>
      <dgm:spPr/>
    </dgm:pt>
    <dgm:pt modelId="{5A9F6CD9-4644-4DDD-94C4-4ED3531D5EFE}" type="sibTrans" cxnId="{519B752F-A38C-46C2-8FBC-A495CD6D9386}">
      <dgm:prSet/>
      <dgm:spPr/>
    </dgm:pt>
    <dgm:pt modelId="{D417277D-4B70-4C76-BDA4-81F5B0CA79B9}" type="pres">
      <dgm:prSet presAssocID="{0E4797A8-0E1C-4543-BF1E-38A94E14F3A9}" presName="linear" presStyleCnt="0">
        <dgm:presLayoutVars>
          <dgm:animLvl val="lvl"/>
          <dgm:resizeHandles val="exact"/>
        </dgm:presLayoutVars>
      </dgm:prSet>
      <dgm:spPr/>
    </dgm:pt>
    <dgm:pt modelId="{682476DB-F88B-489F-9582-9B2EEC089803}" type="pres">
      <dgm:prSet presAssocID="{5007EF9D-37FC-4266-8FCE-88DD7CC26C3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D7A9D51-1BA3-47F3-A1FF-D2BBAD45E2A7}" type="pres">
      <dgm:prSet presAssocID="{FA8BC77D-C87A-4B85-95E3-62D39BBE4687}" presName="spacer" presStyleCnt="0"/>
      <dgm:spPr/>
    </dgm:pt>
    <dgm:pt modelId="{50913222-E7F7-480C-A4E5-B41100A39A6A}" type="pres">
      <dgm:prSet presAssocID="{C8CD3D27-51F3-4154-88C7-995B7538648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7B2F7A1-BE11-49F6-AF79-5EE97B9E564F}" type="pres">
      <dgm:prSet presAssocID="{5A9F6CD9-4644-4DDD-94C4-4ED3531D5EFE}" presName="spacer" presStyleCnt="0"/>
      <dgm:spPr/>
    </dgm:pt>
    <dgm:pt modelId="{CBFD36BA-50F1-484D-AB6E-FE01322ACFBF}" type="pres">
      <dgm:prSet presAssocID="{3806F569-8770-43BD-8C3C-19E8D289410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50CD4EC-E1A0-4B85-9FE9-095FBD8E2A11}" type="pres">
      <dgm:prSet presAssocID="{DDD58AD6-8A42-4EBB-A8AE-4364568FC300}" presName="spacer" presStyleCnt="0"/>
      <dgm:spPr/>
    </dgm:pt>
    <dgm:pt modelId="{1CE5E839-F39C-43DF-AC2C-0A188842DDEF}" type="pres">
      <dgm:prSet presAssocID="{EF7AD28C-D925-477B-BE54-C52CA87724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C976F04-0E8E-4DAD-B47C-474D9DBFA8B6}" type="presOf" srcId="{C8CD3D27-51F3-4154-88C7-995B75386482}" destId="{50913222-E7F7-480C-A4E5-B41100A39A6A}" srcOrd="0" destOrd="0" presId="urn:microsoft.com/office/officeart/2005/8/layout/vList2"/>
    <dgm:cxn modelId="{36C76E09-4936-4258-8D6E-EC33569EB387}" type="presOf" srcId="{3806F569-8770-43BD-8C3C-19E8D289410B}" destId="{CBFD36BA-50F1-484D-AB6E-FE01322ACFBF}" srcOrd="0" destOrd="0" presId="urn:microsoft.com/office/officeart/2005/8/layout/vList2"/>
    <dgm:cxn modelId="{3101900B-815F-4797-BA74-41181FB360C8}" srcId="{0E4797A8-0E1C-4543-BF1E-38A94E14F3A9}" destId="{5007EF9D-37FC-4266-8FCE-88DD7CC26C35}" srcOrd="0" destOrd="0" parTransId="{882C7461-0534-4B90-A361-53125AD50283}" sibTransId="{FA8BC77D-C87A-4B85-95E3-62D39BBE4687}"/>
    <dgm:cxn modelId="{519B752F-A38C-46C2-8FBC-A495CD6D9386}" srcId="{0E4797A8-0E1C-4543-BF1E-38A94E14F3A9}" destId="{C8CD3D27-51F3-4154-88C7-995B75386482}" srcOrd="1" destOrd="0" parTransId="{C7577CF2-C905-43F2-87ED-109D9B104E82}" sibTransId="{5A9F6CD9-4644-4DDD-94C4-4ED3531D5EFE}"/>
    <dgm:cxn modelId="{7597DA48-3375-4F65-8F98-84DFF3249E13}" srcId="{0E4797A8-0E1C-4543-BF1E-38A94E14F3A9}" destId="{3806F569-8770-43BD-8C3C-19E8D289410B}" srcOrd="2" destOrd="0" parTransId="{788ADC66-1AC9-454F-98F6-890DD5A1CAF4}" sibTransId="{DDD58AD6-8A42-4EBB-A8AE-4364568FC300}"/>
    <dgm:cxn modelId="{5B4D0E6C-B9C0-42FC-B2C7-798356C07BD6}" type="presOf" srcId="{0E4797A8-0E1C-4543-BF1E-38A94E14F3A9}" destId="{D417277D-4B70-4C76-BDA4-81F5B0CA79B9}" srcOrd="0" destOrd="0" presId="urn:microsoft.com/office/officeart/2005/8/layout/vList2"/>
    <dgm:cxn modelId="{AC87EB78-0D24-47E7-AFAF-6411FEA7856B}" type="presOf" srcId="{EF7AD28C-D925-477B-BE54-C52CA87724EC}" destId="{1CE5E839-F39C-43DF-AC2C-0A188842DDEF}" srcOrd="0" destOrd="0" presId="urn:microsoft.com/office/officeart/2005/8/layout/vList2"/>
    <dgm:cxn modelId="{CE8DE2AA-1DDA-4572-9B1D-7151D488DDF9}" type="presOf" srcId="{5007EF9D-37FC-4266-8FCE-88DD7CC26C35}" destId="{682476DB-F88B-489F-9582-9B2EEC089803}" srcOrd="0" destOrd="0" presId="urn:microsoft.com/office/officeart/2005/8/layout/vList2"/>
    <dgm:cxn modelId="{18DC58E0-5074-4C31-8F3F-2EA4B5C9E2C9}" srcId="{0E4797A8-0E1C-4543-BF1E-38A94E14F3A9}" destId="{EF7AD28C-D925-477B-BE54-C52CA87724EC}" srcOrd="3" destOrd="0" parTransId="{8EE9E4A4-42B1-48D0-9E54-AE39A3947FAB}" sibTransId="{186660F8-F923-456F-85AB-35A31217C609}"/>
    <dgm:cxn modelId="{B43CD4FC-E0ED-4C9C-A260-4B9CB915F58E}" type="presParOf" srcId="{D417277D-4B70-4C76-BDA4-81F5B0CA79B9}" destId="{682476DB-F88B-489F-9582-9B2EEC089803}" srcOrd="0" destOrd="0" presId="urn:microsoft.com/office/officeart/2005/8/layout/vList2"/>
    <dgm:cxn modelId="{D1307AA8-5DFE-49CF-A35D-69C269F8D9F8}" type="presParOf" srcId="{D417277D-4B70-4C76-BDA4-81F5B0CA79B9}" destId="{5D7A9D51-1BA3-47F3-A1FF-D2BBAD45E2A7}" srcOrd="1" destOrd="0" presId="urn:microsoft.com/office/officeart/2005/8/layout/vList2"/>
    <dgm:cxn modelId="{03BDEFBD-3B5B-4D78-B9F7-FF8B6CB08BC3}" type="presParOf" srcId="{D417277D-4B70-4C76-BDA4-81F5B0CA79B9}" destId="{50913222-E7F7-480C-A4E5-B41100A39A6A}" srcOrd="2" destOrd="0" presId="urn:microsoft.com/office/officeart/2005/8/layout/vList2"/>
    <dgm:cxn modelId="{9A3FDB76-48BD-4544-99AB-D69EFA69EDB0}" type="presParOf" srcId="{D417277D-4B70-4C76-BDA4-81F5B0CA79B9}" destId="{37B2F7A1-BE11-49F6-AF79-5EE97B9E564F}" srcOrd="3" destOrd="0" presId="urn:microsoft.com/office/officeart/2005/8/layout/vList2"/>
    <dgm:cxn modelId="{DFF216CD-6080-4FD8-9D69-A9F805800D98}" type="presParOf" srcId="{D417277D-4B70-4C76-BDA4-81F5B0CA79B9}" destId="{CBFD36BA-50F1-484D-AB6E-FE01322ACFBF}" srcOrd="4" destOrd="0" presId="urn:microsoft.com/office/officeart/2005/8/layout/vList2"/>
    <dgm:cxn modelId="{96C3AE57-5859-44EF-B42A-5E6165BE6CD0}" type="presParOf" srcId="{D417277D-4B70-4C76-BDA4-81F5B0CA79B9}" destId="{E50CD4EC-E1A0-4B85-9FE9-095FBD8E2A11}" srcOrd="5" destOrd="0" presId="urn:microsoft.com/office/officeart/2005/8/layout/vList2"/>
    <dgm:cxn modelId="{82BDF0DE-A38E-480D-A53D-B9B693413A63}" type="presParOf" srcId="{D417277D-4B70-4C76-BDA4-81F5B0CA79B9}" destId="{1CE5E839-F39C-43DF-AC2C-0A188842DDE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18AC1D-14E1-4C59-9C18-F5B8F0A53897}" type="doc">
      <dgm:prSet loTypeId="urn:microsoft.com/office/officeart/2008/layout/LinedList" loCatId="list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4946008-FD09-4211-B254-B2DE245C94E3}">
      <dgm:prSet/>
      <dgm:spPr/>
      <dgm:t>
        <a:bodyPr/>
        <a:lstStyle/>
        <a:p>
          <a:r>
            <a:rPr lang="en-US"/>
            <a:t>Accuracy</a:t>
          </a:r>
          <a:endParaRPr lang="en-US" dirty="0"/>
        </a:p>
      </dgm:t>
    </dgm:pt>
    <dgm:pt modelId="{45435072-BBE9-4C9F-91E4-C51B406F5FE8}" type="parTrans" cxnId="{E2EB283F-477A-406C-AC50-9776196E2EA9}">
      <dgm:prSet/>
      <dgm:spPr/>
      <dgm:t>
        <a:bodyPr/>
        <a:lstStyle/>
        <a:p>
          <a:endParaRPr lang="en-US"/>
        </a:p>
      </dgm:t>
    </dgm:pt>
    <dgm:pt modelId="{4F7B4A84-3DAF-4F02-93DC-698C84537E8A}" type="sibTrans" cxnId="{E2EB283F-477A-406C-AC50-9776196E2EA9}">
      <dgm:prSet/>
      <dgm:spPr/>
      <dgm:t>
        <a:bodyPr/>
        <a:lstStyle/>
        <a:p>
          <a:endParaRPr lang="en-US"/>
        </a:p>
      </dgm:t>
    </dgm:pt>
    <dgm:pt modelId="{221ECDED-3309-453C-833A-E3F4BE476B88}">
      <dgm:prSet/>
      <dgm:spPr/>
      <dgm:t>
        <a:bodyPr/>
        <a:lstStyle/>
        <a:p>
          <a:r>
            <a:rPr lang="en-US"/>
            <a:t>Brevity</a:t>
          </a:r>
        </a:p>
      </dgm:t>
    </dgm:pt>
    <dgm:pt modelId="{CDD82186-7C24-4346-8CDF-BD169349AF30}" type="parTrans" cxnId="{3BAD58C7-FCE9-4B17-BC04-EE52F4C5387E}">
      <dgm:prSet/>
      <dgm:spPr/>
      <dgm:t>
        <a:bodyPr/>
        <a:lstStyle/>
        <a:p>
          <a:endParaRPr lang="en-US"/>
        </a:p>
      </dgm:t>
    </dgm:pt>
    <dgm:pt modelId="{327040BE-12BF-46B8-8624-3FFAA4DBE3A3}" type="sibTrans" cxnId="{3BAD58C7-FCE9-4B17-BC04-EE52F4C5387E}">
      <dgm:prSet/>
      <dgm:spPr/>
      <dgm:t>
        <a:bodyPr/>
        <a:lstStyle/>
        <a:p>
          <a:endParaRPr lang="en-US"/>
        </a:p>
      </dgm:t>
    </dgm:pt>
    <dgm:pt modelId="{44668E02-F496-4DCE-A3EE-372051051024}">
      <dgm:prSet/>
      <dgm:spPr/>
      <dgm:t>
        <a:bodyPr/>
        <a:lstStyle/>
        <a:p>
          <a:r>
            <a:rPr lang="en-US"/>
            <a:t>Clarity</a:t>
          </a:r>
        </a:p>
      </dgm:t>
    </dgm:pt>
    <dgm:pt modelId="{D4BA749F-0960-4B43-8359-DAED3F0084C0}" type="parTrans" cxnId="{0FBC36BD-D2FC-4381-AFEF-D4BE4DA1D0E0}">
      <dgm:prSet/>
      <dgm:spPr/>
      <dgm:t>
        <a:bodyPr/>
        <a:lstStyle/>
        <a:p>
          <a:endParaRPr lang="en-US"/>
        </a:p>
      </dgm:t>
    </dgm:pt>
    <dgm:pt modelId="{88B876EA-E20F-4BEC-8E27-D020C459CE3F}" type="sibTrans" cxnId="{0FBC36BD-D2FC-4381-AFEF-D4BE4DA1D0E0}">
      <dgm:prSet/>
      <dgm:spPr/>
      <dgm:t>
        <a:bodyPr/>
        <a:lstStyle/>
        <a:p>
          <a:endParaRPr lang="en-US"/>
        </a:p>
      </dgm:t>
    </dgm:pt>
    <dgm:pt modelId="{E1F0047A-BF09-4B3A-9739-319CF2BE3914}">
      <dgm:prSet/>
      <dgm:spPr/>
      <dgm:t>
        <a:bodyPr/>
        <a:lstStyle/>
        <a:p>
          <a:r>
            <a:rPr lang="en-US"/>
            <a:t>TIMELY Documentation</a:t>
          </a:r>
          <a:endParaRPr lang="en-US" dirty="0"/>
        </a:p>
      </dgm:t>
    </dgm:pt>
    <dgm:pt modelId="{9315E0F2-3E3B-4A36-92F2-2337F04A87FA}" type="sibTrans" cxnId="{7AEC0E2C-2CED-4219-9BDD-CD32E829805A}">
      <dgm:prSet/>
      <dgm:spPr/>
      <dgm:t>
        <a:bodyPr/>
        <a:lstStyle/>
        <a:p>
          <a:endParaRPr lang="en-US"/>
        </a:p>
      </dgm:t>
    </dgm:pt>
    <dgm:pt modelId="{7D18F617-BD13-4112-8575-B8248AB9CD98}" type="parTrans" cxnId="{7AEC0E2C-2CED-4219-9BDD-CD32E829805A}">
      <dgm:prSet/>
      <dgm:spPr/>
      <dgm:t>
        <a:bodyPr/>
        <a:lstStyle/>
        <a:p>
          <a:endParaRPr lang="en-US"/>
        </a:p>
      </dgm:t>
    </dgm:pt>
    <dgm:pt modelId="{230B133C-D077-4843-BD99-35A6ABF00F42}" type="pres">
      <dgm:prSet presAssocID="{3E18AC1D-14E1-4C59-9C18-F5B8F0A53897}" presName="vert0" presStyleCnt="0">
        <dgm:presLayoutVars>
          <dgm:dir/>
          <dgm:animOne val="branch"/>
          <dgm:animLvl val="lvl"/>
        </dgm:presLayoutVars>
      </dgm:prSet>
      <dgm:spPr/>
    </dgm:pt>
    <dgm:pt modelId="{ADD614A4-50DF-4493-B919-78FCC45DBC45}" type="pres">
      <dgm:prSet presAssocID="{44946008-FD09-4211-B254-B2DE245C94E3}" presName="thickLine" presStyleLbl="alignNode1" presStyleIdx="0" presStyleCnt="4"/>
      <dgm:spPr/>
    </dgm:pt>
    <dgm:pt modelId="{34747BEC-B0B8-4F8F-AD9C-B8908C73B4B4}" type="pres">
      <dgm:prSet presAssocID="{44946008-FD09-4211-B254-B2DE245C94E3}" presName="horz1" presStyleCnt="0"/>
      <dgm:spPr/>
    </dgm:pt>
    <dgm:pt modelId="{DA53F695-0360-4FB6-95E6-21C005CFBB0A}" type="pres">
      <dgm:prSet presAssocID="{44946008-FD09-4211-B254-B2DE245C94E3}" presName="tx1" presStyleLbl="revTx" presStyleIdx="0" presStyleCnt="4"/>
      <dgm:spPr/>
    </dgm:pt>
    <dgm:pt modelId="{96D0CB4A-9FDC-409E-A0D0-82E24B34881D}" type="pres">
      <dgm:prSet presAssocID="{44946008-FD09-4211-B254-B2DE245C94E3}" presName="vert1" presStyleCnt="0"/>
      <dgm:spPr/>
    </dgm:pt>
    <dgm:pt modelId="{2BE86FC7-C33A-42C3-8807-87145A49EBB8}" type="pres">
      <dgm:prSet presAssocID="{221ECDED-3309-453C-833A-E3F4BE476B88}" presName="thickLine" presStyleLbl="alignNode1" presStyleIdx="1" presStyleCnt="4"/>
      <dgm:spPr/>
    </dgm:pt>
    <dgm:pt modelId="{20B19EC3-9814-4DAF-AD30-627D96BCACF1}" type="pres">
      <dgm:prSet presAssocID="{221ECDED-3309-453C-833A-E3F4BE476B88}" presName="horz1" presStyleCnt="0"/>
      <dgm:spPr/>
    </dgm:pt>
    <dgm:pt modelId="{CFA5EB04-4021-4039-972F-7EAFE28274C0}" type="pres">
      <dgm:prSet presAssocID="{221ECDED-3309-453C-833A-E3F4BE476B88}" presName="tx1" presStyleLbl="revTx" presStyleIdx="1" presStyleCnt="4"/>
      <dgm:spPr/>
    </dgm:pt>
    <dgm:pt modelId="{09026351-D145-40C8-AD63-09EF49EEDCFD}" type="pres">
      <dgm:prSet presAssocID="{221ECDED-3309-453C-833A-E3F4BE476B88}" presName="vert1" presStyleCnt="0"/>
      <dgm:spPr/>
    </dgm:pt>
    <dgm:pt modelId="{1FFC7DFA-7B1C-4944-A030-3DE47A957484}" type="pres">
      <dgm:prSet presAssocID="{44668E02-F496-4DCE-A3EE-372051051024}" presName="thickLine" presStyleLbl="alignNode1" presStyleIdx="2" presStyleCnt="4"/>
      <dgm:spPr/>
    </dgm:pt>
    <dgm:pt modelId="{50A69A15-FE09-4299-A7ED-C315C668ECE1}" type="pres">
      <dgm:prSet presAssocID="{44668E02-F496-4DCE-A3EE-372051051024}" presName="horz1" presStyleCnt="0"/>
      <dgm:spPr/>
    </dgm:pt>
    <dgm:pt modelId="{335DD8B0-C4AA-4923-8BB5-9712734FBA14}" type="pres">
      <dgm:prSet presAssocID="{44668E02-F496-4DCE-A3EE-372051051024}" presName="tx1" presStyleLbl="revTx" presStyleIdx="2" presStyleCnt="4"/>
      <dgm:spPr/>
    </dgm:pt>
    <dgm:pt modelId="{B29E2BD7-8133-4A72-9B11-ECE16F9B6ADC}" type="pres">
      <dgm:prSet presAssocID="{44668E02-F496-4DCE-A3EE-372051051024}" presName="vert1" presStyleCnt="0"/>
      <dgm:spPr/>
    </dgm:pt>
    <dgm:pt modelId="{8EC92E74-5E7E-4CCD-BE64-C54CF6DD48EC}" type="pres">
      <dgm:prSet presAssocID="{E1F0047A-BF09-4B3A-9739-319CF2BE3914}" presName="thickLine" presStyleLbl="alignNode1" presStyleIdx="3" presStyleCnt="4"/>
      <dgm:spPr/>
    </dgm:pt>
    <dgm:pt modelId="{7F0F91B6-BC40-4219-82B2-71AB2F077041}" type="pres">
      <dgm:prSet presAssocID="{E1F0047A-BF09-4B3A-9739-319CF2BE3914}" presName="horz1" presStyleCnt="0"/>
      <dgm:spPr/>
    </dgm:pt>
    <dgm:pt modelId="{6D617D17-1971-4FE2-83B6-C1E6C5312725}" type="pres">
      <dgm:prSet presAssocID="{E1F0047A-BF09-4B3A-9739-319CF2BE3914}" presName="tx1" presStyleLbl="revTx" presStyleIdx="3" presStyleCnt="4"/>
      <dgm:spPr/>
    </dgm:pt>
    <dgm:pt modelId="{FB0FF144-CB5E-4FB5-A819-179CB1D6A43A}" type="pres">
      <dgm:prSet presAssocID="{E1F0047A-BF09-4B3A-9739-319CF2BE3914}" presName="vert1" presStyleCnt="0"/>
      <dgm:spPr/>
    </dgm:pt>
  </dgm:ptLst>
  <dgm:cxnLst>
    <dgm:cxn modelId="{7AEC0E2C-2CED-4219-9BDD-CD32E829805A}" srcId="{3E18AC1D-14E1-4C59-9C18-F5B8F0A53897}" destId="{E1F0047A-BF09-4B3A-9739-319CF2BE3914}" srcOrd="3" destOrd="0" parTransId="{7D18F617-BD13-4112-8575-B8248AB9CD98}" sibTransId="{9315E0F2-3E3B-4A36-92F2-2337F04A87FA}"/>
    <dgm:cxn modelId="{D8AE1A2C-A5C2-4AD2-BE16-BBE36D207C50}" type="presOf" srcId="{E1F0047A-BF09-4B3A-9739-319CF2BE3914}" destId="{6D617D17-1971-4FE2-83B6-C1E6C5312725}" srcOrd="0" destOrd="0" presId="urn:microsoft.com/office/officeart/2008/layout/LinedList"/>
    <dgm:cxn modelId="{E2EB283F-477A-406C-AC50-9776196E2EA9}" srcId="{3E18AC1D-14E1-4C59-9C18-F5B8F0A53897}" destId="{44946008-FD09-4211-B254-B2DE245C94E3}" srcOrd="0" destOrd="0" parTransId="{45435072-BBE9-4C9F-91E4-C51B406F5FE8}" sibTransId="{4F7B4A84-3DAF-4F02-93DC-698C84537E8A}"/>
    <dgm:cxn modelId="{AB23C43F-9BDF-4B8D-8986-76E056A41E97}" type="presOf" srcId="{3E18AC1D-14E1-4C59-9C18-F5B8F0A53897}" destId="{230B133C-D077-4843-BD99-35A6ABF00F42}" srcOrd="0" destOrd="0" presId="urn:microsoft.com/office/officeart/2008/layout/LinedList"/>
    <dgm:cxn modelId="{7AB1204F-7B26-486E-8BE5-FE8F9ABF5362}" type="presOf" srcId="{221ECDED-3309-453C-833A-E3F4BE476B88}" destId="{CFA5EB04-4021-4039-972F-7EAFE28274C0}" srcOrd="0" destOrd="0" presId="urn:microsoft.com/office/officeart/2008/layout/LinedList"/>
    <dgm:cxn modelId="{B97B278A-A641-4AEE-8DAA-E7E2EDCE7DD6}" type="presOf" srcId="{44668E02-F496-4DCE-A3EE-372051051024}" destId="{335DD8B0-C4AA-4923-8BB5-9712734FBA14}" srcOrd="0" destOrd="0" presId="urn:microsoft.com/office/officeart/2008/layout/LinedList"/>
    <dgm:cxn modelId="{0FBC36BD-D2FC-4381-AFEF-D4BE4DA1D0E0}" srcId="{3E18AC1D-14E1-4C59-9C18-F5B8F0A53897}" destId="{44668E02-F496-4DCE-A3EE-372051051024}" srcOrd="2" destOrd="0" parTransId="{D4BA749F-0960-4B43-8359-DAED3F0084C0}" sibTransId="{88B876EA-E20F-4BEC-8E27-D020C459CE3F}"/>
    <dgm:cxn modelId="{3BAD58C7-FCE9-4B17-BC04-EE52F4C5387E}" srcId="{3E18AC1D-14E1-4C59-9C18-F5B8F0A53897}" destId="{221ECDED-3309-453C-833A-E3F4BE476B88}" srcOrd="1" destOrd="0" parTransId="{CDD82186-7C24-4346-8CDF-BD169349AF30}" sibTransId="{327040BE-12BF-46B8-8624-3FFAA4DBE3A3}"/>
    <dgm:cxn modelId="{D1C0DCF2-0D94-4384-BC96-EEB69AC9A3AD}" type="presOf" srcId="{44946008-FD09-4211-B254-B2DE245C94E3}" destId="{DA53F695-0360-4FB6-95E6-21C005CFBB0A}" srcOrd="0" destOrd="0" presId="urn:microsoft.com/office/officeart/2008/layout/LinedList"/>
    <dgm:cxn modelId="{79219BE4-7A2C-430B-BEF7-8193BC2428FE}" type="presParOf" srcId="{230B133C-D077-4843-BD99-35A6ABF00F42}" destId="{ADD614A4-50DF-4493-B919-78FCC45DBC45}" srcOrd="0" destOrd="0" presId="urn:microsoft.com/office/officeart/2008/layout/LinedList"/>
    <dgm:cxn modelId="{BDB652FC-778C-4E9E-A209-1094422C8DD9}" type="presParOf" srcId="{230B133C-D077-4843-BD99-35A6ABF00F42}" destId="{34747BEC-B0B8-4F8F-AD9C-B8908C73B4B4}" srcOrd="1" destOrd="0" presId="urn:microsoft.com/office/officeart/2008/layout/LinedList"/>
    <dgm:cxn modelId="{88085833-8ED3-41F7-8CFA-CDAD7DE6FBB0}" type="presParOf" srcId="{34747BEC-B0B8-4F8F-AD9C-B8908C73B4B4}" destId="{DA53F695-0360-4FB6-95E6-21C005CFBB0A}" srcOrd="0" destOrd="0" presId="urn:microsoft.com/office/officeart/2008/layout/LinedList"/>
    <dgm:cxn modelId="{27A8695F-1444-444F-B366-C64A1EFA1084}" type="presParOf" srcId="{34747BEC-B0B8-4F8F-AD9C-B8908C73B4B4}" destId="{96D0CB4A-9FDC-409E-A0D0-82E24B34881D}" srcOrd="1" destOrd="0" presId="urn:microsoft.com/office/officeart/2008/layout/LinedList"/>
    <dgm:cxn modelId="{80BAB35D-1E4E-422A-871D-4DC63596F7EF}" type="presParOf" srcId="{230B133C-D077-4843-BD99-35A6ABF00F42}" destId="{2BE86FC7-C33A-42C3-8807-87145A49EBB8}" srcOrd="2" destOrd="0" presId="urn:microsoft.com/office/officeart/2008/layout/LinedList"/>
    <dgm:cxn modelId="{FF5BB1CF-68BB-435F-B753-A296F7CDA24C}" type="presParOf" srcId="{230B133C-D077-4843-BD99-35A6ABF00F42}" destId="{20B19EC3-9814-4DAF-AD30-627D96BCACF1}" srcOrd="3" destOrd="0" presId="urn:microsoft.com/office/officeart/2008/layout/LinedList"/>
    <dgm:cxn modelId="{9B86BE85-82EA-41A3-A896-34975F6E81D4}" type="presParOf" srcId="{20B19EC3-9814-4DAF-AD30-627D96BCACF1}" destId="{CFA5EB04-4021-4039-972F-7EAFE28274C0}" srcOrd="0" destOrd="0" presId="urn:microsoft.com/office/officeart/2008/layout/LinedList"/>
    <dgm:cxn modelId="{4FDEA62A-A18E-40C6-88A4-EDB5835FFD5D}" type="presParOf" srcId="{20B19EC3-9814-4DAF-AD30-627D96BCACF1}" destId="{09026351-D145-40C8-AD63-09EF49EEDCFD}" srcOrd="1" destOrd="0" presId="urn:microsoft.com/office/officeart/2008/layout/LinedList"/>
    <dgm:cxn modelId="{EDC99ECE-EBEF-418D-8754-18AD9521235E}" type="presParOf" srcId="{230B133C-D077-4843-BD99-35A6ABF00F42}" destId="{1FFC7DFA-7B1C-4944-A030-3DE47A957484}" srcOrd="4" destOrd="0" presId="urn:microsoft.com/office/officeart/2008/layout/LinedList"/>
    <dgm:cxn modelId="{DE219769-79B5-458A-9F72-E61DC5948199}" type="presParOf" srcId="{230B133C-D077-4843-BD99-35A6ABF00F42}" destId="{50A69A15-FE09-4299-A7ED-C315C668ECE1}" srcOrd="5" destOrd="0" presId="urn:microsoft.com/office/officeart/2008/layout/LinedList"/>
    <dgm:cxn modelId="{FA7DCEB5-AFB9-448D-AC71-3C0CABDC681C}" type="presParOf" srcId="{50A69A15-FE09-4299-A7ED-C315C668ECE1}" destId="{335DD8B0-C4AA-4923-8BB5-9712734FBA14}" srcOrd="0" destOrd="0" presId="urn:microsoft.com/office/officeart/2008/layout/LinedList"/>
    <dgm:cxn modelId="{8D2AEC05-12F2-4245-9838-EC95DFEDF905}" type="presParOf" srcId="{50A69A15-FE09-4299-A7ED-C315C668ECE1}" destId="{B29E2BD7-8133-4A72-9B11-ECE16F9B6ADC}" srcOrd="1" destOrd="0" presId="urn:microsoft.com/office/officeart/2008/layout/LinedList"/>
    <dgm:cxn modelId="{FC442015-E9E6-4737-8E18-180226AA2B2A}" type="presParOf" srcId="{230B133C-D077-4843-BD99-35A6ABF00F42}" destId="{8EC92E74-5E7E-4CCD-BE64-C54CF6DD48EC}" srcOrd="6" destOrd="0" presId="urn:microsoft.com/office/officeart/2008/layout/LinedList"/>
    <dgm:cxn modelId="{472E7587-C81E-42A9-AD91-0080EBA5ECEF}" type="presParOf" srcId="{230B133C-D077-4843-BD99-35A6ABF00F42}" destId="{7F0F91B6-BC40-4219-82B2-71AB2F077041}" srcOrd="7" destOrd="0" presId="urn:microsoft.com/office/officeart/2008/layout/LinedList"/>
    <dgm:cxn modelId="{AC9807A2-743A-4A11-8BDE-1BEA09FE9782}" type="presParOf" srcId="{7F0F91B6-BC40-4219-82B2-71AB2F077041}" destId="{6D617D17-1971-4FE2-83B6-C1E6C5312725}" srcOrd="0" destOrd="0" presId="urn:microsoft.com/office/officeart/2008/layout/LinedList"/>
    <dgm:cxn modelId="{7E4BD9DF-243B-4C37-B872-C79522F2F1D5}" type="presParOf" srcId="{7F0F91B6-BC40-4219-82B2-71AB2F077041}" destId="{FB0FF144-CB5E-4FB5-A819-179CB1D6A43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8632A4-34EA-4732-85D9-F52EC50F798D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AA8F1EB-BE21-4834-871E-B2828797A2AD}">
      <dgm:prSet/>
      <dgm:spPr/>
      <dgm:t>
        <a:bodyPr/>
        <a:lstStyle/>
        <a:p>
          <a:r>
            <a:rPr lang="en-US" dirty="0"/>
            <a:t>SBAR </a:t>
          </a:r>
        </a:p>
      </dgm:t>
    </dgm:pt>
    <dgm:pt modelId="{27CDE222-5BFD-4CCE-B429-AED7EC232D50}" type="parTrans" cxnId="{52B3BAD8-DF1C-4A07-AD52-411571F61962}">
      <dgm:prSet/>
      <dgm:spPr/>
      <dgm:t>
        <a:bodyPr/>
        <a:lstStyle/>
        <a:p>
          <a:endParaRPr lang="en-US"/>
        </a:p>
      </dgm:t>
    </dgm:pt>
    <dgm:pt modelId="{BB24D6F6-9C0B-4CA1-85D7-E0E415D7699D}" type="sibTrans" cxnId="{52B3BAD8-DF1C-4A07-AD52-411571F61962}">
      <dgm:prSet/>
      <dgm:spPr/>
      <dgm:t>
        <a:bodyPr/>
        <a:lstStyle/>
        <a:p>
          <a:endParaRPr lang="en-US"/>
        </a:p>
      </dgm:t>
    </dgm:pt>
    <dgm:pt modelId="{6BDAD004-F7D3-4484-924F-791AE4F5D22A}">
      <dgm:prSet/>
      <dgm:spPr/>
      <dgm:t>
        <a:bodyPr/>
        <a:lstStyle/>
        <a:p>
          <a:r>
            <a:rPr lang="en-US" dirty="0"/>
            <a:t>Situation</a:t>
          </a:r>
        </a:p>
      </dgm:t>
    </dgm:pt>
    <dgm:pt modelId="{7AE0ECEB-045D-474F-B805-AC3156C71F05}" type="parTrans" cxnId="{026A477D-551B-4055-A164-FA391A76CB5E}">
      <dgm:prSet/>
      <dgm:spPr/>
      <dgm:t>
        <a:bodyPr/>
        <a:lstStyle/>
        <a:p>
          <a:endParaRPr lang="en-US"/>
        </a:p>
      </dgm:t>
    </dgm:pt>
    <dgm:pt modelId="{D420BB9A-E526-4A06-B939-FEC4AB6769B5}" type="sibTrans" cxnId="{026A477D-551B-4055-A164-FA391A76CB5E}">
      <dgm:prSet/>
      <dgm:spPr/>
      <dgm:t>
        <a:bodyPr/>
        <a:lstStyle/>
        <a:p>
          <a:endParaRPr lang="en-US"/>
        </a:p>
      </dgm:t>
    </dgm:pt>
    <dgm:pt modelId="{018C8C3F-C82A-4DBE-9828-3955F496AE13}">
      <dgm:prSet/>
      <dgm:spPr/>
      <dgm:t>
        <a:bodyPr/>
        <a:lstStyle/>
        <a:p>
          <a:r>
            <a:rPr lang="en-US" dirty="0"/>
            <a:t>Background</a:t>
          </a:r>
        </a:p>
      </dgm:t>
    </dgm:pt>
    <dgm:pt modelId="{8D047F5C-05DA-4E26-92CC-7D57A812DABE}" type="parTrans" cxnId="{ACF2B626-87AE-498A-9B7B-894C2719DCE9}">
      <dgm:prSet/>
      <dgm:spPr/>
      <dgm:t>
        <a:bodyPr/>
        <a:lstStyle/>
        <a:p>
          <a:endParaRPr lang="en-US"/>
        </a:p>
      </dgm:t>
    </dgm:pt>
    <dgm:pt modelId="{0677A530-7EB2-4089-A215-DFD66023A921}" type="sibTrans" cxnId="{ACF2B626-87AE-498A-9B7B-894C2719DCE9}">
      <dgm:prSet/>
      <dgm:spPr/>
      <dgm:t>
        <a:bodyPr/>
        <a:lstStyle/>
        <a:p>
          <a:endParaRPr lang="en-US"/>
        </a:p>
      </dgm:t>
    </dgm:pt>
    <dgm:pt modelId="{37190592-F828-48DB-85B7-9B444DDDFB37}">
      <dgm:prSet/>
      <dgm:spPr/>
      <dgm:t>
        <a:bodyPr/>
        <a:lstStyle/>
        <a:p>
          <a:r>
            <a:rPr lang="en-US" dirty="0"/>
            <a:t>Assessment</a:t>
          </a:r>
        </a:p>
      </dgm:t>
    </dgm:pt>
    <dgm:pt modelId="{3BEBA0E2-A061-4050-B98E-E634FE3668B2}" type="parTrans" cxnId="{65859FC2-C630-467B-B44E-80A91328260E}">
      <dgm:prSet/>
      <dgm:spPr/>
      <dgm:t>
        <a:bodyPr/>
        <a:lstStyle/>
        <a:p>
          <a:endParaRPr lang="en-US"/>
        </a:p>
      </dgm:t>
    </dgm:pt>
    <dgm:pt modelId="{87849303-B8AF-4E4A-9A2D-F8E0BA02F8D4}" type="sibTrans" cxnId="{65859FC2-C630-467B-B44E-80A91328260E}">
      <dgm:prSet/>
      <dgm:spPr/>
      <dgm:t>
        <a:bodyPr/>
        <a:lstStyle/>
        <a:p>
          <a:endParaRPr lang="en-US"/>
        </a:p>
      </dgm:t>
    </dgm:pt>
    <dgm:pt modelId="{E08F4A60-3F0E-42ED-9DF4-0814EB427674}">
      <dgm:prSet/>
      <dgm:spPr/>
      <dgm:t>
        <a:bodyPr/>
        <a:lstStyle/>
        <a:p>
          <a:r>
            <a:rPr lang="en-US" dirty="0"/>
            <a:t>Recommendation</a:t>
          </a:r>
        </a:p>
      </dgm:t>
    </dgm:pt>
    <dgm:pt modelId="{EE7A6870-7862-46DB-A55C-F9A364638F96}" type="parTrans" cxnId="{84047678-50A1-4235-BD4F-D8403697D15F}">
      <dgm:prSet/>
      <dgm:spPr/>
      <dgm:t>
        <a:bodyPr/>
        <a:lstStyle/>
        <a:p>
          <a:endParaRPr lang="en-US"/>
        </a:p>
      </dgm:t>
    </dgm:pt>
    <dgm:pt modelId="{4F87A81A-4BC0-47C6-9B34-B5BF824B4434}" type="sibTrans" cxnId="{84047678-50A1-4235-BD4F-D8403697D15F}">
      <dgm:prSet/>
      <dgm:spPr/>
      <dgm:t>
        <a:bodyPr/>
        <a:lstStyle/>
        <a:p>
          <a:endParaRPr lang="en-US"/>
        </a:p>
      </dgm:t>
    </dgm:pt>
    <dgm:pt modelId="{6547EF3A-46B2-4B5A-9AEB-2EBBF2187732}" type="pres">
      <dgm:prSet presAssocID="{D78632A4-34EA-4732-85D9-F52EC50F798D}" presName="Name0" presStyleCnt="0">
        <dgm:presLayoutVars>
          <dgm:dir/>
          <dgm:animLvl val="lvl"/>
          <dgm:resizeHandles val="exact"/>
        </dgm:presLayoutVars>
      </dgm:prSet>
      <dgm:spPr/>
    </dgm:pt>
    <dgm:pt modelId="{91898B71-6A5E-44E5-A8E9-25070FB58286}" type="pres">
      <dgm:prSet presAssocID="{7AA8F1EB-BE21-4834-871E-B2828797A2AD}" presName="linNode" presStyleCnt="0"/>
      <dgm:spPr/>
    </dgm:pt>
    <dgm:pt modelId="{EA6849C2-9F9C-45EF-9205-F5BCBA9603D8}" type="pres">
      <dgm:prSet presAssocID="{7AA8F1EB-BE21-4834-871E-B2828797A2AD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5E9837B2-0363-475D-BBAB-F9110715AC21}" type="pres">
      <dgm:prSet presAssocID="{BB24D6F6-9C0B-4CA1-85D7-E0E415D7699D}" presName="sp" presStyleCnt="0"/>
      <dgm:spPr/>
    </dgm:pt>
    <dgm:pt modelId="{2F6F6428-16E0-436F-8DED-9DBFAFC83357}" type="pres">
      <dgm:prSet presAssocID="{6BDAD004-F7D3-4484-924F-791AE4F5D22A}" presName="linNode" presStyleCnt="0"/>
      <dgm:spPr/>
    </dgm:pt>
    <dgm:pt modelId="{4B4346C9-79C7-47C2-BC93-CBBD11B07F0F}" type="pres">
      <dgm:prSet presAssocID="{6BDAD004-F7D3-4484-924F-791AE4F5D22A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E01AA4CC-5CCF-4C59-9E0F-D08DBC2A9F82}" type="pres">
      <dgm:prSet presAssocID="{D420BB9A-E526-4A06-B939-FEC4AB6769B5}" presName="sp" presStyleCnt="0"/>
      <dgm:spPr/>
    </dgm:pt>
    <dgm:pt modelId="{FB0DFA78-8380-4206-A2BE-74B5BFD5A4C9}" type="pres">
      <dgm:prSet presAssocID="{018C8C3F-C82A-4DBE-9828-3955F496AE13}" presName="linNode" presStyleCnt="0"/>
      <dgm:spPr/>
    </dgm:pt>
    <dgm:pt modelId="{29975C67-26D3-4E87-8C52-9C6DF7120309}" type="pres">
      <dgm:prSet presAssocID="{018C8C3F-C82A-4DBE-9828-3955F496AE13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4596B8C7-F42E-43BE-B2B4-E29EE7CCAC2D}" type="pres">
      <dgm:prSet presAssocID="{0677A530-7EB2-4089-A215-DFD66023A921}" presName="sp" presStyleCnt="0"/>
      <dgm:spPr/>
    </dgm:pt>
    <dgm:pt modelId="{AE0A6371-CF51-4379-93D7-89E7261FA325}" type="pres">
      <dgm:prSet presAssocID="{37190592-F828-48DB-85B7-9B444DDDFB37}" presName="linNode" presStyleCnt="0"/>
      <dgm:spPr/>
    </dgm:pt>
    <dgm:pt modelId="{1FD9A91E-2163-4FF0-AD97-BABAC3AB4690}" type="pres">
      <dgm:prSet presAssocID="{37190592-F828-48DB-85B7-9B444DDDFB3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A4FC3A2F-7773-4F17-A06A-9D0729116201}" type="pres">
      <dgm:prSet presAssocID="{87849303-B8AF-4E4A-9A2D-F8E0BA02F8D4}" presName="sp" presStyleCnt="0"/>
      <dgm:spPr/>
    </dgm:pt>
    <dgm:pt modelId="{BE8B7FBD-CA56-4B8F-9923-463011D9594F}" type="pres">
      <dgm:prSet presAssocID="{E08F4A60-3F0E-42ED-9DF4-0814EB427674}" presName="linNode" presStyleCnt="0"/>
      <dgm:spPr/>
    </dgm:pt>
    <dgm:pt modelId="{A551BBB8-6539-4C27-AF33-EBFCA637E8D7}" type="pres">
      <dgm:prSet presAssocID="{E08F4A60-3F0E-42ED-9DF4-0814EB427674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A2D9BF06-EC85-4020-A8D9-3B8CC289DD56}" type="presOf" srcId="{D78632A4-34EA-4732-85D9-F52EC50F798D}" destId="{6547EF3A-46B2-4B5A-9AEB-2EBBF2187732}" srcOrd="0" destOrd="0" presId="urn:microsoft.com/office/officeart/2005/8/layout/vList5"/>
    <dgm:cxn modelId="{ACD6AD16-3876-40E6-A0B2-2ED612DD5696}" type="presOf" srcId="{018C8C3F-C82A-4DBE-9828-3955F496AE13}" destId="{29975C67-26D3-4E87-8C52-9C6DF7120309}" srcOrd="0" destOrd="0" presId="urn:microsoft.com/office/officeart/2005/8/layout/vList5"/>
    <dgm:cxn modelId="{ACF2B626-87AE-498A-9B7B-894C2719DCE9}" srcId="{D78632A4-34EA-4732-85D9-F52EC50F798D}" destId="{018C8C3F-C82A-4DBE-9828-3955F496AE13}" srcOrd="2" destOrd="0" parTransId="{8D047F5C-05DA-4E26-92CC-7D57A812DABE}" sibTransId="{0677A530-7EB2-4089-A215-DFD66023A921}"/>
    <dgm:cxn modelId="{84047678-50A1-4235-BD4F-D8403697D15F}" srcId="{D78632A4-34EA-4732-85D9-F52EC50F798D}" destId="{E08F4A60-3F0E-42ED-9DF4-0814EB427674}" srcOrd="4" destOrd="0" parTransId="{EE7A6870-7862-46DB-A55C-F9A364638F96}" sibTransId="{4F87A81A-4BC0-47C6-9B34-B5BF824B4434}"/>
    <dgm:cxn modelId="{56785778-8FF9-44B2-A78E-382F22074E5C}" type="presOf" srcId="{37190592-F828-48DB-85B7-9B444DDDFB37}" destId="{1FD9A91E-2163-4FF0-AD97-BABAC3AB4690}" srcOrd="0" destOrd="0" presId="urn:microsoft.com/office/officeart/2005/8/layout/vList5"/>
    <dgm:cxn modelId="{026A477D-551B-4055-A164-FA391A76CB5E}" srcId="{D78632A4-34EA-4732-85D9-F52EC50F798D}" destId="{6BDAD004-F7D3-4484-924F-791AE4F5D22A}" srcOrd="1" destOrd="0" parTransId="{7AE0ECEB-045D-474F-B805-AC3156C71F05}" sibTransId="{D420BB9A-E526-4A06-B939-FEC4AB6769B5}"/>
    <dgm:cxn modelId="{64E2DDB1-BDB6-402D-B34E-C5A9D9478E04}" type="presOf" srcId="{6BDAD004-F7D3-4484-924F-791AE4F5D22A}" destId="{4B4346C9-79C7-47C2-BC93-CBBD11B07F0F}" srcOrd="0" destOrd="0" presId="urn:microsoft.com/office/officeart/2005/8/layout/vList5"/>
    <dgm:cxn modelId="{594E79BF-4C1E-419A-9B0A-D1EC54BF8F50}" type="presOf" srcId="{7AA8F1EB-BE21-4834-871E-B2828797A2AD}" destId="{EA6849C2-9F9C-45EF-9205-F5BCBA9603D8}" srcOrd="0" destOrd="0" presId="urn:microsoft.com/office/officeart/2005/8/layout/vList5"/>
    <dgm:cxn modelId="{65859FC2-C630-467B-B44E-80A91328260E}" srcId="{D78632A4-34EA-4732-85D9-F52EC50F798D}" destId="{37190592-F828-48DB-85B7-9B444DDDFB37}" srcOrd="3" destOrd="0" parTransId="{3BEBA0E2-A061-4050-B98E-E634FE3668B2}" sibTransId="{87849303-B8AF-4E4A-9A2D-F8E0BA02F8D4}"/>
    <dgm:cxn modelId="{52B3BAD8-DF1C-4A07-AD52-411571F61962}" srcId="{D78632A4-34EA-4732-85D9-F52EC50F798D}" destId="{7AA8F1EB-BE21-4834-871E-B2828797A2AD}" srcOrd="0" destOrd="0" parTransId="{27CDE222-5BFD-4CCE-B429-AED7EC232D50}" sibTransId="{BB24D6F6-9C0B-4CA1-85D7-E0E415D7699D}"/>
    <dgm:cxn modelId="{9B3941F7-E3E2-4624-AD2F-DA5462AED40A}" type="presOf" srcId="{E08F4A60-3F0E-42ED-9DF4-0814EB427674}" destId="{A551BBB8-6539-4C27-AF33-EBFCA637E8D7}" srcOrd="0" destOrd="0" presId="urn:microsoft.com/office/officeart/2005/8/layout/vList5"/>
    <dgm:cxn modelId="{B84AA898-10DB-452B-9833-131B6D80E315}" type="presParOf" srcId="{6547EF3A-46B2-4B5A-9AEB-2EBBF2187732}" destId="{91898B71-6A5E-44E5-A8E9-25070FB58286}" srcOrd="0" destOrd="0" presId="urn:microsoft.com/office/officeart/2005/8/layout/vList5"/>
    <dgm:cxn modelId="{C8F14933-EF75-4067-A24B-E14B34088BFC}" type="presParOf" srcId="{91898B71-6A5E-44E5-A8E9-25070FB58286}" destId="{EA6849C2-9F9C-45EF-9205-F5BCBA9603D8}" srcOrd="0" destOrd="0" presId="urn:microsoft.com/office/officeart/2005/8/layout/vList5"/>
    <dgm:cxn modelId="{02264AC5-9961-4366-9D16-C011A3F39DC6}" type="presParOf" srcId="{6547EF3A-46B2-4B5A-9AEB-2EBBF2187732}" destId="{5E9837B2-0363-475D-BBAB-F9110715AC21}" srcOrd="1" destOrd="0" presId="urn:microsoft.com/office/officeart/2005/8/layout/vList5"/>
    <dgm:cxn modelId="{87201C2E-BA95-4A59-98E3-9D50E10F77B3}" type="presParOf" srcId="{6547EF3A-46B2-4B5A-9AEB-2EBBF2187732}" destId="{2F6F6428-16E0-436F-8DED-9DBFAFC83357}" srcOrd="2" destOrd="0" presId="urn:microsoft.com/office/officeart/2005/8/layout/vList5"/>
    <dgm:cxn modelId="{1014A9A3-0AFC-4A80-AEC4-3B7A6B0F86AB}" type="presParOf" srcId="{2F6F6428-16E0-436F-8DED-9DBFAFC83357}" destId="{4B4346C9-79C7-47C2-BC93-CBBD11B07F0F}" srcOrd="0" destOrd="0" presId="urn:microsoft.com/office/officeart/2005/8/layout/vList5"/>
    <dgm:cxn modelId="{F9B2CA4A-E6BD-4F86-9240-3FD749FC3332}" type="presParOf" srcId="{6547EF3A-46B2-4B5A-9AEB-2EBBF2187732}" destId="{E01AA4CC-5CCF-4C59-9E0F-D08DBC2A9F82}" srcOrd="3" destOrd="0" presId="urn:microsoft.com/office/officeart/2005/8/layout/vList5"/>
    <dgm:cxn modelId="{2B9F2823-3738-419A-BF36-9B059E69C622}" type="presParOf" srcId="{6547EF3A-46B2-4B5A-9AEB-2EBBF2187732}" destId="{FB0DFA78-8380-4206-A2BE-74B5BFD5A4C9}" srcOrd="4" destOrd="0" presId="urn:microsoft.com/office/officeart/2005/8/layout/vList5"/>
    <dgm:cxn modelId="{48D76CCC-010E-4CEA-9E07-6A1BF78A89F6}" type="presParOf" srcId="{FB0DFA78-8380-4206-A2BE-74B5BFD5A4C9}" destId="{29975C67-26D3-4E87-8C52-9C6DF7120309}" srcOrd="0" destOrd="0" presId="urn:microsoft.com/office/officeart/2005/8/layout/vList5"/>
    <dgm:cxn modelId="{ED90B4DF-8FE4-405C-BD53-1A0BB832335D}" type="presParOf" srcId="{6547EF3A-46B2-4B5A-9AEB-2EBBF2187732}" destId="{4596B8C7-F42E-43BE-B2B4-E29EE7CCAC2D}" srcOrd="5" destOrd="0" presId="urn:microsoft.com/office/officeart/2005/8/layout/vList5"/>
    <dgm:cxn modelId="{DF6361D6-40EF-4E91-88CA-13679D56DBF6}" type="presParOf" srcId="{6547EF3A-46B2-4B5A-9AEB-2EBBF2187732}" destId="{AE0A6371-CF51-4379-93D7-89E7261FA325}" srcOrd="6" destOrd="0" presId="urn:microsoft.com/office/officeart/2005/8/layout/vList5"/>
    <dgm:cxn modelId="{32707475-D30C-4763-83DD-4A8BE224F614}" type="presParOf" srcId="{AE0A6371-CF51-4379-93D7-89E7261FA325}" destId="{1FD9A91E-2163-4FF0-AD97-BABAC3AB4690}" srcOrd="0" destOrd="0" presId="urn:microsoft.com/office/officeart/2005/8/layout/vList5"/>
    <dgm:cxn modelId="{FDC55E3D-48A4-4748-9CA3-7855F4BDE1D7}" type="presParOf" srcId="{6547EF3A-46B2-4B5A-9AEB-2EBBF2187732}" destId="{A4FC3A2F-7773-4F17-A06A-9D0729116201}" srcOrd="7" destOrd="0" presId="urn:microsoft.com/office/officeart/2005/8/layout/vList5"/>
    <dgm:cxn modelId="{D98BD388-506C-4A9E-926B-7F1AA6572714}" type="presParOf" srcId="{6547EF3A-46B2-4B5A-9AEB-2EBBF2187732}" destId="{BE8B7FBD-CA56-4B8F-9923-463011D9594F}" srcOrd="8" destOrd="0" presId="urn:microsoft.com/office/officeart/2005/8/layout/vList5"/>
    <dgm:cxn modelId="{CD1226ED-58F9-4C61-A792-1B354F00726A}" type="presParOf" srcId="{BE8B7FBD-CA56-4B8F-9923-463011D9594F}" destId="{A551BBB8-6539-4C27-AF33-EBFCA637E8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C4AA75-5F24-4629-BB63-475D79A20515}" type="doc">
      <dgm:prSet loTypeId="urn:microsoft.com/office/officeart/2005/8/layout/process4" loCatId="process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0825184-364B-4F81-BAAF-55DD2BC30893}">
      <dgm:prSet/>
      <dgm:spPr/>
      <dgm:t>
        <a:bodyPr/>
        <a:lstStyle/>
        <a:p>
          <a:r>
            <a:rPr lang="en-US" b="1"/>
            <a:t>SAMHSA</a:t>
          </a:r>
          <a:endParaRPr lang="en-US"/>
        </a:p>
      </dgm:t>
    </dgm:pt>
    <dgm:pt modelId="{5CEEAA27-0BC8-4313-B2CB-B98D34D69A1D}" type="parTrans" cxnId="{5B23A183-9D5F-4C07-A93D-8502DC4A20FD}">
      <dgm:prSet/>
      <dgm:spPr/>
      <dgm:t>
        <a:bodyPr/>
        <a:lstStyle/>
        <a:p>
          <a:endParaRPr lang="en-US"/>
        </a:p>
      </dgm:t>
    </dgm:pt>
    <dgm:pt modelId="{CB372400-0F2B-49B8-B092-DC0039AAA352}" type="sibTrans" cxnId="{5B23A183-9D5F-4C07-A93D-8502DC4A20FD}">
      <dgm:prSet/>
      <dgm:spPr/>
      <dgm:t>
        <a:bodyPr/>
        <a:lstStyle/>
        <a:p>
          <a:endParaRPr lang="en-US"/>
        </a:p>
      </dgm:t>
    </dgm:pt>
    <dgm:pt modelId="{7B0485F6-7D15-4ADD-9A88-3B2FC58FDF45}">
      <dgm:prSet/>
      <dgm:spPr/>
      <dgm:t>
        <a:bodyPr/>
        <a:lstStyle/>
        <a:p>
          <a:r>
            <a:rPr lang="en-US" dirty="0"/>
            <a:t>Electronic Access and Copies of Publication This publication may be ordered or downloaded from SAMHSA’s Publications and Digital Products webpage at store.samhsa.gov. </a:t>
          </a:r>
        </a:p>
      </dgm:t>
    </dgm:pt>
    <dgm:pt modelId="{5C3CFB0C-5CEA-4584-99CE-B1CC8B9A885F}" type="parTrans" cxnId="{938BD2CA-CE05-4813-8DCA-AF332E00DA67}">
      <dgm:prSet/>
      <dgm:spPr/>
      <dgm:t>
        <a:bodyPr/>
        <a:lstStyle/>
        <a:p>
          <a:endParaRPr lang="en-US"/>
        </a:p>
      </dgm:t>
    </dgm:pt>
    <dgm:pt modelId="{5DAF11E2-7282-458B-BC51-7B988B1601F6}" type="sibTrans" cxnId="{938BD2CA-CE05-4813-8DCA-AF332E00DA67}">
      <dgm:prSet/>
      <dgm:spPr/>
      <dgm:t>
        <a:bodyPr/>
        <a:lstStyle/>
        <a:p>
          <a:endParaRPr lang="en-US"/>
        </a:p>
      </dgm:t>
    </dgm:pt>
    <dgm:pt modelId="{8E2BE9FE-63B9-4ABC-A836-E2A60617941D}" type="pres">
      <dgm:prSet presAssocID="{FBC4AA75-5F24-4629-BB63-475D79A20515}" presName="Name0" presStyleCnt="0">
        <dgm:presLayoutVars>
          <dgm:dir/>
          <dgm:animLvl val="lvl"/>
          <dgm:resizeHandles val="exact"/>
        </dgm:presLayoutVars>
      </dgm:prSet>
      <dgm:spPr/>
    </dgm:pt>
    <dgm:pt modelId="{2E83955F-F067-4DDB-9391-6C622CB45BF9}" type="pres">
      <dgm:prSet presAssocID="{7B0485F6-7D15-4ADD-9A88-3B2FC58FDF45}" presName="boxAndChildren" presStyleCnt="0"/>
      <dgm:spPr/>
    </dgm:pt>
    <dgm:pt modelId="{A6AC17F9-5D71-4FA7-8CF7-14EDE09B4F95}" type="pres">
      <dgm:prSet presAssocID="{7B0485F6-7D15-4ADD-9A88-3B2FC58FDF45}" presName="parentTextBox" presStyleLbl="node1" presStyleIdx="0" presStyleCnt="2"/>
      <dgm:spPr/>
    </dgm:pt>
    <dgm:pt modelId="{9236BD91-3DAF-452F-BE58-094891AB93AA}" type="pres">
      <dgm:prSet presAssocID="{CB372400-0F2B-49B8-B092-DC0039AAA352}" presName="sp" presStyleCnt="0"/>
      <dgm:spPr/>
    </dgm:pt>
    <dgm:pt modelId="{FEB88C6D-6B37-4903-823B-4F03B125BADF}" type="pres">
      <dgm:prSet presAssocID="{10825184-364B-4F81-BAAF-55DD2BC30893}" presName="arrowAndChildren" presStyleCnt="0"/>
      <dgm:spPr/>
    </dgm:pt>
    <dgm:pt modelId="{EAA970F9-6578-46D1-8B40-4E5DEF3E7B71}" type="pres">
      <dgm:prSet presAssocID="{10825184-364B-4F81-BAAF-55DD2BC30893}" presName="parentTextArrow" presStyleLbl="node1" presStyleIdx="1" presStyleCnt="2"/>
      <dgm:spPr/>
    </dgm:pt>
  </dgm:ptLst>
  <dgm:cxnLst>
    <dgm:cxn modelId="{4DAB813D-35F2-4738-8022-5DE938ABF622}" type="presOf" srcId="{FBC4AA75-5F24-4629-BB63-475D79A20515}" destId="{8E2BE9FE-63B9-4ABC-A836-E2A60617941D}" srcOrd="0" destOrd="0" presId="urn:microsoft.com/office/officeart/2005/8/layout/process4"/>
    <dgm:cxn modelId="{13C8A174-B589-4B31-A101-7393EFAE1D75}" type="presOf" srcId="{7B0485F6-7D15-4ADD-9A88-3B2FC58FDF45}" destId="{A6AC17F9-5D71-4FA7-8CF7-14EDE09B4F95}" srcOrd="0" destOrd="0" presId="urn:microsoft.com/office/officeart/2005/8/layout/process4"/>
    <dgm:cxn modelId="{5B23A183-9D5F-4C07-A93D-8502DC4A20FD}" srcId="{FBC4AA75-5F24-4629-BB63-475D79A20515}" destId="{10825184-364B-4F81-BAAF-55DD2BC30893}" srcOrd="0" destOrd="0" parTransId="{5CEEAA27-0BC8-4313-B2CB-B98D34D69A1D}" sibTransId="{CB372400-0F2B-49B8-B092-DC0039AAA352}"/>
    <dgm:cxn modelId="{938BD2CA-CE05-4813-8DCA-AF332E00DA67}" srcId="{FBC4AA75-5F24-4629-BB63-475D79A20515}" destId="{7B0485F6-7D15-4ADD-9A88-3B2FC58FDF45}" srcOrd="1" destOrd="0" parTransId="{5C3CFB0C-5CEA-4584-99CE-B1CC8B9A885F}" sibTransId="{5DAF11E2-7282-458B-BC51-7B988B1601F6}"/>
    <dgm:cxn modelId="{47A376E3-3C31-4E55-B22A-7EB55790B2EE}" type="presOf" srcId="{10825184-364B-4F81-BAAF-55DD2BC30893}" destId="{EAA970F9-6578-46D1-8B40-4E5DEF3E7B71}" srcOrd="0" destOrd="0" presId="urn:microsoft.com/office/officeart/2005/8/layout/process4"/>
    <dgm:cxn modelId="{3B05BE77-1F5A-4CF5-A496-89DDD73017B0}" type="presParOf" srcId="{8E2BE9FE-63B9-4ABC-A836-E2A60617941D}" destId="{2E83955F-F067-4DDB-9391-6C622CB45BF9}" srcOrd="0" destOrd="0" presId="urn:microsoft.com/office/officeart/2005/8/layout/process4"/>
    <dgm:cxn modelId="{E8ABD838-AC9B-4A2E-9C5A-98178B7CD499}" type="presParOf" srcId="{2E83955F-F067-4DDB-9391-6C622CB45BF9}" destId="{A6AC17F9-5D71-4FA7-8CF7-14EDE09B4F95}" srcOrd="0" destOrd="0" presId="urn:microsoft.com/office/officeart/2005/8/layout/process4"/>
    <dgm:cxn modelId="{D8C4B053-AB1A-4756-B38C-7AA140D640B9}" type="presParOf" srcId="{8E2BE9FE-63B9-4ABC-A836-E2A60617941D}" destId="{9236BD91-3DAF-452F-BE58-094891AB93AA}" srcOrd="1" destOrd="0" presId="urn:microsoft.com/office/officeart/2005/8/layout/process4"/>
    <dgm:cxn modelId="{139FE875-2D44-4921-9C54-0C208AE534AD}" type="presParOf" srcId="{8E2BE9FE-63B9-4ABC-A836-E2A60617941D}" destId="{FEB88C6D-6B37-4903-823B-4F03B125BADF}" srcOrd="2" destOrd="0" presId="urn:microsoft.com/office/officeart/2005/8/layout/process4"/>
    <dgm:cxn modelId="{DF0707A6-717C-45D6-9E4E-4708581B2D0D}" type="presParOf" srcId="{FEB88C6D-6B37-4903-823B-4F03B125BADF}" destId="{EAA970F9-6578-46D1-8B40-4E5DEF3E7B7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476DB-F88B-489F-9582-9B2EEC089803}">
      <dsp:nvSpPr>
        <dsp:cNvPr id="0" name=""/>
        <dsp:cNvSpPr/>
      </dsp:nvSpPr>
      <dsp:spPr>
        <a:xfrm>
          <a:off x="0" y="88916"/>
          <a:ext cx="3706762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dirty="0"/>
            <a:t>Hazard</a:t>
          </a:r>
        </a:p>
      </dsp:txBody>
      <dsp:txXfrm>
        <a:off x="42722" y="131638"/>
        <a:ext cx="3621318" cy="789716"/>
      </dsp:txXfrm>
    </dsp:sp>
    <dsp:sp modelId="{50913222-E7F7-480C-A4E5-B41100A39A6A}">
      <dsp:nvSpPr>
        <dsp:cNvPr id="0" name=""/>
        <dsp:cNvSpPr/>
      </dsp:nvSpPr>
      <dsp:spPr>
        <a:xfrm>
          <a:off x="0" y="1061996"/>
          <a:ext cx="3706762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/>
            <a:t>Complexity</a:t>
          </a:r>
          <a:endParaRPr lang="en-US" sz="3400" kern="1200" dirty="0"/>
        </a:p>
      </dsp:txBody>
      <dsp:txXfrm>
        <a:off x="42722" y="1104718"/>
        <a:ext cx="3621318" cy="789716"/>
      </dsp:txXfrm>
    </dsp:sp>
    <dsp:sp modelId="{CBFD36BA-50F1-484D-AB6E-FE01322ACFBF}">
      <dsp:nvSpPr>
        <dsp:cNvPr id="0" name=""/>
        <dsp:cNvSpPr/>
      </dsp:nvSpPr>
      <dsp:spPr>
        <a:xfrm>
          <a:off x="0" y="2035076"/>
          <a:ext cx="3706762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dirty="0"/>
            <a:t>Uncertainty</a:t>
          </a:r>
        </a:p>
      </dsp:txBody>
      <dsp:txXfrm>
        <a:off x="42722" y="2077798"/>
        <a:ext cx="3621318" cy="789716"/>
      </dsp:txXfrm>
    </dsp:sp>
    <dsp:sp modelId="{1CE5E839-F39C-43DF-AC2C-0A188842DDEF}">
      <dsp:nvSpPr>
        <dsp:cNvPr id="0" name=""/>
        <dsp:cNvSpPr/>
      </dsp:nvSpPr>
      <dsp:spPr>
        <a:xfrm>
          <a:off x="0" y="3008156"/>
          <a:ext cx="3706762" cy="875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400" kern="1200" dirty="0"/>
            <a:t>Unpredictability</a:t>
          </a:r>
        </a:p>
      </dsp:txBody>
      <dsp:txXfrm>
        <a:off x="42722" y="3050878"/>
        <a:ext cx="3621318" cy="78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614A4-50DF-4493-B919-78FCC45DBC45}">
      <dsp:nvSpPr>
        <dsp:cNvPr id="0" name=""/>
        <dsp:cNvSpPr/>
      </dsp:nvSpPr>
      <dsp:spPr>
        <a:xfrm>
          <a:off x="0" y="0"/>
          <a:ext cx="1013142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3F695-0360-4FB6-95E6-21C005CFBB0A}">
      <dsp:nvSpPr>
        <dsp:cNvPr id="0" name=""/>
        <dsp:cNvSpPr/>
      </dsp:nvSpPr>
      <dsp:spPr>
        <a:xfrm>
          <a:off x="0" y="0"/>
          <a:ext cx="10131425" cy="846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Accuracy</a:t>
          </a:r>
          <a:endParaRPr lang="en-US" sz="3900" kern="1200" dirty="0"/>
        </a:p>
      </dsp:txBody>
      <dsp:txXfrm>
        <a:off x="0" y="0"/>
        <a:ext cx="10131425" cy="846199"/>
      </dsp:txXfrm>
    </dsp:sp>
    <dsp:sp modelId="{2BE86FC7-C33A-42C3-8807-87145A49EBB8}">
      <dsp:nvSpPr>
        <dsp:cNvPr id="0" name=""/>
        <dsp:cNvSpPr/>
      </dsp:nvSpPr>
      <dsp:spPr>
        <a:xfrm>
          <a:off x="0" y="846199"/>
          <a:ext cx="1013142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5EB04-4021-4039-972F-7EAFE28274C0}">
      <dsp:nvSpPr>
        <dsp:cNvPr id="0" name=""/>
        <dsp:cNvSpPr/>
      </dsp:nvSpPr>
      <dsp:spPr>
        <a:xfrm>
          <a:off x="0" y="846199"/>
          <a:ext cx="10131425" cy="846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Brevity</a:t>
          </a:r>
        </a:p>
      </dsp:txBody>
      <dsp:txXfrm>
        <a:off x="0" y="846199"/>
        <a:ext cx="10131425" cy="846199"/>
      </dsp:txXfrm>
    </dsp:sp>
    <dsp:sp modelId="{1FFC7DFA-7B1C-4944-A030-3DE47A957484}">
      <dsp:nvSpPr>
        <dsp:cNvPr id="0" name=""/>
        <dsp:cNvSpPr/>
      </dsp:nvSpPr>
      <dsp:spPr>
        <a:xfrm>
          <a:off x="0" y="1692399"/>
          <a:ext cx="1013142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DD8B0-C4AA-4923-8BB5-9712734FBA14}">
      <dsp:nvSpPr>
        <dsp:cNvPr id="0" name=""/>
        <dsp:cNvSpPr/>
      </dsp:nvSpPr>
      <dsp:spPr>
        <a:xfrm>
          <a:off x="0" y="1692399"/>
          <a:ext cx="10131425" cy="846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Clarity</a:t>
          </a:r>
        </a:p>
      </dsp:txBody>
      <dsp:txXfrm>
        <a:off x="0" y="1692399"/>
        <a:ext cx="10131425" cy="846199"/>
      </dsp:txXfrm>
    </dsp:sp>
    <dsp:sp modelId="{8EC92E74-5E7E-4CCD-BE64-C54CF6DD48EC}">
      <dsp:nvSpPr>
        <dsp:cNvPr id="0" name=""/>
        <dsp:cNvSpPr/>
      </dsp:nvSpPr>
      <dsp:spPr>
        <a:xfrm>
          <a:off x="0" y="2538599"/>
          <a:ext cx="1013142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17D17-1971-4FE2-83B6-C1E6C5312725}">
      <dsp:nvSpPr>
        <dsp:cNvPr id="0" name=""/>
        <dsp:cNvSpPr/>
      </dsp:nvSpPr>
      <dsp:spPr>
        <a:xfrm>
          <a:off x="0" y="2538599"/>
          <a:ext cx="10131425" cy="846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TIMELY Documentation</a:t>
          </a:r>
          <a:endParaRPr lang="en-US" sz="3900" kern="1200" dirty="0"/>
        </a:p>
      </dsp:txBody>
      <dsp:txXfrm>
        <a:off x="0" y="2538599"/>
        <a:ext cx="10131425" cy="846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849C2-9F9C-45EF-9205-F5BCBA9603D8}">
      <dsp:nvSpPr>
        <dsp:cNvPr id="0" name=""/>
        <dsp:cNvSpPr/>
      </dsp:nvSpPr>
      <dsp:spPr>
        <a:xfrm>
          <a:off x="3242056" y="1487"/>
          <a:ext cx="3647313" cy="6503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SBAR </a:t>
          </a:r>
        </a:p>
      </dsp:txBody>
      <dsp:txXfrm>
        <a:off x="3273803" y="33234"/>
        <a:ext cx="3583819" cy="586856"/>
      </dsp:txXfrm>
    </dsp:sp>
    <dsp:sp modelId="{4B4346C9-79C7-47C2-BC93-CBBD11B07F0F}">
      <dsp:nvSpPr>
        <dsp:cNvPr id="0" name=""/>
        <dsp:cNvSpPr/>
      </dsp:nvSpPr>
      <dsp:spPr>
        <a:xfrm>
          <a:off x="3242056" y="684355"/>
          <a:ext cx="3647313" cy="6503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Situation</a:t>
          </a:r>
        </a:p>
      </dsp:txBody>
      <dsp:txXfrm>
        <a:off x="3273803" y="716102"/>
        <a:ext cx="3583819" cy="586856"/>
      </dsp:txXfrm>
    </dsp:sp>
    <dsp:sp modelId="{29975C67-26D3-4E87-8C52-9C6DF7120309}">
      <dsp:nvSpPr>
        <dsp:cNvPr id="0" name=""/>
        <dsp:cNvSpPr/>
      </dsp:nvSpPr>
      <dsp:spPr>
        <a:xfrm>
          <a:off x="3242056" y="1367224"/>
          <a:ext cx="3647313" cy="6503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Background</a:t>
          </a:r>
        </a:p>
      </dsp:txBody>
      <dsp:txXfrm>
        <a:off x="3273803" y="1398971"/>
        <a:ext cx="3583819" cy="586856"/>
      </dsp:txXfrm>
    </dsp:sp>
    <dsp:sp modelId="{1FD9A91E-2163-4FF0-AD97-BABAC3AB4690}">
      <dsp:nvSpPr>
        <dsp:cNvPr id="0" name=""/>
        <dsp:cNvSpPr/>
      </dsp:nvSpPr>
      <dsp:spPr>
        <a:xfrm>
          <a:off x="3242056" y="2050092"/>
          <a:ext cx="3647313" cy="650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Assessment</a:t>
          </a:r>
        </a:p>
      </dsp:txBody>
      <dsp:txXfrm>
        <a:off x="3273803" y="2081839"/>
        <a:ext cx="3583819" cy="586856"/>
      </dsp:txXfrm>
    </dsp:sp>
    <dsp:sp modelId="{A551BBB8-6539-4C27-AF33-EBFCA637E8D7}">
      <dsp:nvSpPr>
        <dsp:cNvPr id="0" name=""/>
        <dsp:cNvSpPr/>
      </dsp:nvSpPr>
      <dsp:spPr>
        <a:xfrm>
          <a:off x="3242056" y="2732960"/>
          <a:ext cx="3647313" cy="6503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Recommendation</a:t>
          </a:r>
        </a:p>
      </dsp:txBody>
      <dsp:txXfrm>
        <a:off x="3273803" y="2764707"/>
        <a:ext cx="3583819" cy="5868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C17F9-5D71-4FA7-8CF7-14EDE09B4F95}">
      <dsp:nvSpPr>
        <dsp:cNvPr id="0" name=""/>
        <dsp:cNvSpPr/>
      </dsp:nvSpPr>
      <dsp:spPr>
        <a:xfrm>
          <a:off x="0" y="2202445"/>
          <a:ext cx="6282266" cy="14450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Electronic Access and Copies of Publication This publication may be ordered or downloaded from SAMHSA’s Publications and Digital Products webpage at store.samhsa.gov. </a:t>
          </a:r>
        </a:p>
      </dsp:txBody>
      <dsp:txXfrm>
        <a:off x="0" y="2202445"/>
        <a:ext cx="6282266" cy="1445042"/>
      </dsp:txXfrm>
    </dsp:sp>
    <dsp:sp modelId="{EAA970F9-6578-46D1-8B40-4E5DEF3E7B71}">
      <dsp:nvSpPr>
        <dsp:cNvPr id="0" name=""/>
        <dsp:cNvSpPr/>
      </dsp:nvSpPr>
      <dsp:spPr>
        <a:xfrm rot="10800000">
          <a:off x="0" y="1645"/>
          <a:ext cx="6282266" cy="2222475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SAMHSA</a:t>
          </a:r>
          <a:endParaRPr lang="en-US" sz="2000" kern="1200"/>
        </a:p>
      </dsp:txBody>
      <dsp:txXfrm rot="10800000">
        <a:off x="0" y="1645"/>
        <a:ext cx="6282266" cy="1444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medicaljane.com/2013/06/03/why-arent-physicians-suggesting-alternative-delivery-methods" TargetMode="External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lifewire.com/google-people-search-3482686" TargetMode="Externa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49C2-93E3-5C58-97D6-34752FEAC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 prescribing of controlled substances in a certified community behavioral health clinic (?)</a:t>
            </a:r>
          </a:p>
        </p:txBody>
      </p:sp>
      <p:pic>
        <p:nvPicPr>
          <p:cNvPr id="5" name="Content Placeholder 4" descr="Pharmacist stocking drawer">
            <a:extLst>
              <a:ext uri="{FF2B5EF4-FFF2-40B4-BE49-F238E27FC236}">
                <a16:creationId xmlns:a16="http://schemas.microsoft.com/office/drawing/2014/main" id="{F5E9069C-63D6-AE19-18A9-35A8AAE46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266" y="2141538"/>
            <a:ext cx="5474493" cy="3649662"/>
          </a:xfrm>
        </p:spPr>
      </p:pic>
    </p:spTree>
    <p:extLst>
      <p:ext uri="{BB962C8B-B14F-4D97-AF65-F5344CB8AC3E}">
        <p14:creationId xmlns:p14="http://schemas.microsoft.com/office/powerpoint/2010/main" val="6205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139D-83D3-7077-4C79-316B1BB2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United states federal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43E5A-DC66-05DD-3CC0-FF4E13038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Controlled Substances Act </a:t>
            </a:r>
            <a:r>
              <a:rPr lang="en-US" dirty="0"/>
              <a:t>(CSA) places all substances which were in some manner regulated under existing federal law into one of five schedules.  This placement is </a:t>
            </a:r>
            <a:r>
              <a:rPr lang="en-US" i="1" dirty="0"/>
              <a:t>based upon the substance’s </a:t>
            </a:r>
            <a:r>
              <a:rPr lang="en-US" b="1" i="1" dirty="0"/>
              <a:t>medical use, potential for abuse, and safety or dependence liability</a:t>
            </a:r>
            <a:r>
              <a:rPr lang="en-US" i="1" dirty="0"/>
              <a:t>.</a:t>
            </a:r>
          </a:p>
          <a:p>
            <a:r>
              <a:rPr lang="en-US" dirty="0"/>
              <a:t>United States </a:t>
            </a:r>
            <a:r>
              <a:rPr lang="en-US" i="1" dirty="0"/>
              <a:t>Drug Enforcement Administration (DEA)</a:t>
            </a:r>
          </a:p>
          <a:p>
            <a:r>
              <a:rPr lang="en-US" dirty="0"/>
              <a:t>DEA.gov is an official site of the U.S. Department of Justice</a:t>
            </a:r>
          </a:p>
        </p:txBody>
      </p:sp>
    </p:spTree>
    <p:extLst>
      <p:ext uri="{BB962C8B-B14F-4D97-AF65-F5344CB8AC3E}">
        <p14:creationId xmlns:p14="http://schemas.microsoft.com/office/powerpoint/2010/main" val="11902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EB51-8ED1-4107-F4FF-0992F41E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700216"/>
          </a:xfrm>
        </p:spPr>
        <p:txBody>
          <a:bodyPr/>
          <a:lstStyle/>
          <a:p>
            <a:r>
              <a:rPr lang="en-US" dirty="0"/>
              <a:t>“CONTROLLED SUBSTANCE” </a:t>
            </a:r>
            <a:r>
              <a:rPr lang="en-US" dirty="0" err="1"/>
              <a:t>mn</a:t>
            </a:r>
            <a:r>
              <a:rPr lang="en-US" dirty="0"/>
              <a:t> STATUTE 152.02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584BE-8B05-16C1-19DC-08DB71465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429000"/>
            <a:ext cx="10131425" cy="2362200"/>
          </a:xfrm>
        </p:spPr>
        <p:txBody>
          <a:bodyPr/>
          <a:lstStyle/>
          <a:p>
            <a:r>
              <a:rPr lang="en-US" dirty="0"/>
              <a:t>Five schedules I-V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Regularly reviewed, and doesn’t include all substances available, as new molecules are being synthesized, and some are not on schedule (such as kratom)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16CAFE-A87F-593B-4BF1-02808402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Schedule II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5086-39A6-BE70-9031-6775EFA9A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6517543" cy="4557849"/>
          </a:xfrm>
        </p:spPr>
        <p:txBody>
          <a:bodyPr>
            <a:normAutofit/>
          </a:bodyPr>
          <a:lstStyle/>
          <a:p>
            <a:r>
              <a:rPr lang="en-US" sz="2000" dirty="0"/>
              <a:t>Opium and Opiates</a:t>
            </a:r>
          </a:p>
          <a:p>
            <a:r>
              <a:rPr lang="en-US" sz="2000" dirty="0"/>
              <a:t>Stimulants</a:t>
            </a:r>
          </a:p>
          <a:p>
            <a:r>
              <a:rPr lang="en-US" sz="2000" dirty="0"/>
              <a:t>CNS Depressants</a:t>
            </a:r>
          </a:p>
          <a:p>
            <a:r>
              <a:rPr lang="en-US" sz="2000" dirty="0"/>
              <a:t>Cannabinoids</a:t>
            </a:r>
          </a:p>
          <a:p>
            <a:r>
              <a:rPr lang="en-US" sz="2000" dirty="0"/>
              <a:t>Dronabinol delta 9 THC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32A1-2AFD-4C0D-B96C-280AB41A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Prescribing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AFBD8-586A-8053-BD63-2863B1D90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Controlled Substances Act (CSA) delegates to physicians (</a:t>
            </a:r>
            <a:r>
              <a:rPr lang="en-US" b="1" u="sng" dirty="0">
                <a:solidFill>
                  <a:srgbClr val="FFFF00"/>
                </a:solidFill>
              </a:rPr>
              <a:t>MDs, DOs</a:t>
            </a:r>
            <a:r>
              <a:rPr lang="en-US" dirty="0"/>
              <a:t>), dentists (</a:t>
            </a:r>
            <a:r>
              <a:rPr lang="en-US" b="1" dirty="0">
                <a:solidFill>
                  <a:srgbClr val="FFFF00"/>
                </a:solidFill>
              </a:rPr>
              <a:t>DDSs</a:t>
            </a:r>
            <a:r>
              <a:rPr lang="en-US" dirty="0"/>
              <a:t>), Certified Nurse Practitioners (</a:t>
            </a:r>
            <a:r>
              <a:rPr lang="en-US" b="1" u="sng" dirty="0">
                <a:solidFill>
                  <a:srgbClr val="FFFF00"/>
                </a:solidFill>
              </a:rPr>
              <a:t>CNPs</a:t>
            </a:r>
            <a:r>
              <a:rPr lang="en-US" dirty="0"/>
              <a:t>), and Physician Assistants (</a:t>
            </a:r>
            <a:r>
              <a:rPr lang="en-US" b="1" u="sng" dirty="0">
                <a:solidFill>
                  <a:srgbClr val="FFFF00"/>
                </a:solidFill>
              </a:rPr>
              <a:t>PAs</a:t>
            </a:r>
            <a:r>
              <a:rPr lang="en-US" dirty="0"/>
              <a:t>) authority to prescribe controlled substances</a:t>
            </a:r>
          </a:p>
          <a:p>
            <a:r>
              <a:rPr lang="en-US" dirty="0"/>
              <a:t>Special waiver gives </a:t>
            </a:r>
            <a:r>
              <a:rPr lang="en-US" b="1" dirty="0">
                <a:solidFill>
                  <a:srgbClr val="FFFF00"/>
                </a:solidFill>
              </a:rPr>
              <a:t>DEA X-number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to authorize prescriber for </a:t>
            </a:r>
            <a:r>
              <a:rPr lang="en-US" dirty="0">
                <a:solidFill>
                  <a:srgbClr val="FFFF00"/>
                </a:solidFill>
              </a:rPr>
              <a:t>Suboxone</a:t>
            </a:r>
          </a:p>
          <a:p>
            <a:r>
              <a:rPr lang="en-US" dirty="0"/>
              <a:t>Methadone clinics require Opioid Treatment Program (OTP) accreditation and certification</a:t>
            </a:r>
          </a:p>
          <a:p>
            <a:r>
              <a:rPr lang="en-US" dirty="0"/>
              <a:t>Prescribers </a:t>
            </a:r>
            <a:r>
              <a:rPr lang="en-US" u="sng" dirty="0"/>
              <a:t>and pharmacists</a:t>
            </a:r>
            <a:r>
              <a:rPr lang="en-US" dirty="0"/>
              <a:t> are required by DEA regulations to ensure that controlled substances are issued for </a:t>
            </a:r>
            <a:r>
              <a:rPr lang="en-US" b="1" i="1" dirty="0">
                <a:solidFill>
                  <a:srgbClr val="FFFF00"/>
                </a:solidFill>
              </a:rPr>
              <a:t>legitimate medical purpose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by a practitioner acting in the </a:t>
            </a:r>
            <a:r>
              <a:rPr lang="en-US" b="1" i="1" dirty="0">
                <a:solidFill>
                  <a:srgbClr val="FFFF00"/>
                </a:solidFill>
              </a:rPr>
              <a:t>usual course of medical practice</a:t>
            </a:r>
            <a:endParaRPr lang="en-US" i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709A45-C6F3-4CEE-AA0F-887FAC5CA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73E73-9729-49EA-4445-B6EA9FCE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57203"/>
            <a:ext cx="10820400" cy="1482807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/>
              <a:t>“</a:t>
            </a:r>
            <a:r>
              <a:rPr lang="en-US" sz="4400" dirty="0" err="1"/>
              <a:t>Benzohysteria</a:t>
            </a:r>
            <a:r>
              <a:rPr lang="en-US" sz="4400" dirty="0"/>
              <a:t>”</a:t>
            </a:r>
            <a:r>
              <a:rPr lang="en-US" sz="1600" dirty="0"/>
              <a:t> Carl Salzman MD</a:t>
            </a:r>
            <a:br>
              <a:rPr lang="en-US" sz="4400" dirty="0"/>
            </a:br>
            <a:r>
              <a:rPr lang="en-US" sz="4400" dirty="0"/>
              <a:t> </a:t>
            </a:r>
            <a:endParaRPr lang="en-US" sz="1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E963D7-0A73-484A-B8A2-DDBFEA12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1850077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06AA3-8694-63B6-49E3-00E0D549C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18735"/>
            <a:ext cx="10820400" cy="4172465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000" dirty="0"/>
              <a:t>Benzodiazepines, </a:t>
            </a:r>
            <a:r>
              <a:rPr lang="en-US" sz="2000" b="1" dirty="0">
                <a:solidFill>
                  <a:srgbClr val="FFFF00"/>
                </a:solidFill>
              </a:rPr>
              <a:t>Schedule IV</a:t>
            </a:r>
            <a:r>
              <a:rPr lang="en-US" sz="2000" dirty="0">
                <a:solidFill>
                  <a:srgbClr val="FFFF00"/>
                </a:solidFill>
              </a:rPr>
              <a:t>, are not </a:t>
            </a:r>
            <a:r>
              <a:rPr lang="en-US" sz="2000" b="1" u="sng" dirty="0">
                <a:solidFill>
                  <a:srgbClr val="FFFF00"/>
                </a:solidFill>
              </a:rPr>
              <a:t>highly addictive and dangerous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dirty="0"/>
              <a:t>when used for </a:t>
            </a:r>
            <a:r>
              <a:rPr lang="en-US" sz="2000" i="1" dirty="0"/>
              <a:t>the right patient, at the right dose, at the right time, for the right duration, for the right reasons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Undeservedly bad reputation </a:t>
            </a:r>
            <a:r>
              <a:rPr lang="en-US" sz="2000" dirty="0"/>
              <a:t>is a current fad among American prescribers</a:t>
            </a:r>
          </a:p>
          <a:p>
            <a:r>
              <a:rPr lang="en-US" sz="2000" dirty="0"/>
              <a:t>Potential for addiction and interaction with other substances is very serious, and this is why they need to be prescribed with caution</a:t>
            </a:r>
          </a:p>
          <a:p>
            <a:r>
              <a:rPr lang="en-US" sz="2000" dirty="0"/>
              <a:t>Used alone, the potential for harm, even in overdose, is considered low</a:t>
            </a:r>
          </a:p>
          <a:p>
            <a:r>
              <a:rPr lang="en-US" sz="2000" dirty="0"/>
              <a:t>Prescribed for and used responsibly by literally millions of Americans</a:t>
            </a:r>
          </a:p>
          <a:p>
            <a:r>
              <a:rPr lang="en-US" sz="2000" dirty="0"/>
              <a:t>Dementia risk is unknown, but probably low (correlation does </a:t>
            </a:r>
            <a:r>
              <a:rPr lang="en-US" sz="2000" i="1" dirty="0"/>
              <a:t>not</a:t>
            </a:r>
            <a:r>
              <a:rPr lang="en-US" sz="2000" dirty="0"/>
              <a:t> imply causation)</a:t>
            </a:r>
          </a:p>
          <a:p>
            <a:r>
              <a:rPr lang="en-US" sz="2000" dirty="0"/>
              <a:t>Fall risk, and unintended intoxication (with attendant cognitive, motor and behavioral impairment) are important, especially in the elderly</a:t>
            </a:r>
          </a:p>
          <a:p>
            <a:r>
              <a:rPr lang="en-US" sz="2000" dirty="0"/>
              <a:t>Benzodiazepines: It’s Time to Return to the Evidence. Silberman, et al. </a:t>
            </a:r>
            <a:r>
              <a:rPr lang="en-US" sz="2000" u="sng" dirty="0"/>
              <a:t>The British Journal of Psychiatry, Volume 218, Issue 3</a:t>
            </a:r>
            <a:r>
              <a:rPr lang="en-US" sz="2000" dirty="0"/>
              <a:t>, March 2021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24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E576-9C90-6D5E-F055-FCAAA30F3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Opioids—new </a:t>
            </a:r>
            <a:r>
              <a:rPr lang="en-US" dirty="0" err="1"/>
              <a:t>cdc</a:t>
            </a:r>
            <a:r>
              <a:rPr lang="en-US" dirty="0"/>
              <a:t> clinical practice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3305B-0954-E018-033C-6748F2A72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Aim to promote equitable access to effective, informed, individualized, and safe pain management that </a:t>
            </a:r>
            <a:r>
              <a:rPr lang="en-US" b="1" i="1" dirty="0"/>
              <a:t>improves patients </a:t>
            </a:r>
            <a:r>
              <a:rPr lang="en-US" b="1" i="1" dirty="0">
                <a:solidFill>
                  <a:srgbClr val="FFFF00"/>
                </a:solidFill>
              </a:rPr>
              <a:t>function and quality of life</a:t>
            </a:r>
          </a:p>
          <a:p>
            <a:r>
              <a:rPr lang="en-US" b="1" i="1" dirty="0">
                <a:solidFill>
                  <a:srgbClr val="FFFF00"/>
                </a:solidFill>
              </a:rPr>
              <a:t>Key points</a:t>
            </a:r>
            <a:r>
              <a:rPr lang="en-US" b="1" i="1" dirty="0"/>
              <a:t>: 1)</a:t>
            </a:r>
            <a:r>
              <a:rPr lang="en-US" b="1" i="1" dirty="0">
                <a:solidFill>
                  <a:srgbClr val="FFFF00"/>
                </a:solidFill>
              </a:rPr>
              <a:t>access</a:t>
            </a:r>
            <a:r>
              <a:rPr lang="en-US" b="1" i="1" dirty="0"/>
              <a:t> barriers; 2)</a:t>
            </a:r>
            <a:r>
              <a:rPr lang="en-US" b="1" i="1" dirty="0">
                <a:solidFill>
                  <a:srgbClr val="FFFF00"/>
                </a:solidFill>
              </a:rPr>
              <a:t>shared decision </a:t>
            </a:r>
            <a:r>
              <a:rPr lang="en-US" b="1" i="1" dirty="0"/>
              <a:t>making critical; 3) potential for </a:t>
            </a:r>
            <a:r>
              <a:rPr lang="en-US" b="1" i="1" dirty="0">
                <a:solidFill>
                  <a:srgbClr val="FFFF00"/>
                </a:solidFill>
              </a:rPr>
              <a:t>discontinuation harm</a:t>
            </a:r>
            <a:r>
              <a:rPr lang="en-US" b="1" i="1" dirty="0"/>
              <a:t>; and 4) need for </a:t>
            </a:r>
            <a:r>
              <a:rPr lang="en-US" b="1" i="1" dirty="0">
                <a:solidFill>
                  <a:srgbClr val="FFFF00"/>
                </a:solidFill>
              </a:rPr>
              <a:t>careful communication and implementation</a:t>
            </a:r>
          </a:p>
          <a:p>
            <a:r>
              <a:rPr lang="en-US" dirty="0"/>
              <a:t>Prescribing Opioids for Pain—The New CDC Clinical Practice Guidelines N ENGL J MED 387;22 NEJM.ORG DECEMBER 1, 2023</a:t>
            </a:r>
          </a:p>
          <a:p>
            <a:r>
              <a:rPr lang="en-US" dirty="0"/>
              <a:t>CDC Clinical Practice Guideline for Prescribing Controlled Opioids for Pain—United States, 2022. MMWR </a:t>
            </a:r>
            <a:r>
              <a:rPr lang="en-US" dirty="0" err="1"/>
              <a:t>Recomm</a:t>
            </a:r>
            <a:r>
              <a:rPr lang="en-US" dirty="0"/>
              <a:t> Rep 2022;71;1-95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C83F-A7A2-8756-B768-F94602AA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19D22-D27B-70D5-6504-8F230D53F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53514"/>
            <a:ext cx="10131425" cy="4164227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“</a:t>
            </a:r>
            <a:r>
              <a:rPr lang="en-US" sz="2000" i="1" dirty="0">
                <a:solidFill>
                  <a:srgbClr val="FFFF00"/>
                </a:solidFill>
              </a:rPr>
              <a:t>Can adults have ADHD?” </a:t>
            </a:r>
            <a:r>
              <a:rPr lang="en-US" sz="2000" dirty="0"/>
              <a:t>Andrew J. Cutler, MD, </a:t>
            </a:r>
            <a:r>
              <a:rPr lang="en-US" sz="2000" dirty="0">
                <a:solidFill>
                  <a:srgbClr val="FFFF00"/>
                </a:solidFill>
              </a:rPr>
              <a:t>laughingly asked </a:t>
            </a:r>
            <a:r>
              <a:rPr lang="en-US" sz="2000" dirty="0"/>
              <a:t>at the beginning of his 2022 NEI Congress session on optimizing adult ADHD treatment. (Optimizing Adult ADHD Treatment: An All-Day Affair </a:t>
            </a:r>
            <a:r>
              <a:rPr lang="en-US" sz="2000" u="sng" dirty="0"/>
              <a:t>Psychiatric Times</a:t>
            </a:r>
            <a:r>
              <a:rPr lang="en-US" sz="2000" dirty="0"/>
              <a:t> Nov 7, 2022)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80% </a:t>
            </a:r>
            <a:r>
              <a:rPr lang="en-US" sz="2000" dirty="0"/>
              <a:t>of adults with ADHD go </a:t>
            </a:r>
            <a:r>
              <a:rPr lang="en-US" sz="2000" dirty="0">
                <a:solidFill>
                  <a:srgbClr val="FFFF00"/>
                </a:solidFill>
              </a:rPr>
              <a:t>undiagnosed and untreated</a:t>
            </a:r>
          </a:p>
          <a:p>
            <a:r>
              <a:rPr lang="en-US" sz="2000" dirty="0"/>
              <a:t>87% of adults with ADHD have at least 1 comorbid psychiatric condition, like major depressive disorder (60%), substance use disorder (57%), and anxiety (56%)</a:t>
            </a:r>
          </a:p>
          <a:p>
            <a:r>
              <a:rPr lang="en-US" sz="2000" dirty="0"/>
              <a:t>Adult ADHD Self-Report Screening Scale for DSM-5 (ASRS-5)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Morbidity and mortality are much higher </a:t>
            </a:r>
            <a:r>
              <a:rPr lang="en-US" sz="2000" dirty="0"/>
              <a:t>if you have ADHD, </a:t>
            </a:r>
            <a:r>
              <a:rPr lang="en-US" sz="2000" dirty="0">
                <a:solidFill>
                  <a:srgbClr val="FFFF00"/>
                </a:solidFill>
              </a:rPr>
              <a:t>especially with comorbidities</a:t>
            </a:r>
          </a:p>
          <a:p>
            <a:r>
              <a:rPr lang="en-US" sz="2000" dirty="0"/>
              <a:t>Stimulants, Schedule II, are preferred medication treatment, when not contraindicated, for ADHD</a:t>
            </a:r>
          </a:p>
          <a:p>
            <a:r>
              <a:rPr lang="en-US" sz="2000" dirty="0"/>
              <a:t>Non-stimulants have much lower beneficial effects overall</a:t>
            </a:r>
          </a:p>
        </p:txBody>
      </p:sp>
    </p:spTree>
    <p:extLst>
      <p:ext uri="{BB962C8B-B14F-4D97-AF65-F5344CB8AC3E}">
        <p14:creationId xmlns:p14="http://schemas.microsoft.com/office/powerpoint/2010/main" val="17925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ACF0-BED7-4228-BB10-1334E313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E1FF3-CD64-409F-A31E-BB1908A0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088292"/>
            <a:ext cx="4002936" cy="4263081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Interview history </a:t>
            </a:r>
            <a:r>
              <a:rPr lang="en-US" sz="1600" dirty="0"/>
              <a:t>(including family history)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Medical records </a:t>
            </a:r>
            <a:r>
              <a:rPr lang="en-US" sz="1600" dirty="0"/>
              <a:t>of past MI/CD (release of information (ROI) “</a:t>
            </a:r>
            <a:r>
              <a:rPr lang="en-US" sz="1600" b="1" i="1" dirty="0"/>
              <a:t>all healthcare providers”</a:t>
            </a:r>
            <a:r>
              <a:rPr lang="en-US" sz="1600" dirty="0"/>
              <a:t>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Screening instruments </a:t>
            </a:r>
            <a:r>
              <a:rPr lang="en-US" sz="1600" dirty="0"/>
              <a:t>(ASRS-v1.1, CAGE, PHQ-9, GAD-7, MDQ Mood Disorder Questionnaire)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Laboratory</a:t>
            </a:r>
            <a:r>
              <a:rPr lang="en-US" sz="1600" dirty="0"/>
              <a:t> (med levels, urine drug testing)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Testing</a:t>
            </a:r>
            <a:r>
              <a:rPr lang="en-US" sz="1600" dirty="0"/>
              <a:t> (MMPI, MCMI, etc.)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Collateral</a:t>
            </a:r>
            <a:r>
              <a:rPr lang="en-US" sz="1600" dirty="0"/>
              <a:t> information (family, friends, work, legal)</a:t>
            </a:r>
          </a:p>
          <a:p>
            <a:r>
              <a:rPr lang="en-US" sz="1600" dirty="0">
                <a:solidFill>
                  <a:srgbClr val="FFFF00"/>
                </a:solidFill>
              </a:rPr>
              <a:t>Multidisciplinary team</a:t>
            </a:r>
          </a:p>
          <a:p>
            <a:endParaRPr lang="en-US" sz="1600" dirty="0"/>
          </a:p>
        </p:txBody>
      </p:sp>
      <p:pic>
        <p:nvPicPr>
          <p:cNvPr id="1026" name="Picture 2" descr="The Blind Men, the Elephant, and Knowledge | Shem the Penman">
            <a:extLst>
              <a:ext uri="{FF2B5EF4-FFF2-40B4-BE49-F238E27FC236}">
                <a16:creationId xmlns:a16="http://schemas.microsoft.com/office/drawing/2014/main" id="{A019C7EB-6B7D-4813-A629-628D9EDB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9752" y="1094150"/>
            <a:ext cx="6095593" cy="4507469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C9D5-C215-43CE-A9BB-8ECB502A7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/>
          </a:bodyPr>
          <a:lstStyle/>
          <a:p>
            <a:r>
              <a:rPr lang="en-US" dirty="0"/>
              <a:t>Pearls of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9B83-2349-4C52-8AA3-8357E92AA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P</a:t>
            </a:r>
            <a:r>
              <a:rPr lang="en-US" dirty="0"/>
              <a:t>artnership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/>
              <a:t>mpathy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/>
              <a:t>pology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/>
              <a:t>espect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</a:t>
            </a:r>
            <a:r>
              <a:rPr lang="en-US" dirty="0"/>
              <a:t>egitimation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/>
              <a:t>upport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MLK “whosever you would change you must first love, and they must know that you love them”</a:t>
            </a:r>
          </a:p>
        </p:txBody>
      </p:sp>
      <p:pic>
        <p:nvPicPr>
          <p:cNvPr id="5124" name="Picture 4" descr="Inspirational Quotations for Business and Work">
            <a:extLst>
              <a:ext uri="{FF2B5EF4-FFF2-40B4-BE49-F238E27FC236}">
                <a16:creationId xmlns:a16="http://schemas.microsoft.com/office/drawing/2014/main" id="{4CBD8D6C-73D8-483D-A7A6-C8CF39F5A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r="25984" b="2"/>
          <a:stretch/>
        </p:blipFill>
        <p:spPr bwMode="auto">
          <a:xfrm>
            <a:off x="5690539" y="796413"/>
            <a:ext cx="5294018" cy="5102943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48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7" name="Picture 4" descr="Hands holding each other's wrists and interlinked to form a circle">
            <a:extLst>
              <a:ext uri="{FF2B5EF4-FFF2-40B4-BE49-F238E27FC236}">
                <a16:creationId xmlns:a16="http://schemas.microsoft.com/office/drawing/2014/main" id="{E93468BF-5E11-B79A-C51E-483AD4A79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60" r="11425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F2FC7-5065-9849-142C-C13907A5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8591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Five c’s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68EAB-295D-A632-A7AC-0612E61CD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5135" y="3429001"/>
            <a:ext cx="2891202" cy="2362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1800" dirty="0"/>
              <a:t>Connection</a:t>
            </a:r>
          </a:p>
          <a:p>
            <a:pPr algn="r">
              <a:lnSpc>
                <a:spcPct val="90000"/>
              </a:lnSpc>
            </a:pPr>
            <a:r>
              <a:rPr lang="en-US" sz="1800" dirty="0"/>
              <a:t>Collaboration</a:t>
            </a:r>
          </a:p>
          <a:p>
            <a:pPr algn="r">
              <a:lnSpc>
                <a:spcPct val="90000"/>
              </a:lnSpc>
            </a:pPr>
            <a:r>
              <a:rPr lang="en-US" sz="1800" dirty="0"/>
              <a:t>Choice</a:t>
            </a:r>
          </a:p>
          <a:p>
            <a:pPr algn="r">
              <a:lnSpc>
                <a:spcPct val="90000"/>
              </a:lnSpc>
            </a:pPr>
            <a:r>
              <a:rPr lang="en-US" sz="1800" dirty="0"/>
              <a:t>Can do (hope)</a:t>
            </a:r>
          </a:p>
          <a:p>
            <a:pPr algn="r">
              <a:lnSpc>
                <a:spcPct val="90000"/>
              </a:lnSpc>
            </a:pPr>
            <a:r>
              <a:rPr lang="en-US" sz="1800" dirty="0"/>
              <a:t>charting</a:t>
            </a:r>
          </a:p>
          <a:p>
            <a:pPr algn="r">
              <a:lnSpc>
                <a:spcPct val="90000"/>
              </a:lnSpc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503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9A682-DBA2-01FD-A6F1-74B1DC53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600199"/>
            <a:ext cx="6164653" cy="1254211"/>
          </a:xfrm>
        </p:spPr>
        <p:txBody>
          <a:bodyPr>
            <a:normAutofit fontScale="90000"/>
          </a:bodyPr>
          <a:lstStyle/>
          <a:p>
            <a:r>
              <a:rPr lang="en-US" dirty="0"/>
              <a:t>Educational Objective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3" name="Picture Placeholder 22" descr="People in group sharing">
            <a:extLst>
              <a:ext uri="{FF2B5EF4-FFF2-40B4-BE49-F238E27FC236}">
                <a16:creationId xmlns:a16="http://schemas.microsoft.com/office/drawing/2014/main" id="{F2CD6728-F26E-A74A-DE11-2681C66F8B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076" r="2607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19BA4-CBB6-0CED-A3AA-503A0D392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2854411"/>
            <a:ext cx="6164653" cy="3887352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Educational, not academic presentation, offering guidance rather than directions.</a:t>
            </a:r>
          </a:p>
          <a:p>
            <a:r>
              <a:rPr lang="en-US" sz="8000" dirty="0"/>
              <a:t>Among colleagues and friends, I will use a dynamic and participatory format.</a:t>
            </a:r>
          </a:p>
          <a:p>
            <a:r>
              <a:rPr lang="en-US" sz="8000" dirty="0"/>
              <a:t>Meant to not only inform but to stimulate creative thinking. </a:t>
            </a:r>
          </a:p>
          <a:p>
            <a:r>
              <a:rPr lang="en-US" sz="6400" dirty="0"/>
              <a:t> </a:t>
            </a:r>
          </a:p>
          <a:p>
            <a:endParaRPr lang="en-US" sz="6400" dirty="0"/>
          </a:p>
          <a:p>
            <a:endParaRPr lang="en-US" sz="6400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37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09EF-7067-9673-148C-E0FAEF3C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43A1-48B3-51DF-C192-29BB35921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EMERGENCIES</a:t>
            </a:r>
          </a:p>
          <a:p>
            <a:r>
              <a:rPr lang="en-US" dirty="0"/>
              <a:t>NO WRONG DOOR</a:t>
            </a:r>
          </a:p>
          <a:p>
            <a:r>
              <a:rPr lang="en-US" dirty="0"/>
              <a:t>SCHEDULING (HYBRID OPEN ACCESS)</a:t>
            </a:r>
          </a:p>
          <a:p>
            <a:r>
              <a:rPr lang="en-US" dirty="0"/>
              <a:t>TELEMED VIRTUAL</a:t>
            </a:r>
          </a:p>
          <a:p>
            <a:r>
              <a:rPr lang="en-US" dirty="0"/>
              <a:t>PORTAL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TELEPHONE</a:t>
            </a:r>
          </a:p>
        </p:txBody>
      </p:sp>
    </p:spTree>
    <p:extLst>
      <p:ext uri="{BB962C8B-B14F-4D97-AF65-F5344CB8AC3E}">
        <p14:creationId xmlns:p14="http://schemas.microsoft.com/office/powerpoint/2010/main" val="29119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0D4B-67F5-4278-AE75-6D6FC96F0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communication written and verbal—</a:t>
            </a:r>
            <a:r>
              <a:rPr lang="en-US" dirty="0" err="1"/>
              <a:t>abc’s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9582F5-87A4-4174-9087-EF94CF713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766213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05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6EE0-13A1-456D-B966-FEF2F039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Effective communication and hand-offs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0BC305-C7D9-4D8F-94F8-9006513FCD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169142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0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C342-98E5-41DA-942C-3EE561D3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0" lang="en-US" sz="2300" b="0" i="0" u="none" strike="noStrike" kern="1200" cap="all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substance use disorder treatment for people with co-occurring disorders               </a:t>
            </a:r>
            <a:br>
              <a:rPr kumimoji="0" lang="en-US" sz="2300" b="0" i="0" u="none" strike="noStrike" kern="1200" cap="all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300" b="0" i="0" u="none" strike="noStrike" kern="1200" cap="all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March 2020</a:t>
            </a:r>
            <a:br>
              <a:rPr kumimoji="0" lang="en-US" sz="2300" b="0" i="0" u="none" strike="noStrike" kern="1200" cap="all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300" b="0" i="0" u="none" strike="noStrike" kern="1200" cap="all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treatment improvement protocol   Tip 42 </a:t>
            </a:r>
            <a:endParaRPr lang="en-US" sz="2300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5E94498-EB45-E3E9-F5A0-10498E816A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114025"/>
              </p:ext>
            </p:extLst>
          </p:nvPr>
        </p:nvGraphicFramePr>
        <p:xfrm>
          <a:off x="685802" y="2142067"/>
          <a:ext cx="6282266" cy="364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1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DD80-52BE-429B-9AAD-B2453130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>
            <a:normAutofit/>
          </a:bodyPr>
          <a:lstStyle/>
          <a:p>
            <a:r>
              <a:rPr lang="en-US" dirty="0"/>
              <a:t>Treatment Biopsychosocial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178D1-381D-4E62-8A4D-196CC16B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94272"/>
            <a:ext cx="5219699" cy="3649133"/>
          </a:xfrm>
        </p:spPr>
        <p:txBody>
          <a:bodyPr>
            <a:normAutofit/>
          </a:bodyPr>
          <a:lstStyle/>
          <a:p>
            <a:r>
              <a:rPr lang="en-US" dirty="0"/>
              <a:t>Teams (shared responsibility)</a:t>
            </a:r>
          </a:p>
          <a:p>
            <a:r>
              <a:rPr lang="en-US" dirty="0"/>
              <a:t>Treatment alliance (person centered, shared decision-making, choices)</a:t>
            </a:r>
          </a:p>
          <a:p>
            <a:r>
              <a:rPr lang="en-US" dirty="0"/>
              <a:t>Integration	 (vertical and horizontal)</a:t>
            </a:r>
          </a:p>
          <a:p>
            <a:r>
              <a:rPr lang="en-US" dirty="0"/>
              <a:t>Continuity of care (hand-offs, communication, documentation)</a:t>
            </a:r>
          </a:p>
          <a:p>
            <a:r>
              <a:rPr lang="en-US" dirty="0"/>
              <a:t>Medication (education, teach-back, feedback/monitoring, repetition)</a:t>
            </a:r>
          </a:p>
          <a:p>
            <a:r>
              <a:rPr lang="en-US" dirty="0"/>
              <a:t>Lifestyle (work, social/family, sleep, habits, exercise, nutrition, housing, transportation, etc.) </a:t>
            </a:r>
          </a:p>
        </p:txBody>
      </p:sp>
      <p:pic>
        <p:nvPicPr>
          <p:cNvPr id="4098" name="Picture 2" descr="Mountains Of The World">
            <a:extLst>
              <a:ext uri="{FF2B5EF4-FFF2-40B4-BE49-F238E27FC236}">
                <a16:creationId xmlns:a16="http://schemas.microsoft.com/office/drawing/2014/main" id="{FD592305-E10B-41F1-950F-01D3817B3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r="14790" b="-2"/>
          <a:stretch/>
        </p:blipFill>
        <p:spPr bwMode="auto">
          <a:xfrm>
            <a:off x="6198830" y="639097"/>
            <a:ext cx="5447070" cy="5250425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7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CF70-5166-89D4-94AF-5A018AE9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Sense prescribing--general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E19B-7ED0-3494-7918-CE9146EE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Right diagnosis</a:t>
            </a:r>
          </a:p>
          <a:p>
            <a:r>
              <a:rPr lang="en-US" sz="2000" dirty="0"/>
              <a:t>Right medication</a:t>
            </a:r>
          </a:p>
          <a:p>
            <a:r>
              <a:rPr lang="en-US" sz="2000" dirty="0"/>
              <a:t>Right patient (shared decision)</a:t>
            </a:r>
          </a:p>
          <a:p>
            <a:r>
              <a:rPr lang="en-US" sz="2000" dirty="0"/>
              <a:t>Right dose, route, timing, financial coverage</a:t>
            </a:r>
          </a:p>
          <a:p>
            <a:r>
              <a:rPr lang="en-US" sz="2000" dirty="0"/>
              <a:t>Right understanding</a:t>
            </a:r>
          </a:p>
          <a:p>
            <a:r>
              <a:rPr lang="en-US" sz="2000" dirty="0"/>
              <a:t>Right documentation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6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D18B36-5B88-B764-84DE-D8D9F77B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General prescribing</a:t>
            </a:r>
          </a:p>
        </p:txBody>
      </p:sp>
      <p:pic>
        <p:nvPicPr>
          <p:cNvPr id="6" name="Picture Placeholder 5" descr="A doctor talking to a patient&#10;&#10;Description automatically generated with medium confidence">
            <a:extLst>
              <a:ext uri="{FF2B5EF4-FFF2-40B4-BE49-F238E27FC236}">
                <a16:creationId xmlns:a16="http://schemas.microsoft.com/office/drawing/2014/main" id="{646822F0-A643-ADFD-EF2A-EC76C092C4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474" r="18476" b="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F7AF1-35EE-C17D-4139-B22228CE7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5806" y="2251587"/>
            <a:ext cx="3706762" cy="3972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000" b="1" dirty="0"/>
              <a:t>Medication reconciliation</a:t>
            </a:r>
          </a:p>
          <a:p>
            <a:pPr>
              <a:buFont typeface="Arial"/>
              <a:buChar char="•"/>
            </a:pPr>
            <a:r>
              <a:rPr lang="en-US" dirty="0"/>
              <a:t>One change per visit</a:t>
            </a:r>
          </a:p>
          <a:p>
            <a:pPr>
              <a:buFont typeface="Arial"/>
              <a:buChar char="•"/>
            </a:pPr>
            <a:r>
              <a:rPr lang="en-US" i="1" dirty="0"/>
              <a:t>Post hoc ergo propter hoc </a:t>
            </a:r>
            <a:r>
              <a:rPr lang="en-US" dirty="0"/>
              <a:t>fallacy (correlation-causation)</a:t>
            </a:r>
          </a:p>
          <a:p>
            <a:pPr>
              <a:buFont typeface="Arial"/>
              <a:buChar char="•"/>
            </a:pPr>
            <a:r>
              <a:rPr lang="en-US" dirty="0"/>
              <a:t>Polypharmacy—expectation not the ideal</a:t>
            </a:r>
          </a:p>
          <a:p>
            <a:pPr>
              <a:buFont typeface="Arial"/>
              <a:buChar char="•"/>
            </a:pPr>
            <a:r>
              <a:rPr lang="en-US" dirty="0"/>
              <a:t>Adherence/Motivation</a:t>
            </a:r>
          </a:p>
          <a:p>
            <a:pPr>
              <a:buFont typeface="Arial"/>
              <a:buChar char="•"/>
            </a:pPr>
            <a:r>
              <a:rPr lang="en-US" dirty="0"/>
              <a:t>Deprescribing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27334-84D0-259B-9CD0-35E3FCF06E74}"/>
              </a:ext>
            </a:extLst>
          </p:cNvPr>
          <p:cNvSpPr txBox="1"/>
          <p:nvPr/>
        </p:nvSpPr>
        <p:spPr>
          <a:xfrm>
            <a:off x="5112852" y="6658920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medicaljane.com/2013/06/03/why-arent-physicians-suggesting-alternative-delivery-method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572DA-9A12-E401-EA57-1B688371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sense—controlled substances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16F6-129D-435E-1C3C-9A1CAA4C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Co-occurring or co-morbid substance use disorder</a:t>
            </a:r>
          </a:p>
          <a:p>
            <a:r>
              <a:rPr lang="en-US" sz="2000" dirty="0"/>
              <a:t>Abuse, misuse, diversion</a:t>
            </a:r>
          </a:p>
          <a:p>
            <a:r>
              <a:rPr lang="en-US" sz="2000" dirty="0"/>
              <a:t>Addiction (new) and relapse risk</a:t>
            </a:r>
          </a:p>
          <a:p>
            <a:r>
              <a:rPr lang="en-US" sz="2000" dirty="0"/>
              <a:t>Side-effects (neurobehavioral)</a:t>
            </a:r>
          </a:p>
          <a:p>
            <a:r>
              <a:rPr lang="en-US" sz="2000" dirty="0"/>
              <a:t>Medication interactions</a:t>
            </a:r>
          </a:p>
          <a:p>
            <a:r>
              <a:rPr lang="en-US" sz="2000" dirty="0"/>
              <a:t>Lethality, alone or in combination with other substances</a:t>
            </a:r>
          </a:p>
        </p:txBody>
      </p:sp>
    </p:spTree>
    <p:extLst>
      <p:ext uri="{BB962C8B-B14F-4D97-AF65-F5344CB8AC3E}">
        <p14:creationId xmlns:p14="http://schemas.microsoft.com/office/powerpoint/2010/main" val="9995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709A45-C6F3-4CEE-AA0F-887FAC5CA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1D193-D39F-42E1-B394-EEA5B4065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33400"/>
            <a:ext cx="10820400" cy="1177092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/>
              <a:t>Prescribing controlled meds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E963D7-0A73-484A-B8A2-DDBFEA12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45629" y="1850077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45638-47BE-4050-84D5-83ECF436F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43892"/>
            <a:ext cx="10820400" cy="354730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Treatment agreements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One pharmacy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Ideally one prescriber when multiple controlled meds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Prescription Monitoring Programs (PMPs)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Limitation of duration and refills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Drug screens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Security (locked box)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Pill counts</a:t>
            </a:r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717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1EB41F2-E181-4D4D-9131-A30F6B0A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63CC92-C517-4C71-9222-4579252CD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70839"/>
          </a:xfrm>
          <a:custGeom>
            <a:avLst/>
            <a:gdLst>
              <a:gd name="connsiteX0" fmla="*/ 0 w 12192000"/>
              <a:gd name="connsiteY0" fmla="*/ 0 h 2270839"/>
              <a:gd name="connsiteX1" fmla="*/ 12192000 w 12192000"/>
              <a:gd name="connsiteY1" fmla="*/ 0 h 2270839"/>
              <a:gd name="connsiteX2" fmla="*/ 12192000 w 12192000"/>
              <a:gd name="connsiteY2" fmla="*/ 213719 h 2270839"/>
              <a:gd name="connsiteX3" fmla="*/ 12192000 w 12192000"/>
              <a:gd name="connsiteY3" fmla="*/ 471948 h 2270839"/>
              <a:gd name="connsiteX4" fmla="*/ 12192000 w 12192000"/>
              <a:gd name="connsiteY4" fmla="*/ 519830 h 2270839"/>
              <a:gd name="connsiteX5" fmla="*/ 12192000 w 12192000"/>
              <a:gd name="connsiteY5" fmla="*/ 744793 h 2270839"/>
              <a:gd name="connsiteX6" fmla="*/ 12192000 w 12192000"/>
              <a:gd name="connsiteY6" fmla="*/ 1754021 h 2270839"/>
              <a:gd name="connsiteX7" fmla="*/ 11957522 w 12192000"/>
              <a:gd name="connsiteY7" fmla="*/ 1797923 h 2270839"/>
              <a:gd name="connsiteX8" fmla="*/ 11679973 w 12192000"/>
              <a:gd name="connsiteY8" fmla="*/ 1847667 h 2270839"/>
              <a:gd name="connsiteX9" fmla="*/ 11401197 w 12192000"/>
              <a:gd name="connsiteY9" fmla="*/ 1896360 h 2270839"/>
              <a:gd name="connsiteX10" fmla="*/ 11121192 w 12192000"/>
              <a:gd name="connsiteY10" fmla="*/ 1938046 h 2270839"/>
              <a:gd name="connsiteX11" fmla="*/ 10842416 w 12192000"/>
              <a:gd name="connsiteY11" fmla="*/ 1980083 h 2270839"/>
              <a:gd name="connsiteX12" fmla="*/ 10562411 w 12192000"/>
              <a:gd name="connsiteY12" fmla="*/ 2019318 h 2270839"/>
              <a:gd name="connsiteX13" fmla="*/ 10286091 w 12192000"/>
              <a:gd name="connsiteY13" fmla="*/ 2052947 h 2270839"/>
              <a:gd name="connsiteX14" fmla="*/ 10006086 w 12192000"/>
              <a:gd name="connsiteY14" fmla="*/ 2084825 h 2270839"/>
              <a:gd name="connsiteX15" fmla="*/ 9727310 w 12192000"/>
              <a:gd name="connsiteY15" fmla="*/ 2113901 h 2270839"/>
              <a:gd name="connsiteX16" fmla="*/ 9453445 w 12192000"/>
              <a:gd name="connsiteY16" fmla="*/ 2139123 h 2270839"/>
              <a:gd name="connsiteX17" fmla="*/ 9175897 w 12192000"/>
              <a:gd name="connsiteY17" fmla="*/ 2164345 h 2270839"/>
              <a:gd name="connsiteX18" fmla="*/ 8902033 w 12192000"/>
              <a:gd name="connsiteY18" fmla="*/ 2185364 h 2270839"/>
              <a:gd name="connsiteX19" fmla="*/ 8628169 w 12192000"/>
              <a:gd name="connsiteY19" fmla="*/ 2201828 h 2270839"/>
              <a:gd name="connsiteX20" fmla="*/ 8355533 w 12192000"/>
              <a:gd name="connsiteY20" fmla="*/ 2218994 h 2270839"/>
              <a:gd name="connsiteX21" fmla="*/ 8085353 w 12192000"/>
              <a:gd name="connsiteY21" fmla="*/ 2233356 h 2270839"/>
              <a:gd name="connsiteX22" fmla="*/ 7817629 w 12192000"/>
              <a:gd name="connsiteY22" fmla="*/ 2243515 h 2270839"/>
              <a:gd name="connsiteX23" fmla="*/ 7549905 w 12192000"/>
              <a:gd name="connsiteY23" fmla="*/ 2252273 h 2270839"/>
              <a:gd name="connsiteX24" fmla="*/ 7284638 w 12192000"/>
              <a:gd name="connsiteY24" fmla="*/ 2260680 h 2270839"/>
              <a:gd name="connsiteX25" fmla="*/ 7023055 w 12192000"/>
              <a:gd name="connsiteY25" fmla="*/ 2264534 h 2270839"/>
              <a:gd name="connsiteX26" fmla="*/ 6761472 w 12192000"/>
              <a:gd name="connsiteY26" fmla="*/ 2268737 h 2270839"/>
              <a:gd name="connsiteX27" fmla="*/ 6503573 w 12192000"/>
              <a:gd name="connsiteY27" fmla="*/ 2270839 h 2270839"/>
              <a:gd name="connsiteX28" fmla="*/ 6248130 w 12192000"/>
              <a:gd name="connsiteY28" fmla="*/ 2268737 h 2270839"/>
              <a:gd name="connsiteX29" fmla="*/ 5995144 w 12192000"/>
              <a:gd name="connsiteY29" fmla="*/ 2268737 h 2270839"/>
              <a:gd name="connsiteX30" fmla="*/ 5744613 w 12192000"/>
              <a:gd name="connsiteY30" fmla="*/ 2264534 h 2270839"/>
              <a:gd name="connsiteX31" fmla="*/ 5498995 w 12192000"/>
              <a:gd name="connsiteY31" fmla="*/ 2258228 h 2270839"/>
              <a:gd name="connsiteX32" fmla="*/ 5255834 w 12192000"/>
              <a:gd name="connsiteY32" fmla="*/ 2252273 h 2270839"/>
              <a:gd name="connsiteX33" fmla="*/ 5017584 w 12192000"/>
              <a:gd name="connsiteY33" fmla="*/ 2245617 h 2270839"/>
              <a:gd name="connsiteX34" fmla="*/ 4780562 w 12192000"/>
              <a:gd name="connsiteY34" fmla="*/ 2235458 h 2270839"/>
              <a:gd name="connsiteX35" fmla="*/ 4547227 w 12192000"/>
              <a:gd name="connsiteY35" fmla="*/ 2224598 h 2270839"/>
              <a:gd name="connsiteX36" fmla="*/ 4318800 w 12192000"/>
              <a:gd name="connsiteY36" fmla="*/ 2214790 h 2270839"/>
              <a:gd name="connsiteX37" fmla="*/ 3873004 w 12192000"/>
              <a:gd name="connsiteY37" fmla="*/ 2187115 h 2270839"/>
              <a:gd name="connsiteX38" fmla="*/ 3445628 w 12192000"/>
              <a:gd name="connsiteY38" fmla="*/ 2157690 h 2270839"/>
              <a:gd name="connsiteX39" fmla="*/ 3035446 w 12192000"/>
              <a:gd name="connsiteY39" fmla="*/ 2126862 h 2270839"/>
              <a:gd name="connsiteX40" fmla="*/ 2647370 w 12192000"/>
              <a:gd name="connsiteY40" fmla="*/ 2092883 h 2270839"/>
              <a:gd name="connsiteX41" fmla="*/ 2276487 w 12192000"/>
              <a:gd name="connsiteY41" fmla="*/ 2057501 h 2270839"/>
              <a:gd name="connsiteX42" fmla="*/ 1932621 w 12192000"/>
              <a:gd name="connsiteY42" fmla="*/ 2019318 h 2270839"/>
              <a:gd name="connsiteX43" fmla="*/ 1609634 w 12192000"/>
              <a:gd name="connsiteY43" fmla="*/ 1981835 h 2270839"/>
              <a:gd name="connsiteX44" fmla="*/ 1312435 w 12192000"/>
              <a:gd name="connsiteY44" fmla="*/ 1944352 h 2270839"/>
              <a:gd name="connsiteX45" fmla="*/ 1039799 w 12192000"/>
              <a:gd name="connsiteY45" fmla="*/ 1908971 h 2270839"/>
              <a:gd name="connsiteX46" fmla="*/ 797865 w 12192000"/>
              <a:gd name="connsiteY46" fmla="*/ 1875341 h 2270839"/>
              <a:gd name="connsiteX47" fmla="*/ 579265 w 12192000"/>
              <a:gd name="connsiteY47" fmla="*/ 1843463 h 2270839"/>
              <a:gd name="connsiteX48" fmla="*/ 395052 w 12192000"/>
              <a:gd name="connsiteY48" fmla="*/ 1816840 h 2270839"/>
              <a:gd name="connsiteX49" fmla="*/ 240312 w 12192000"/>
              <a:gd name="connsiteY49" fmla="*/ 1791617 h 2270839"/>
              <a:gd name="connsiteX50" fmla="*/ 27853 w 12192000"/>
              <a:gd name="connsiteY50" fmla="*/ 1755536 h 2270839"/>
              <a:gd name="connsiteX51" fmla="*/ 0 w 12192000"/>
              <a:gd name="connsiteY51" fmla="*/ 1750823 h 2270839"/>
              <a:gd name="connsiteX52" fmla="*/ 0 w 12192000"/>
              <a:gd name="connsiteY52" fmla="*/ 744793 h 2270839"/>
              <a:gd name="connsiteX53" fmla="*/ 0 w 12192000"/>
              <a:gd name="connsiteY53" fmla="*/ 519830 h 2270839"/>
              <a:gd name="connsiteX54" fmla="*/ 0 w 12192000"/>
              <a:gd name="connsiteY54" fmla="*/ 471948 h 2270839"/>
              <a:gd name="connsiteX55" fmla="*/ 0 w 12192000"/>
              <a:gd name="connsiteY55" fmla="*/ 213719 h 227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2270839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519830"/>
                </a:lnTo>
                <a:lnTo>
                  <a:pt x="12192000" y="744793"/>
                </a:lnTo>
                <a:lnTo>
                  <a:pt x="12192000" y="1754021"/>
                </a:lnTo>
                <a:lnTo>
                  <a:pt x="11957522" y="1797923"/>
                </a:lnTo>
                <a:lnTo>
                  <a:pt x="11679973" y="1847667"/>
                </a:lnTo>
                <a:lnTo>
                  <a:pt x="11401197" y="1896360"/>
                </a:lnTo>
                <a:lnTo>
                  <a:pt x="11121192" y="1938046"/>
                </a:lnTo>
                <a:lnTo>
                  <a:pt x="10842416" y="1980083"/>
                </a:lnTo>
                <a:lnTo>
                  <a:pt x="10562411" y="2019318"/>
                </a:lnTo>
                <a:lnTo>
                  <a:pt x="10286091" y="2052947"/>
                </a:lnTo>
                <a:lnTo>
                  <a:pt x="10006086" y="2084825"/>
                </a:lnTo>
                <a:lnTo>
                  <a:pt x="9727310" y="2113901"/>
                </a:lnTo>
                <a:lnTo>
                  <a:pt x="9453445" y="2139123"/>
                </a:lnTo>
                <a:lnTo>
                  <a:pt x="9175897" y="2164345"/>
                </a:lnTo>
                <a:lnTo>
                  <a:pt x="8902033" y="2185364"/>
                </a:lnTo>
                <a:lnTo>
                  <a:pt x="8628169" y="2201828"/>
                </a:lnTo>
                <a:lnTo>
                  <a:pt x="8355533" y="2218994"/>
                </a:lnTo>
                <a:lnTo>
                  <a:pt x="8085353" y="2233356"/>
                </a:lnTo>
                <a:lnTo>
                  <a:pt x="7817629" y="2243515"/>
                </a:lnTo>
                <a:lnTo>
                  <a:pt x="7549905" y="2252273"/>
                </a:lnTo>
                <a:lnTo>
                  <a:pt x="7284638" y="2260680"/>
                </a:lnTo>
                <a:lnTo>
                  <a:pt x="7023055" y="2264534"/>
                </a:lnTo>
                <a:lnTo>
                  <a:pt x="6761472" y="2268737"/>
                </a:lnTo>
                <a:lnTo>
                  <a:pt x="6503573" y="2270839"/>
                </a:lnTo>
                <a:lnTo>
                  <a:pt x="6248130" y="2268737"/>
                </a:lnTo>
                <a:lnTo>
                  <a:pt x="5995144" y="2268737"/>
                </a:lnTo>
                <a:lnTo>
                  <a:pt x="5744613" y="2264534"/>
                </a:lnTo>
                <a:lnTo>
                  <a:pt x="5498995" y="2258228"/>
                </a:lnTo>
                <a:lnTo>
                  <a:pt x="5255834" y="2252273"/>
                </a:lnTo>
                <a:lnTo>
                  <a:pt x="5017584" y="2245617"/>
                </a:lnTo>
                <a:lnTo>
                  <a:pt x="4780562" y="2235458"/>
                </a:lnTo>
                <a:lnTo>
                  <a:pt x="4547227" y="2224598"/>
                </a:lnTo>
                <a:lnTo>
                  <a:pt x="4318800" y="2214790"/>
                </a:lnTo>
                <a:lnTo>
                  <a:pt x="3873004" y="2187115"/>
                </a:lnTo>
                <a:lnTo>
                  <a:pt x="3445628" y="2157690"/>
                </a:lnTo>
                <a:lnTo>
                  <a:pt x="3035446" y="2126862"/>
                </a:lnTo>
                <a:lnTo>
                  <a:pt x="2647370" y="2092883"/>
                </a:lnTo>
                <a:lnTo>
                  <a:pt x="2276487" y="2057501"/>
                </a:lnTo>
                <a:lnTo>
                  <a:pt x="1932621" y="2019318"/>
                </a:lnTo>
                <a:lnTo>
                  <a:pt x="1609634" y="1981835"/>
                </a:lnTo>
                <a:lnTo>
                  <a:pt x="1312435" y="1944352"/>
                </a:lnTo>
                <a:lnTo>
                  <a:pt x="1039799" y="1908971"/>
                </a:lnTo>
                <a:lnTo>
                  <a:pt x="797865" y="1875341"/>
                </a:lnTo>
                <a:lnTo>
                  <a:pt x="579265" y="1843463"/>
                </a:lnTo>
                <a:lnTo>
                  <a:pt x="395052" y="1816840"/>
                </a:lnTo>
                <a:lnTo>
                  <a:pt x="240312" y="1791617"/>
                </a:lnTo>
                <a:lnTo>
                  <a:pt x="27853" y="1755536"/>
                </a:lnTo>
                <a:lnTo>
                  <a:pt x="0" y="1750823"/>
                </a:lnTo>
                <a:lnTo>
                  <a:pt x="0" y="744793"/>
                </a:lnTo>
                <a:lnTo>
                  <a:pt x="0" y="519830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solidFill>
            <a:schemeClr val="tx2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A39FDC-39F4-4CB7-873B-8D786EC02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b="63148"/>
          <a:stretch/>
        </p:blipFill>
        <p:spPr>
          <a:xfrm>
            <a:off x="4071257" y="1"/>
            <a:ext cx="8117568" cy="2270839"/>
          </a:xfrm>
          <a:custGeom>
            <a:avLst/>
            <a:gdLst>
              <a:gd name="connsiteX0" fmla="*/ 0 w 8117568"/>
              <a:gd name="connsiteY0" fmla="*/ 0 h 2270839"/>
              <a:gd name="connsiteX1" fmla="*/ 8117568 w 8117568"/>
              <a:gd name="connsiteY1" fmla="*/ 0 h 2270839"/>
              <a:gd name="connsiteX2" fmla="*/ 8117568 w 8117568"/>
              <a:gd name="connsiteY2" fmla="*/ 1754616 h 2270839"/>
              <a:gd name="connsiteX3" fmla="*/ 7886265 w 8117568"/>
              <a:gd name="connsiteY3" fmla="*/ 1797923 h 2270839"/>
              <a:gd name="connsiteX4" fmla="*/ 7608716 w 8117568"/>
              <a:gd name="connsiteY4" fmla="*/ 1847667 h 2270839"/>
              <a:gd name="connsiteX5" fmla="*/ 7329940 w 8117568"/>
              <a:gd name="connsiteY5" fmla="*/ 1896360 h 2270839"/>
              <a:gd name="connsiteX6" fmla="*/ 7049935 w 8117568"/>
              <a:gd name="connsiteY6" fmla="*/ 1938046 h 2270839"/>
              <a:gd name="connsiteX7" fmla="*/ 6771159 w 8117568"/>
              <a:gd name="connsiteY7" fmla="*/ 1980083 h 2270839"/>
              <a:gd name="connsiteX8" fmla="*/ 6491154 w 8117568"/>
              <a:gd name="connsiteY8" fmla="*/ 2019318 h 2270839"/>
              <a:gd name="connsiteX9" fmla="*/ 6214834 w 8117568"/>
              <a:gd name="connsiteY9" fmla="*/ 2052947 h 2270839"/>
              <a:gd name="connsiteX10" fmla="*/ 5934829 w 8117568"/>
              <a:gd name="connsiteY10" fmla="*/ 2084825 h 2270839"/>
              <a:gd name="connsiteX11" fmla="*/ 5656053 w 8117568"/>
              <a:gd name="connsiteY11" fmla="*/ 2113901 h 2270839"/>
              <a:gd name="connsiteX12" fmla="*/ 5382188 w 8117568"/>
              <a:gd name="connsiteY12" fmla="*/ 2139123 h 2270839"/>
              <a:gd name="connsiteX13" fmla="*/ 5104640 w 8117568"/>
              <a:gd name="connsiteY13" fmla="*/ 2164345 h 2270839"/>
              <a:gd name="connsiteX14" fmla="*/ 4830776 w 8117568"/>
              <a:gd name="connsiteY14" fmla="*/ 2185364 h 2270839"/>
              <a:gd name="connsiteX15" fmla="*/ 4556912 w 8117568"/>
              <a:gd name="connsiteY15" fmla="*/ 2201828 h 2270839"/>
              <a:gd name="connsiteX16" fmla="*/ 4284276 w 8117568"/>
              <a:gd name="connsiteY16" fmla="*/ 2218994 h 2270839"/>
              <a:gd name="connsiteX17" fmla="*/ 4014096 w 8117568"/>
              <a:gd name="connsiteY17" fmla="*/ 2233356 h 2270839"/>
              <a:gd name="connsiteX18" fmla="*/ 3746372 w 8117568"/>
              <a:gd name="connsiteY18" fmla="*/ 2243515 h 2270839"/>
              <a:gd name="connsiteX19" fmla="*/ 3478648 w 8117568"/>
              <a:gd name="connsiteY19" fmla="*/ 2252273 h 2270839"/>
              <a:gd name="connsiteX20" fmla="*/ 3213381 w 8117568"/>
              <a:gd name="connsiteY20" fmla="*/ 2260680 h 2270839"/>
              <a:gd name="connsiteX21" fmla="*/ 2951798 w 8117568"/>
              <a:gd name="connsiteY21" fmla="*/ 2264534 h 2270839"/>
              <a:gd name="connsiteX22" fmla="*/ 2690215 w 8117568"/>
              <a:gd name="connsiteY22" fmla="*/ 2268737 h 2270839"/>
              <a:gd name="connsiteX23" fmla="*/ 2432316 w 8117568"/>
              <a:gd name="connsiteY23" fmla="*/ 2270839 h 2270839"/>
              <a:gd name="connsiteX24" fmla="*/ 2176873 w 8117568"/>
              <a:gd name="connsiteY24" fmla="*/ 2268737 h 2270839"/>
              <a:gd name="connsiteX25" fmla="*/ 1923887 w 8117568"/>
              <a:gd name="connsiteY25" fmla="*/ 2268737 h 2270839"/>
              <a:gd name="connsiteX26" fmla="*/ 1673356 w 8117568"/>
              <a:gd name="connsiteY26" fmla="*/ 2264534 h 2270839"/>
              <a:gd name="connsiteX27" fmla="*/ 1427738 w 8117568"/>
              <a:gd name="connsiteY27" fmla="*/ 2258228 h 2270839"/>
              <a:gd name="connsiteX28" fmla="*/ 1184577 w 8117568"/>
              <a:gd name="connsiteY28" fmla="*/ 2252273 h 2270839"/>
              <a:gd name="connsiteX29" fmla="*/ 946327 w 8117568"/>
              <a:gd name="connsiteY29" fmla="*/ 2245617 h 2270839"/>
              <a:gd name="connsiteX30" fmla="*/ 709305 w 8117568"/>
              <a:gd name="connsiteY30" fmla="*/ 2235458 h 2270839"/>
              <a:gd name="connsiteX31" fmla="*/ 475970 w 8117568"/>
              <a:gd name="connsiteY31" fmla="*/ 2224598 h 2270839"/>
              <a:gd name="connsiteX32" fmla="*/ 247543 w 8117568"/>
              <a:gd name="connsiteY32" fmla="*/ 2214790 h 2270839"/>
              <a:gd name="connsiteX33" fmla="*/ 0 w 8117568"/>
              <a:gd name="connsiteY33" fmla="*/ 2199423 h 227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17568" h="2270839">
                <a:moveTo>
                  <a:pt x="0" y="0"/>
                </a:moveTo>
                <a:lnTo>
                  <a:pt x="8117568" y="0"/>
                </a:lnTo>
                <a:lnTo>
                  <a:pt x="8117568" y="1754616"/>
                </a:lnTo>
                <a:lnTo>
                  <a:pt x="7886265" y="1797923"/>
                </a:lnTo>
                <a:lnTo>
                  <a:pt x="7608716" y="1847667"/>
                </a:lnTo>
                <a:lnTo>
                  <a:pt x="7329940" y="1896360"/>
                </a:lnTo>
                <a:lnTo>
                  <a:pt x="7049935" y="1938046"/>
                </a:lnTo>
                <a:lnTo>
                  <a:pt x="6771159" y="1980083"/>
                </a:lnTo>
                <a:lnTo>
                  <a:pt x="6491154" y="2019318"/>
                </a:lnTo>
                <a:lnTo>
                  <a:pt x="6214834" y="2052947"/>
                </a:lnTo>
                <a:lnTo>
                  <a:pt x="5934829" y="2084825"/>
                </a:lnTo>
                <a:lnTo>
                  <a:pt x="5656053" y="2113901"/>
                </a:lnTo>
                <a:lnTo>
                  <a:pt x="5382188" y="2139123"/>
                </a:lnTo>
                <a:lnTo>
                  <a:pt x="5104640" y="2164345"/>
                </a:lnTo>
                <a:lnTo>
                  <a:pt x="4830776" y="2185364"/>
                </a:lnTo>
                <a:lnTo>
                  <a:pt x="4556912" y="2201828"/>
                </a:lnTo>
                <a:lnTo>
                  <a:pt x="4284276" y="2218994"/>
                </a:lnTo>
                <a:lnTo>
                  <a:pt x="4014096" y="2233356"/>
                </a:lnTo>
                <a:lnTo>
                  <a:pt x="3746372" y="2243515"/>
                </a:lnTo>
                <a:lnTo>
                  <a:pt x="3478648" y="2252273"/>
                </a:lnTo>
                <a:lnTo>
                  <a:pt x="3213381" y="2260680"/>
                </a:lnTo>
                <a:lnTo>
                  <a:pt x="2951798" y="2264534"/>
                </a:lnTo>
                <a:lnTo>
                  <a:pt x="2690215" y="2268737"/>
                </a:lnTo>
                <a:lnTo>
                  <a:pt x="2432316" y="2270839"/>
                </a:lnTo>
                <a:lnTo>
                  <a:pt x="2176873" y="2268737"/>
                </a:lnTo>
                <a:lnTo>
                  <a:pt x="1923887" y="2268737"/>
                </a:lnTo>
                <a:lnTo>
                  <a:pt x="1673356" y="2264534"/>
                </a:lnTo>
                <a:lnTo>
                  <a:pt x="1427738" y="2258228"/>
                </a:lnTo>
                <a:lnTo>
                  <a:pt x="1184577" y="2252273"/>
                </a:lnTo>
                <a:lnTo>
                  <a:pt x="946327" y="2245617"/>
                </a:lnTo>
                <a:lnTo>
                  <a:pt x="709305" y="2235458"/>
                </a:lnTo>
                <a:lnTo>
                  <a:pt x="475970" y="2224598"/>
                </a:lnTo>
                <a:lnTo>
                  <a:pt x="247543" y="2214790"/>
                </a:lnTo>
                <a:lnTo>
                  <a:pt x="0" y="21994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A1642-DD32-AEDE-4A42-D6D124DB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609600"/>
            <a:ext cx="10131425" cy="111034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Lonergan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1BEF-53AC-2C8A-28AC-6D78D964F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592572"/>
            <a:ext cx="10820400" cy="3198627"/>
          </a:xfrm>
        </p:spPr>
        <p:txBody>
          <a:bodyPr>
            <a:normAutofit/>
          </a:bodyPr>
          <a:lstStyle/>
          <a:p>
            <a:r>
              <a:rPr lang="en-US" dirty="0"/>
              <a:t>In decisions, our consciences make value judgments and will bother us until we conform our actions to these judgments. </a:t>
            </a:r>
          </a:p>
          <a:p>
            <a:r>
              <a:rPr lang="en-US" dirty="0"/>
              <a:t>Lonergan calls four innate norming processes “transcendental precepts:” </a:t>
            </a:r>
          </a:p>
        </p:txBody>
      </p:sp>
    </p:spTree>
    <p:extLst>
      <p:ext uri="{BB962C8B-B14F-4D97-AF65-F5344CB8AC3E}">
        <p14:creationId xmlns:p14="http://schemas.microsoft.com/office/powerpoint/2010/main" val="2669173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8583C-F024-A278-9D93-A0D527A64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/>
              <a:t>My biases (disclosures)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1522F-ED30-2B8D-C88F-105E49FC1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8658" y="1150076"/>
            <a:ext cx="6517543" cy="530015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Sixty-six-year-old Roman Catholic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Married forty-two years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Father of five, grandfather of twenty-six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Born St Paul, Minnesota in 1956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MD University of Minnesota 1983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Military veteran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 Working as a self-employed, contract psychiatrist: Human Relations Center, Owatonna, MN as Medical Director; and as a staff consulting psychiatrist at Zumbro Valley Health Center, Rochester MN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Medicare beneficiary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No financial affiliation with Mayo Clinic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No financial affiliation with pharmaceutical or testing corporations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Humbly sharing my own opinions, freely given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8860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1EB41F2-E181-4D4D-9131-A30F6B0A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63CC92-C517-4C71-9222-4579252CD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70839"/>
          </a:xfrm>
          <a:custGeom>
            <a:avLst/>
            <a:gdLst>
              <a:gd name="connsiteX0" fmla="*/ 0 w 12192000"/>
              <a:gd name="connsiteY0" fmla="*/ 0 h 2270839"/>
              <a:gd name="connsiteX1" fmla="*/ 12192000 w 12192000"/>
              <a:gd name="connsiteY1" fmla="*/ 0 h 2270839"/>
              <a:gd name="connsiteX2" fmla="*/ 12192000 w 12192000"/>
              <a:gd name="connsiteY2" fmla="*/ 213719 h 2270839"/>
              <a:gd name="connsiteX3" fmla="*/ 12192000 w 12192000"/>
              <a:gd name="connsiteY3" fmla="*/ 471948 h 2270839"/>
              <a:gd name="connsiteX4" fmla="*/ 12192000 w 12192000"/>
              <a:gd name="connsiteY4" fmla="*/ 519830 h 2270839"/>
              <a:gd name="connsiteX5" fmla="*/ 12192000 w 12192000"/>
              <a:gd name="connsiteY5" fmla="*/ 744793 h 2270839"/>
              <a:gd name="connsiteX6" fmla="*/ 12192000 w 12192000"/>
              <a:gd name="connsiteY6" fmla="*/ 1754021 h 2270839"/>
              <a:gd name="connsiteX7" fmla="*/ 11957522 w 12192000"/>
              <a:gd name="connsiteY7" fmla="*/ 1797923 h 2270839"/>
              <a:gd name="connsiteX8" fmla="*/ 11679973 w 12192000"/>
              <a:gd name="connsiteY8" fmla="*/ 1847667 h 2270839"/>
              <a:gd name="connsiteX9" fmla="*/ 11401197 w 12192000"/>
              <a:gd name="connsiteY9" fmla="*/ 1896360 h 2270839"/>
              <a:gd name="connsiteX10" fmla="*/ 11121192 w 12192000"/>
              <a:gd name="connsiteY10" fmla="*/ 1938046 h 2270839"/>
              <a:gd name="connsiteX11" fmla="*/ 10842416 w 12192000"/>
              <a:gd name="connsiteY11" fmla="*/ 1980083 h 2270839"/>
              <a:gd name="connsiteX12" fmla="*/ 10562411 w 12192000"/>
              <a:gd name="connsiteY12" fmla="*/ 2019318 h 2270839"/>
              <a:gd name="connsiteX13" fmla="*/ 10286091 w 12192000"/>
              <a:gd name="connsiteY13" fmla="*/ 2052947 h 2270839"/>
              <a:gd name="connsiteX14" fmla="*/ 10006086 w 12192000"/>
              <a:gd name="connsiteY14" fmla="*/ 2084825 h 2270839"/>
              <a:gd name="connsiteX15" fmla="*/ 9727310 w 12192000"/>
              <a:gd name="connsiteY15" fmla="*/ 2113901 h 2270839"/>
              <a:gd name="connsiteX16" fmla="*/ 9453445 w 12192000"/>
              <a:gd name="connsiteY16" fmla="*/ 2139123 h 2270839"/>
              <a:gd name="connsiteX17" fmla="*/ 9175897 w 12192000"/>
              <a:gd name="connsiteY17" fmla="*/ 2164345 h 2270839"/>
              <a:gd name="connsiteX18" fmla="*/ 8902033 w 12192000"/>
              <a:gd name="connsiteY18" fmla="*/ 2185364 h 2270839"/>
              <a:gd name="connsiteX19" fmla="*/ 8628169 w 12192000"/>
              <a:gd name="connsiteY19" fmla="*/ 2201828 h 2270839"/>
              <a:gd name="connsiteX20" fmla="*/ 8355533 w 12192000"/>
              <a:gd name="connsiteY20" fmla="*/ 2218994 h 2270839"/>
              <a:gd name="connsiteX21" fmla="*/ 8085353 w 12192000"/>
              <a:gd name="connsiteY21" fmla="*/ 2233356 h 2270839"/>
              <a:gd name="connsiteX22" fmla="*/ 7817629 w 12192000"/>
              <a:gd name="connsiteY22" fmla="*/ 2243515 h 2270839"/>
              <a:gd name="connsiteX23" fmla="*/ 7549905 w 12192000"/>
              <a:gd name="connsiteY23" fmla="*/ 2252273 h 2270839"/>
              <a:gd name="connsiteX24" fmla="*/ 7284638 w 12192000"/>
              <a:gd name="connsiteY24" fmla="*/ 2260680 h 2270839"/>
              <a:gd name="connsiteX25" fmla="*/ 7023055 w 12192000"/>
              <a:gd name="connsiteY25" fmla="*/ 2264534 h 2270839"/>
              <a:gd name="connsiteX26" fmla="*/ 6761472 w 12192000"/>
              <a:gd name="connsiteY26" fmla="*/ 2268737 h 2270839"/>
              <a:gd name="connsiteX27" fmla="*/ 6503573 w 12192000"/>
              <a:gd name="connsiteY27" fmla="*/ 2270839 h 2270839"/>
              <a:gd name="connsiteX28" fmla="*/ 6248130 w 12192000"/>
              <a:gd name="connsiteY28" fmla="*/ 2268737 h 2270839"/>
              <a:gd name="connsiteX29" fmla="*/ 5995144 w 12192000"/>
              <a:gd name="connsiteY29" fmla="*/ 2268737 h 2270839"/>
              <a:gd name="connsiteX30" fmla="*/ 5744613 w 12192000"/>
              <a:gd name="connsiteY30" fmla="*/ 2264534 h 2270839"/>
              <a:gd name="connsiteX31" fmla="*/ 5498995 w 12192000"/>
              <a:gd name="connsiteY31" fmla="*/ 2258228 h 2270839"/>
              <a:gd name="connsiteX32" fmla="*/ 5255834 w 12192000"/>
              <a:gd name="connsiteY32" fmla="*/ 2252273 h 2270839"/>
              <a:gd name="connsiteX33" fmla="*/ 5017584 w 12192000"/>
              <a:gd name="connsiteY33" fmla="*/ 2245617 h 2270839"/>
              <a:gd name="connsiteX34" fmla="*/ 4780562 w 12192000"/>
              <a:gd name="connsiteY34" fmla="*/ 2235458 h 2270839"/>
              <a:gd name="connsiteX35" fmla="*/ 4547227 w 12192000"/>
              <a:gd name="connsiteY35" fmla="*/ 2224598 h 2270839"/>
              <a:gd name="connsiteX36" fmla="*/ 4318800 w 12192000"/>
              <a:gd name="connsiteY36" fmla="*/ 2214790 h 2270839"/>
              <a:gd name="connsiteX37" fmla="*/ 3873004 w 12192000"/>
              <a:gd name="connsiteY37" fmla="*/ 2187115 h 2270839"/>
              <a:gd name="connsiteX38" fmla="*/ 3445628 w 12192000"/>
              <a:gd name="connsiteY38" fmla="*/ 2157690 h 2270839"/>
              <a:gd name="connsiteX39" fmla="*/ 3035446 w 12192000"/>
              <a:gd name="connsiteY39" fmla="*/ 2126862 h 2270839"/>
              <a:gd name="connsiteX40" fmla="*/ 2647370 w 12192000"/>
              <a:gd name="connsiteY40" fmla="*/ 2092883 h 2270839"/>
              <a:gd name="connsiteX41" fmla="*/ 2276487 w 12192000"/>
              <a:gd name="connsiteY41" fmla="*/ 2057501 h 2270839"/>
              <a:gd name="connsiteX42" fmla="*/ 1932621 w 12192000"/>
              <a:gd name="connsiteY42" fmla="*/ 2019318 h 2270839"/>
              <a:gd name="connsiteX43" fmla="*/ 1609634 w 12192000"/>
              <a:gd name="connsiteY43" fmla="*/ 1981835 h 2270839"/>
              <a:gd name="connsiteX44" fmla="*/ 1312435 w 12192000"/>
              <a:gd name="connsiteY44" fmla="*/ 1944352 h 2270839"/>
              <a:gd name="connsiteX45" fmla="*/ 1039799 w 12192000"/>
              <a:gd name="connsiteY45" fmla="*/ 1908971 h 2270839"/>
              <a:gd name="connsiteX46" fmla="*/ 797865 w 12192000"/>
              <a:gd name="connsiteY46" fmla="*/ 1875341 h 2270839"/>
              <a:gd name="connsiteX47" fmla="*/ 579265 w 12192000"/>
              <a:gd name="connsiteY47" fmla="*/ 1843463 h 2270839"/>
              <a:gd name="connsiteX48" fmla="*/ 395052 w 12192000"/>
              <a:gd name="connsiteY48" fmla="*/ 1816840 h 2270839"/>
              <a:gd name="connsiteX49" fmla="*/ 240312 w 12192000"/>
              <a:gd name="connsiteY49" fmla="*/ 1791617 h 2270839"/>
              <a:gd name="connsiteX50" fmla="*/ 27853 w 12192000"/>
              <a:gd name="connsiteY50" fmla="*/ 1755536 h 2270839"/>
              <a:gd name="connsiteX51" fmla="*/ 0 w 12192000"/>
              <a:gd name="connsiteY51" fmla="*/ 1750823 h 2270839"/>
              <a:gd name="connsiteX52" fmla="*/ 0 w 12192000"/>
              <a:gd name="connsiteY52" fmla="*/ 744793 h 2270839"/>
              <a:gd name="connsiteX53" fmla="*/ 0 w 12192000"/>
              <a:gd name="connsiteY53" fmla="*/ 519830 h 2270839"/>
              <a:gd name="connsiteX54" fmla="*/ 0 w 12192000"/>
              <a:gd name="connsiteY54" fmla="*/ 471948 h 2270839"/>
              <a:gd name="connsiteX55" fmla="*/ 0 w 12192000"/>
              <a:gd name="connsiteY55" fmla="*/ 213719 h 227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2270839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519830"/>
                </a:lnTo>
                <a:lnTo>
                  <a:pt x="12192000" y="744793"/>
                </a:lnTo>
                <a:lnTo>
                  <a:pt x="12192000" y="1754021"/>
                </a:lnTo>
                <a:lnTo>
                  <a:pt x="11957522" y="1797923"/>
                </a:lnTo>
                <a:lnTo>
                  <a:pt x="11679973" y="1847667"/>
                </a:lnTo>
                <a:lnTo>
                  <a:pt x="11401197" y="1896360"/>
                </a:lnTo>
                <a:lnTo>
                  <a:pt x="11121192" y="1938046"/>
                </a:lnTo>
                <a:lnTo>
                  <a:pt x="10842416" y="1980083"/>
                </a:lnTo>
                <a:lnTo>
                  <a:pt x="10562411" y="2019318"/>
                </a:lnTo>
                <a:lnTo>
                  <a:pt x="10286091" y="2052947"/>
                </a:lnTo>
                <a:lnTo>
                  <a:pt x="10006086" y="2084825"/>
                </a:lnTo>
                <a:lnTo>
                  <a:pt x="9727310" y="2113901"/>
                </a:lnTo>
                <a:lnTo>
                  <a:pt x="9453445" y="2139123"/>
                </a:lnTo>
                <a:lnTo>
                  <a:pt x="9175897" y="2164345"/>
                </a:lnTo>
                <a:lnTo>
                  <a:pt x="8902033" y="2185364"/>
                </a:lnTo>
                <a:lnTo>
                  <a:pt x="8628169" y="2201828"/>
                </a:lnTo>
                <a:lnTo>
                  <a:pt x="8355533" y="2218994"/>
                </a:lnTo>
                <a:lnTo>
                  <a:pt x="8085353" y="2233356"/>
                </a:lnTo>
                <a:lnTo>
                  <a:pt x="7817629" y="2243515"/>
                </a:lnTo>
                <a:lnTo>
                  <a:pt x="7549905" y="2252273"/>
                </a:lnTo>
                <a:lnTo>
                  <a:pt x="7284638" y="2260680"/>
                </a:lnTo>
                <a:lnTo>
                  <a:pt x="7023055" y="2264534"/>
                </a:lnTo>
                <a:lnTo>
                  <a:pt x="6761472" y="2268737"/>
                </a:lnTo>
                <a:lnTo>
                  <a:pt x="6503573" y="2270839"/>
                </a:lnTo>
                <a:lnTo>
                  <a:pt x="6248130" y="2268737"/>
                </a:lnTo>
                <a:lnTo>
                  <a:pt x="5995144" y="2268737"/>
                </a:lnTo>
                <a:lnTo>
                  <a:pt x="5744613" y="2264534"/>
                </a:lnTo>
                <a:lnTo>
                  <a:pt x="5498995" y="2258228"/>
                </a:lnTo>
                <a:lnTo>
                  <a:pt x="5255834" y="2252273"/>
                </a:lnTo>
                <a:lnTo>
                  <a:pt x="5017584" y="2245617"/>
                </a:lnTo>
                <a:lnTo>
                  <a:pt x="4780562" y="2235458"/>
                </a:lnTo>
                <a:lnTo>
                  <a:pt x="4547227" y="2224598"/>
                </a:lnTo>
                <a:lnTo>
                  <a:pt x="4318800" y="2214790"/>
                </a:lnTo>
                <a:lnTo>
                  <a:pt x="3873004" y="2187115"/>
                </a:lnTo>
                <a:lnTo>
                  <a:pt x="3445628" y="2157690"/>
                </a:lnTo>
                <a:lnTo>
                  <a:pt x="3035446" y="2126862"/>
                </a:lnTo>
                <a:lnTo>
                  <a:pt x="2647370" y="2092883"/>
                </a:lnTo>
                <a:lnTo>
                  <a:pt x="2276487" y="2057501"/>
                </a:lnTo>
                <a:lnTo>
                  <a:pt x="1932621" y="2019318"/>
                </a:lnTo>
                <a:lnTo>
                  <a:pt x="1609634" y="1981835"/>
                </a:lnTo>
                <a:lnTo>
                  <a:pt x="1312435" y="1944352"/>
                </a:lnTo>
                <a:lnTo>
                  <a:pt x="1039799" y="1908971"/>
                </a:lnTo>
                <a:lnTo>
                  <a:pt x="797865" y="1875341"/>
                </a:lnTo>
                <a:lnTo>
                  <a:pt x="579265" y="1843463"/>
                </a:lnTo>
                <a:lnTo>
                  <a:pt x="395052" y="1816840"/>
                </a:lnTo>
                <a:lnTo>
                  <a:pt x="240312" y="1791617"/>
                </a:lnTo>
                <a:lnTo>
                  <a:pt x="27853" y="1755536"/>
                </a:lnTo>
                <a:lnTo>
                  <a:pt x="0" y="1750823"/>
                </a:lnTo>
                <a:lnTo>
                  <a:pt x="0" y="744793"/>
                </a:lnTo>
                <a:lnTo>
                  <a:pt x="0" y="519830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solidFill>
            <a:schemeClr val="tx2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A39FDC-39F4-4CB7-873B-8D786EC02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b="63148"/>
          <a:stretch/>
        </p:blipFill>
        <p:spPr>
          <a:xfrm>
            <a:off x="4071257" y="1"/>
            <a:ext cx="8117568" cy="2270839"/>
          </a:xfrm>
          <a:custGeom>
            <a:avLst/>
            <a:gdLst>
              <a:gd name="connsiteX0" fmla="*/ 0 w 8117568"/>
              <a:gd name="connsiteY0" fmla="*/ 0 h 2270839"/>
              <a:gd name="connsiteX1" fmla="*/ 8117568 w 8117568"/>
              <a:gd name="connsiteY1" fmla="*/ 0 h 2270839"/>
              <a:gd name="connsiteX2" fmla="*/ 8117568 w 8117568"/>
              <a:gd name="connsiteY2" fmla="*/ 1754616 h 2270839"/>
              <a:gd name="connsiteX3" fmla="*/ 7886265 w 8117568"/>
              <a:gd name="connsiteY3" fmla="*/ 1797923 h 2270839"/>
              <a:gd name="connsiteX4" fmla="*/ 7608716 w 8117568"/>
              <a:gd name="connsiteY4" fmla="*/ 1847667 h 2270839"/>
              <a:gd name="connsiteX5" fmla="*/ 7329940 w 8117568"/>
              <a:gd name="connsiteY5" fmla="*/ 1896360 h 2270839"/>
              <a:gd name="connsiteX6" fmla="*/ 7049935 w 8117568"/>
              <a:gd name="connsiteY6" fmla="*/ 1938046 h 2270839"/>
              <a:gd name="connsiteX7" fmla="*/ 6771159 w 8117568"/>
              <a:gd name="connsiteY7" fmla="*/ 1980083 h 2270839"/>
              <a:gd name="connsiteX8" fmla="*/ 6491154 w 8117568"/>
              <a:gd name="connsiteY8" fmla="*/ 2019318 h 2270839"/>
              <a:gd name="connsiteX9" fmla="*/ 6214834 w 8117568"/>
              <a:gd name="connsiteY9" fmla="*/ 2052947 h 2270839"/>
              <a:gd name="connsiteX10" fmla="*/ 5934829 w 8117568"/>
              <a:gd name="connsiteY10" fmla="*/ 2084825 h 2270839"/>
              <a:gd name="connsiteX11" fmla="*/ 5656053 w 8117568"/>
              <a:gd name="connsiteY11" fmla="*/ 2113901 h 2270839"/>
              <a:gd name="connsiteX12" fmla="*/ 5382188 w 8117568"/>
              <a:gd name="connsiteY12" fmla="*/ 2139123 h 2270839"/>
              <a:gd name="connsiteX13" fmla="*/ 5104640 w 8117568"/>
              <a:gd name="connsiteY13" fmla="*/ 2164345 h 2270839"/>
              <a:gd name="connsiteX14" fmla="*/ 4830776 w 8117568"/>
              <a:gd name="connsiteY14" fmla="*/ 2185364 h 2270839"/>
              <a:gd name="connsiteX15" fmla="*/ 4556912 w 8117568"/>
              <a:gd name="connsiteY15" fmla="*/ 2201828 h 2270839"/>
              <a:gd name="connsiteX16" fmla="*/ 4284276 w 8117568"/>
              <a:gd name="connsiteY16" fmla="*/ 2218994 h 2270839"/>
              <a:gd name="connsiteX17" fmla="*/ 4014096 w 8117568"/>
              <a:gd name="connsiteY17" fmla="*/ 2233356 h 2270839"/>
              <a:gd name="connsiteX18" fmla="*/ 3746372 w 8117568"/>
              <a:gd name="connsiteY18" fmla="*/ 2243515 h 2270839"/>
              <a:gd name="connsiteX19" fmla="*/ 3478648 w 8117568"/>
              <a:gd name="connsiteY19" fmla="*/ 2252273 h 2270839"/>
              <a:gd name="connsiteX20" fmla="*/ 3213381 w 8117568"/>
              <a:gd name="connsiteY20" fmla="*/ 2260680 h 2270839"/>
              <a:gd name="connsiteX21" fmla="*/ 2951798 w 8117568"/>
              <a:gd name="connsiteY21" fmla="*/ 2264534 h 2270839"/>
              <a:gd name="connsiteX22" fmla="*/ 2690215 w 8117568"/>
              <a:gd name="connsiteY22" fmla="*/ 2268737 h 2270839"/>
              <a:gd name="connsiteX23" fmla="*/ 2432316 w 8117568"/>
              <a:gd name="connsiteY23" fmla="*/ 2270839 h 2270839"/>
              <a:gd name="connsiteX24" fmla="*/ 2176873 w 8117568"/>
              <a:gd name="connsiteY24" fmla="*/ 2268737 h 2270839"/>
              <a:gd name="connsiteX25" fmla="*/ 1923887 w 8117568"/>
              <a:gd name="connsiteY25" fmla="*/ 2268737 h 2270839"/>
              <a:gd name="connsiteX26" fmla="*/ 1673356 w 8117568"/>
              <a:gd name="connsiteY26" fmla="*/ 2264534 h 2270839"/>
              <a:gd name="connsiteX27" fmla="*/ 1427738 w 8117568"/>
              <a:gd name="connsiteY27" fmla="*/ 2258228 h 2270839"/>
              <a:gd name="connsiteX28" fmla="*/ 1184577 w 8117568"/>
              <a:gd name="connsiteY28" fmla="*/ 2252273 h 2270839"/>
              <a:gd name="connsiteX29" fmla="*/ 946327 w 8117568"/>
              <a:gd name="connsiteY29" fmla="*/ 2245617 h 2270839"/>
              <a:gd name="connsiteX30" fmla="*/ 709305 w 8117568"/>
              <a:gd name="connsiteY30" fmla="*/ 2235458 h 2270839"/>
              <a:gd name="connsiteX31" fmla="*/ 475970 w 8117568"/>
              <a:gd name="connsiteY31" fmla="*/ 2224598 h 2270839"/>
              <a:gd name="connsiteX32" fmla="*/ 247543 w 8117568"/>
              <a:gd name="connsiteY32" fmla="*/ 2214790 h 2270839"/>
              <a:gd name="connsiteX33" fmla="*/ 0 w 8117568"/>
              <a:gd name="connsiteY33" fmla="*/ 2199423 h 227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17568" h="2270839">
                <a:moveTo>
                  <a:pt x="0" y="0"/>
                </a:moveTo>
                <a:lnTo>
                  <a:pt x="8117568" y="0"/>
                </a:lnTo>
                <a:lnTo>
                  <a:pt x="8117568" y="1754616"/>
                </a:lnTo>
                <a:lnTo>
                  <a:pt x="7886265" y="1797923"/>
                </a:lnTo>
                <a:lnTo>
                  <a:pt x="7608716" y="1847667"/>
                </a:lnTo>
                <a:lnTo>
                  <a:pt x="7329940" y="1896360"/>
                </a:lnTo>
                <a:lnTo>
                  <a:pt x="7049935" y="1938046"/>
                </a:lnTo>
                <a:lnTo>
                  <a:pt x="6771159" y="1980083"/>
                </a:lnTo>
                <a:lnTo>
                  <a:pt x="6491154" y="2019318"/>
                </a:lnTo>
                <a:lnTo>
                  <a:pt x="6214834" y="2052947"/>
                </a:lnTo>
                <a:lnTo>
                  <a:pt x="5934829" y="2084825"/>
                </a:lnTo>
                <a:lnTo>
                  <a:pt x="5656053" y="2113901"/>
                </a:lnTo>
                <a:lnTo>
                  <a:pt x="5382188" y="2139123"/>
                </a:lnTo>
                <a:lnTo>
                  <a:pt x="5104640" y="2164345"/>
                </a:lnTo>
                <a:lnTo>
                  <a:pt x="4830776" y="2185364"/>
                </a:lnTo>
                <a:lnTo>
                  <a:pt x="4556912" y="2201828"/>
                </a:lnTo>
                <a:lnTo>
                  <a:pt x="4284276" y="2218994"/>
                </a:lnTo>
                <a:lnTo>
                  <a:pt x="4014096" y="2233356"/>
                </a:lnTo>
                <a:lnTo>
                  <a:pt x="3746372" y="2243515"/>
                </a:lnTo>
                <a:lnTo>
                  <a:pt x="3478648" y="2252273"/>
                </a:lnTo>
                <a:lnTo>
                  <a:pt x="3213381" y="2260680"/>
                </a:lnTo>
                <a:lnTo>
                  <a:pt x="2951798" y="2264534"/>
                </a:lnTo>
                <a:lnTo>
                  <a:pt x="2690215" y="2268737"/>
                </a:lnTo>
                <a:lnTo>
                  <a:pt x="2432316" y="2270839"/>
                </a:lnTo>
                <a:lnTo>
                  <a:pt x="2176873" y="2268737"/>
                </a:lnTo>
                <a:lnTo>
                  <a:pt x="1923887" y="2268737"/>
                </a:lnTo>
                <a:lnTo>
                  <a:pt x="1673356" y="2264534"/>
                </a:lnTo>
                <a:lnTo>
                  <a:pt x="1427738" y="2258228"/>
                </a:lnTo>
                <a:lnTo>
                  <a:pt x="1184577" y="2252273"/>
                </a:lnTo>
                <a:lnTo>
                  <a:pt x="946327" y="2245617"/>
                </a:lnTo>
                <a:lnTo>
                  <a:pt x="709305" y="2235458"/>
                </a:lnTo>
                <a:lnTo>
                  <a:pt x="475970" y="2224598"/>
                </a:lnTo>
                <a:lnTo>
                  <a:pt x="247543" y="2214790"/>
                </a:lnTo>
                <a:lnTo>
                  <a:pt x="0" y="219942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721697-D85E-DF47-5E4A-1F56C071F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609600"/>
            <a:ext cx="10131425" cy="11103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Lonergan method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(Getting at the truth in science and medicine)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2F87-8669-490B-FFB3-19057B46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592572"/>
            <a:ext cx="10820400" cy="3198627"/>
          </a:xfrm>
        </p:spPr>
        <p:txBody>
          <a:bodyPr>
            <a:normAutofit/>
          </a:bodyPr>
          <a:lstStyle/>
          <a:p>
            <a:r>
              <a:rPr lang="en-US" dirty="0"/>
              <a:t>Be attentive, </a:t>
            </a:r>
          </a:p>
          <a:p>
            <a:r>
              <a:rPr lang="en-US" dirty="0"/>
              <a:t>Be Intelligent, </a:t>
            </a:r>
          </a:p>
          <a:p>
            <a:r>
              <a:rPr lang="en-US" dirty="0"/>
              <a:t>Be reasonable, and </a:t>
            </a:r>
          </a:p>
          <a:p>
            <a:r>
              <a:rPr lang="en-US" dirty="0"/>
              <a:t>Be responsible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45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B5D7F-C64C-4FDA-AAF8-8D0E29089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/>
              <a:t>Humility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FBE8C-456E-4B84-B90B-30722FB48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8658" y="1150076"/>
            <a:ext cx="6517543" cy="48676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000" i="1" u="sng" dirty="0"/>
              <a:t>Not negative self-regard, or a low estimate of one’s self-worth</a:t>
            </a:r>
          </a:p>
          <a:p>
            <a:pPr>
              <a:buFont typeface="Arial"/>
              <a:buChar char="•"/>
            </a:pPr>
            <a:r>
              <a:rPr lang="en-US" sz="2000" i="1" u="sng" dirty="0"/>
              <a:t>Honest self-awareness</a:t>
            </a:r>
          </a:p>
          <a:p>
            <a:pPr>
              <a:buFont typeface="Arial"/>
              <a:buChar char="•"/>
            </a:pPr>
            <a:r>
              <a:rPr lang="en-US" sz="2000" i="1" u="sng" dirty="0"/>
              <a:t>Servant attitude </a:t>
            </a:r>
          </a:p>
          <a:p>
            <a:pPr>
              <a:buFont typeface="Arial"/>
              <a:buChar char="•"/>
            </a:pPr>
            <a:r>
              <a:rPr lang="en-US" sz="2000" i="1" u="sng" dirty="0"/>
              <a:t>Professional role and limitations</a:t>
            </a:r>
          </a:p>
          <a:p>
            <a:pPr>
              <a:buFont typeface="Arial"/>
              <a:buChar char="•"/>
            </a:pPr>
            <a:r>
              <a:rPr lang="en-US" sz="2000" i="1" u="sng" dirty="0"/>
              <a:t>Weaknesses and biases</a:t>
            </a:r>
          </a:p>
          <a:p>
            <a:pPr>
              <a:buFont typeface="Arial"/>
              <a:buChar char="•"/>
            </a:pPr>
            <a:r>
              <a:rPr lang="en-US" sz="2000" i="1" u="sng" dirty="0"/>
              <a:t>Boundaries</a:t>
            </a:r>
          </a:p>
          <a:p>
            <a:pPr>
              <a:buFont typeface="Arial"/>
              <a:buChar char="•"/>
            </a:pPr>
            <a:r>
              <a:rPr lang="en-US" sz="2000" i="1" u="sng" dirty="0"/>
              <a:t>Realistic expectations</a:t>
            </a:r>
          </a:p>
          <a:p>
            <a:pPr>
              <a:buFont typeface="Arial"/>
              <a:buChar char="•"/>
            </a:pPr>
            <a:endParaRPr lang="en-US" i="1" u="sng" dirty="0"/>
          </a:p>
        </p:txBody>
      </p:sp>
    </p:spTree>
    <p:extLst>
      <p:ext uri="{BB962C8B-B14F-4D97-AF65-F5344CB8AC3E}">
        <p14:creationId xmlns:p14="http://schemas.microsoft.com/office/powerpoint/2010/main" val="210693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7F7527-5AC0-479A-B79F-9CF463410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1FA52-C7BE-00D1-CB5F-A1D895AC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600" dirty="0"/>
              <a:t>accountability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8521D-AA1E-095F-E345-4809CE72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88658" y="1150076"/>
            <a:ext cx="6517543" cy="4557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/>
              <a:t>Good Samaritan</a:t>
            </a:r>
          </a:p>
          <a:p>
            <a:pPr>
              <a:buFont typeface="Arial"/>
              <a:buChar char="•"/>
            </a:pPr>
            <a:r>
              <a:rPr lang="en-US" sz="2000" dirty="0"/>
              <a:t>Scope of practice in licensed or assigned role</a:t>
            </a:r>
          </a:p>
          <a:p>
            <a:pPr>
              <a:buFont typeface="Arial"/>
              <a:buChar char="•"/>
            </a:pPr>
            <a:r>
              <a:rPr lang="en-US" sz="2000" dirty="0"/>
              <a:t>Other team members</a:t>
            </a:r>
          </a:p>
          <a:p>
            <a:pPr>
              <a:buFont typeface="Arial"/>
              <a:buChar char="•"/>
            </a:pPr>
            <a:r>
              <a:rPr lang="en-US" sz="2000" dirty="0"/>
              <a:t>Institutional</a:t>
            </a:r>
          </a:p>
          <a:p>
            <a:pPr>
              <a:buFont typeface="Arial"/>
              <a:buChar char="•"/>
            </a:pPr>
            <a:r>
              <a:rPr lang="en-US" sz="2000" dirty="0"/>
              <a:t>Families </a:t>
            </a:r>
          </a:p>
          <a:p>
            <a:pPr>
              <a:buFont typeface="Arial"/>
              <a:buChar char="•"/>
            </a:pPr>
            <a:r>
              <a:rPr lang="en-US" sz="2000" dirty="0"/>
              <a:t>Public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AE718-3C81-4ECE-9154-7895521C5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22" y="1317355"/>
            <a:ext cx="11381956" cy="47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248E4-908B-4A38-9617-4CB7F87A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dirty="0"/>
              <a:t>What we know, what we don’t know, and what we don’t know we don’t know</a:t>
            </a:r>
          </a:p>
        </p:txBody>
      </p:sp>
      <p:pic>
        <p:nvPicPr>
          <p:cNvPr id="14" name="Picture 14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7B3B412E-0CA6-4EC0-B1AB-EE03E9216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6485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851A7D-3794-4F27-BEDC-AB6DD951FE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6163845"/>
              </p:ext>
            </p:extLst>
          </p:nvPr>
        </p:nvGraphicFramePr>
        <p:xfrm>
          <a:off x="7865806" y="2251587"/>
          <a:ext cx="3706762" cy="3972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E9C7052-2E68-4558-9E3E-2B9EC702D2FA}"/>
              </a:ext>
            </a:extLst>
          </p:cNvPr>
          <p:cNvSpPr txBox="1"/>
          <p:nvPr/>
        </p:nvSpPr>
        <p:spPr>
          <a:xfrm>
            <a:off x="5231476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45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2" name="Picture 1" descr="A person climbing a rock wall&#10;&#10;Description automatically generated with low confidence">
            <a:extLst>
              <a:ext uri="{FF2B5EF4-FFF2-40B4-BE49-F238E27FC236}">
                <a16:creationId xmlns:a16="http://schemas.microsoft.com/office/drawing/2014/main" id="{1875BF8B-6703-400C-8A31-BDC9B6DE2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5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E1800-BCE9-435F-84FF-2D6478CC4781}"/>
              </a:ext>
            </a:extLst>
          </p:cNvPr>
          <p:cNvSpPr txBox="1"/>
          <p:nvPr/>
        </p:nvSpPr>
        <p:spPr>
          <a:xfrm>
            <a:off x="7865806" y="2251587"/>
            <a:ext cx="3706762" cy="3972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“Some people might call this crazy. I prefer to think of it as badass.” Alex </a:t>
            </a:r>
            <a:r>
              <a:rPr lang="en-US" dirty="0" err="1"/>
              <a:t>Honnold</a:t>
            </a:r>
            <a:r>
              <a:rPr lang="en-US" dirty="0"/>
              <a:t>, Net Worth: $2 Million</a:t>
            </a:r>
          </a:p>
          <a:p>
            <a:pPr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First person to free solo El Capitan in Yosemite National Park, CA, a feat that one commentator described as "one of the great athletic feats of any kind, ever."</a:t>
            </a:r>
          </a:p>
          <a:p>
            <a:pPr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dirty="0"/>
              <a:t>We think there may be </a:t>
            </a:r>
            <a:r>
              <a:rPr lang="en-US" i="1" dirty="0"/>
              <a:t>safer</a:t>
            </a:r>
            <a:r>
              <a:rPr lang="en-US" dirty="0"/>
              <a:t> ways to get to the top</a:t>
            </a:r>
          </a:p>
        </p:txBody>
      </p:sp>
    </p:spTree>
    <p:extLst>
      <p:ext uri="{BB962C8B-B14F-4D97-AF65-F5344CB8AC3E}">
        <p14:creationId xmlns:p14="http://schemas.microsoft.com/office/powerpoint/2010/main" val="11714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2BBAD-1F37-EF89-8C11-DE76DE7E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0439"/>
            <a:ext cx="10131427" cy="1135626"/>
          </a:xfrm>
        </p:spPr>
        <p:txBody>
          <a:bodyPr/>
          <a:lstStyle/>
          <a:p>
            <a:r>
              <a:rPr lang="en-US" dirty="0"/>
              <a:t>Safe prescribing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032A4-5EA0-64E7-F9AB-786C4541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135" y="2286000"/>
            <a:ext cx="9770092" cy="3351781"/>
          </a:xfrm>
        </p:spPr>
        <p:txBody>
          <a:bodyPr>
            <a:normAutofit/>
          </a:bodyPr>
          <a:lstStyle/>
          <a:p>
            <a:r>
              <a:rPr lang="en-US" dirty="0"/>
              <a:t>“make sure everyone is safe”</a:t>
            </a:r>
          </a:p>
          <a:p>
            <a:r>
              <a:rPr lang="en-US" dirty="0"/>
              <a:t>“elimination of injury”</a:t>
            </a:r>
          </a:p>
          <a:p>
            <a:r>
              <a:rPr lang="en-US" dirty="0"/>
              <a:t>“taking precautions to provide the best available quality of care”</a:t>
            </a:r>
          </a:p>
          <a:p>
            <a:r>
              <a:rPr lang="en-US" dirty="0"/>
              <a:t>“Using reasonable caution to protect the interests of patients, prescribers, employers, dispensers, and the public </a:t>
            </a:r>
            <a:r>
              <a:rPr lang="en-US" b="1" i="1" dirty="0"/>
              <a:t>in balance</a:t>
            </a:r>
            <a:r>
              <a:rPr lang="en-US" dirty="0"/>
              <a:t> with maximizing the potential benefit to all served.”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5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A9DE7C0E20F64BB0E351840F09BF33" ma:contentTypeVersion="2" ma:contentTypeDescription="Create a new document." ma:contentTypeScope="" ma:versionID="5989b5b60baaa52601dd04dbe7fff329">
  <xsd:schema xmlns:xsd="http://www.w3.org/2001/XMLSchema" xmlns:xs="http://www.w3.org/2001/XMLSchema" xmlns:p="http://schemas.microsoft.com/office/2006/metadata/properties" xmlns:ns3="979dc4a2-a01a-444e-a58f-08d57897880b" targetNamespace="http://schemas.microsoft.com/office/2006/metadata/properties" ma:root="true" ma:fieldsID="090b05557c8fc0d8696bb0fc1c8602e6" ns3:_="">
    <xsd:import namespace="979dc4a2-a01a-444e-a58f-08d5789788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dc4a2-a01a-444e-a58f-08d5789788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6D7711-5A9A-4301-B908-869CE0531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9dc4a2-a01a-444e-a58f-08d5789788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49265-1110-43B4-A1C4-B4E29E7D80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35F00F-C705-43A0-A1C5-0E2D8128536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79dc4a2-a01a-444e-a58f-08d57897880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Bipolar disorders and co-occurring disorders</Template>
  <TotalTime>1034</TotalTime>
  <Words>1438</Words>
  <Application>Microsoft Office PowerPoint</Application>
  <PresentationFormat>Widescreen</PresentationFormat>
  <Paragraphs>192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Arial</vt:lpstr>
      <vt:lpstr>Calibri</vt:lpstr>
      <vt:lpstr>Calibri Light</vt:lpstr>
      <vt:lpstr>Celestial</vt:lpstr>
      <vt:lpstr>Safe prescribing of controlled substances in a certified community behavioral health clinic (?)</vt:lpstr>
      <vt:lpstr>Educational Objective   </vt:lpstr>
      <vt:lpstr>My biases (disclosures)</vt:lpstr>
      <vt:lpstr>Humility</vt:lpstr>
      <vt:lpstr>accountability</vt:lpstr>
      <vt:lpstr>PowerPoint Presentation</vt:lpstr>
      <vt:lpstr>What we know, what we don’t know, and what we don’t know we don’t know</vt:lpstr>
      <vt:lpstr>PowerPoint Presentation</vt:lpstr>
      <vt:lpstr>Safe prescribing</vt:lpstr>
      <vt:lpstr>United states federal law</vt:lpstr>
      <vt:lpstr>“CONTROLLED SUBSTANCE” mn STATUTE 152.02</vt:lpstr>
      <vt:lpstr>Schedule II</vt:lpstr>
      <vt:lpstr>Prescribing authority</vt:lpstr>
      <vt:lpstr>“Benzohysteria” Carl Salzman MD  </vt:lpstr>
      <vt:lpstr>Opioids—new cdc clinical practice guidelines</vt:lpstr>
      <vt:lpstr>stimulants</vt:lpstr>
      <vt:lpstr>recognition</vt:lpstr>
      <vt:lpstr>Pearls of wisdom</vt:lpstr>
      <vt:lpstr>Five c’s</vt:lpstr>
      <vt:lpstr>Access </vt:lpstr>
      <vt:lpstr>communication written and verbal—abc’s</vt:lpstr>
      <vt:lpstr>Effective communication and hand-offs </vt:lpstr>
      <vt:lpstr>substance use disorder treatment for people with co-occurring disorders                March 2020 treatment improvement protocol   Tip 42 </vt:lpstr>
      <vt:lpstr>Treatment Biopsychosocial</vt:lpstr>
      <vt:lpstr>Common Sense prescribing--general</vt:lpstr>
      <vt:lpstr>General prescribing</vt:lpstr>
      <vt:lpstr>Common sense—controlled substances</vt:lpstr>
      <vt:lpstr>Prescribing controlled meds</vt:lpstr>
      <vt:lpstr>Lonergan method</vt:lpstr>
      <vt:lpstr>Lonergan method (Getting at the truth in science and medicine)</vt:lpstr>
      <vt:lpstr>Safe Prescribing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Bipolar disorders and co-occurring disorders</dc:title>
  <dc:creator>Wilson, Joseph</dc:creator>
  <cp:lastModifiedBy>Wilson, Joseph</cp:lastModifiedBy>
  <cp:revision>6</cp:revision>
  <dcterms:created xsi:type="dcterms:W3CDTF">2023-01-07T17:22:33Z</dcterms:created>
  <dcterms:modified xsi:type="dcterms:W3CDTF">2023-01-21T18:14:01Z</dcterms:modified>
</cp:coreProperties>
</file>