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Lst>
  <p:notesMasterIdLst>
    <p:notesMasterId r:id="rId22"/>
  </p:notesMasterIdLst>
  <p:handoutMasterIdLst>
    <p:handoutMasterId r:id="rId23"/>
  </p:handoutMasterIdLst>
  <p:sldIdLst>
    <p:sldId id="258" r:id="rId2"/>
    <p:sldId id="275" r:id="rId3"/>
    <p:sldId id="298" r:id="rId4"/>
    <p:sldId id="280" r:id="rId5"/>
    <p:sldId id="297" r:id="rId6"/>
    <p:sldId id="296" r:id="rId7"/>
    <p:sldId id="284" r:id="rId8"/>
    <p:sldId id="290" r:id="rId9"/>
    <p:sldId id="293" r:id="rId10"/>
    <p:sldId id="291" r:id="rId11"/>
    <p:sldId id="292" r:id="rId12"/>
    <p:sldId id="294" r:id="rId13"/>
    <p:sldId id="295" r:id="rId14"/>
    <p:sldId id="299" r:id="rId15"/>
    <p:sldId id="287" r:id="rId16"/>
    <p:sldId id="279" r:id="rId17"/>
    <p:sldId id="289" r:id="rId18"/>
    <p:sldId id="286" r:id="rId19"/>
    <p:sldId id="288" r:id="rId20"/>
    <p:sldId id="285"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4" autoAdjust="0"/>
    <p:restoredTop sz="95294" autoAdjust="0"/>
  </p:normalViewPr>
  <p:slideViewPr>
    <p:cSldViewPr snapToGrid="0">
      <p:cViewPr varScale="1">
        <p:scale>
          <a:sx n="113" d="100"/>
          <a:sy n="113" d="100"/>
        </p:scale>
        <p:origin x="396" y="114"/>
      </p:cViewPr>
      <p:guideLst>
        <p:guide orient="horz" pos="2160"/>
        <p:guide pos="3840"/>
      </p:guideLst>
    </p:cSldViewPr>
  </p:slideViewPr>
  <p:notesTextViewPr>
    <p:cViewPr>
      <p:scale>
        <a:sx n="3" d="2"/>
        <a:sy n="3" d="2"/>
      </p:scale>
      <p:origin x="0" y="0"/>
    </p:cViewPr>
  </p:notesTextViewPr>
  <p:notesViewPr>
    <p:cSldViewPr snapToGrid="0">
      <p:cViewPr varScale="1">
        <p:scale>
          <a:sx n="68" d="100"/>
          <a:sy n="68" d="100"/>
        </p:scale>
        <p:origin x="2808" y="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F9FF43-185A-41DE-94F0-644CC7AB4E75}"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A022E350-2CFF-4D7C-B1CE-974EED3381B3}">
      <dgm:prSet/>
      <dgm:spPr/>
      <dgm:t>
        <a:bodyPr/>
        <a:lstStyle/>
        <a:p>
          <a:r>
            <a:rPr lang="en-US" dirty="0"/>
            <a:t>MRT is a form of cognitive behavioral therapy. It focuses on the theory that thoughts, beliefs and attitudes are the primary determinants of behavior. </a:t>
          </a:r>
        </a:p>
      </dgm:t>
    </dgm:pt>
    <dgm:pt modelId="{662F2983-1E27-4FF0-A1FB-91A284DE616F}" type="parTrans" cxnId="{050802AC-183F-4D7F-A05C-63CF8F9AC5CC}">
      <dgm:prSet/>
      <dgm:spPr/>
      <dgm:t>
        <a:bodyPr/>
        <a:lstStyle/>
        <a:p>
          <a:endParaRPr lang="en-US"/>
        </a:p>
      </dgm:t>
    </dgm:pt>
    <dgm:pt modelId="{7DCAC4CE-8B48-4144-AE6D-5069091C9FCB}" type="sibTrans" cxnId="{050802AC-183F-4D7F-A05C-63CF8F9AC5CC}">
      <dgm:prSet/>
      <dgm:spPr/>
      <dgm:t>
        <a:bodyPr/>
        <a:lstStyle/>
        <a:p>
          <a:endParaRPr lang="en-US"/>
        </a:p>
      </dgm:t>
    </dgm:pt>
    <dgm:pt modelId="{A64E7241-735D-4762-B9A9-1CB6437BB3E3}">
      <dgm:prSet/>
      <dgm:spPr/>
      <dgm:t>
        <a:bodyPr/>
        <a:lstStyle/>
        <a:p>
          <a:r>
            <a:rPr lang="en-US" dirty="0"/>
            <a:t>The goal of MRT is to “Facilitate a change in the client’s process of conscious decision-making” and “enhance appropriate behavior through development of higher moral reasoning”.</a:t>
          </a:r>
        </a:p>
      </dgm:t>
    </dgm:pt>
    <dgm:pt modelId="{39D1C3E3-9022-4254-A1B4-4189B1FB4E69}" type="parTrans" cxnId="{AC02A688-B016-49DE-A17A-0334B142C25B}">
      <dgm:prSet/>
      <dgm:spPr/>
      <dgm:t>
        <a:bodyPr/>
        <a:lstStyle/>
        <a:p>
          <a:endParaRPr lang="en-US"/>
        </a:p>
      </dgm:t>
    </dgm:pt>
    <dgm:pt modelId="{D60A00AE-46B9-4D4D-89D6-56FB6DB14CCE}" type="sibTrans" cxnId="{AC02A688-B016-49DE-A17A-0334B142C25B}">
      <dgm:prSet/>
      <dgm:spPr/>
      <dgm:t>
        <a:bodyPr/>
        <a:lstStyle/>
        <a:p>
          <a:endParaRPr lang="en-US"/>
        </a:p>
      </dgm:t>
    </dgm:pt>
    <dgm:pt modelId="{9238C76C-4745-4D5F-AA48-E85F3C00AB77}">
      <dgm:prSet/>
      <dgm:spPr/>
      <dgm:t>
        <a:bodyPr/>
        <a:lstStyle/>
        <a:p>
          <a:r>
            <a:rPr lang="en-US"/>
            <a:t>Reconation refers to the process of altering how decisions are made. Which is the underlying goal of MRT. Working on how we can change our thinking process and evaluate our moral judgement/reasoning. </a:t>
          </a:r>
        </a:p>
      </dgm:t>
    </dgm:pt>
    <dgm:pt modelId="{0E537485-DF0C-44D6-B4D6-18703E035616}" type="parTrans" cxnId="{50116E35-29A3-4077-9B51-48FEEAD55567}">
      <dgm:prSet/>
      <dgm:spPr/>
      <dgm:t>
        <a:bodyPr/>
        <a:lstStyle/>
        <a:p>
          <a:endParaRPr lang="en-US"/>
        </a:p>
      </dgm:t>
    </dgm:pt>
    <dgm:pt modelId="{0939ED58-2F20-43C5-A310-FF098DC48128}" type="sibTrans" cxnId="{50116E35-29A3-4077-9B51-48FEEAD55567}">
      <dgm:prSet/>
      <dgm:spPr/>
      <dgm:t>
        <a:bodyPr/>
        <a:lstStyle/>
        <a:p>
          <a:endParaRPr lang="en-US"/>
        </a:p>
      </dgm:t>
    </dgm:pt>
    <dgm:pt modelId="{75F76715-D6E5-4157-A182-8E572631CEFE}">
      <dgm:prSet/>
      <dgm:spPr/>
      <dgm:t>
        <a:bodyPr/>
        <a:lstStyle/>
        <a:p>
          <a:r>
            <a:rPr lang="en-US" dirty="0"/>
            <a:t>In simple terms MRT is a class that teaches our participants how to change their thinking patterns and in turn, their life. </a:t>
          </a:r>
        </a:p>
      </dgm:t>
    </dgm:pt>
    <dgm:pt modelId="{837041AE-D06A-49BD-A5F0-1540F8004983}" type="parTrans" cxnId="{AE96CF08-7DC3-41E0-B2B1-A945BBD28A73}">
      <dgm:prSet/>
      <dgm:spPr/>
      <dgm:t>
        <a:bodyPr/>
        <a:lstStyle/>
        <a:p>
          <a:endParaRPr lang="en-US"/>
        </a:p>
      </dgm:t>
    </dgm:pt>
    <dgm:pt modelId="{7AD2D864-C029-4AD3-8F03-6F61125D9A39}" type="sibTrans" cxnId="{AE96CF08-7DC3-41E0-B2B1-A945BBD28A73}">
      <dgm:prSet/>
      <dgm:spPr/>
      <dgm:t>
        <a:bodyPr/>
        <a:lstStyle/>
        <a:p>
          <a:endParaRPr lang="en-US"/>
        </a:p>
      </dgm:t>
    </dgm:pt>
    <dgm:pt modelId="{9409CC91-A178-4E40-8CF3-F49B437114CF}" type="pres">
      <dgm:prSet presAssocID="{F5F9FF43-185A-41DE-94F0-644CC7AB4E75}" presName="linear" presStyleCnt="0">
        <dgm:presLayoutVars>
          <dgm:animLvl val="lvl"/>
          <dgm:resizeHandles val="exact"/>
        </dgm:presLayoutVars>
      </dgm:prSet>
      <dgm:spPr/>
    </dgm:pt>
    <dgm:pt modelId="{8F87253C-32AC-4FCD-9C2D-276673284431}" type="pres">
      <dgm:prSet presAssocID="{A022E350-2CFF-4D7C-B1CE-974EED3381B3}" presName="parentText" presStyleLbl="node1" presStyleIdx="0" presStyleCnt="4" custScaleY="145581" custLinFactNeighborY="-22918">
        <dgm:presLayoutVars>
          <dgm:chMax val="0"/>
          <dgm:bulletEnabled val="1"/>
        </dgm:presLayoutVars>
      </dgm:prSet>
      <dgm:spPr/>
    </dgm:pt>
    <dgm:pt modelId="{40889586-FB0B-48A2-BD01-BDB72C82871F}" type="pres">
      <dgm:prSet presAssocID="{7DCAC4CE-8B48-4144-AE6D-5069091C9FCB}" presName="spacer" presStyleCnt="0"/>
      <dgm:spPr/>
    </dgm:pt>
    <dgm:pt modelId="{2C7D6815-7837-4409-B8D4-95742C35990F}" type="pres">
      <dgm:prSet presAssocID="{A64E7241-735D-4762-B9A9-1CB6437BB3E3}" presName="parentText" presStyleLbl="node1" presStyleIdx="1" presStyleCnt="4">
        <dgm:presLayoutVars>
          <dgm:chMax val="0"/>
          <dgm:bulletEnabled val="1"/>
        </dgm:presLayoutVars>
      </dgm:prSet>
      <dgm:spPr/>
    </dgm:pt>
    <dgm:pt modelId="{2CFCD1B4-D86F-473D-97B4-3ED04125CB46}" type="pres">
      <dgm:prSet presAssocID="{D60A00AE-46B9-4D4D-89D6-56FB6DB14CCE}" presName="spacer" presStyleCnt="0"/>
      <dgm:spPr/>
    </dgm:pt>
    <dgm:pt modelId="{52F6FABC-06BD-49F3-910D-D725DFD8E843}" type="pres">
      <dgm:prSet presAssocID="{9238C76C-4745-4D5F-AA48-E85F3C00AB77}" presName="parentText" presStyleLbl="node1" presStyleIdx="2" presStyleCnt="4">
        <dgm:presLayoutVars>
          <dgm:chMax val="0"/>
          <dgm:bulletEnabled val="1"/>
        </dgm:presLayoutVars>
      </dgm:prSet>
      <dgm:spPr/>
    </dgm:pt>
    <dgm:pt modelId="{32393CA8-B57F-42D6-AEE0-69B346805F52}" type="pres">
      <dgm:prSet presAssocID="{0939ED58-2F20-43C5-A310-FF098DC48128}" presName="spacer" presStyleCnt="0"/>
      <dgm:spPr/>
    </dgm:pt>
    <dgm:pt modelId="{3260F226-F243-4499-AF81-8FFA5AE77B2E}" type="pres">
      <dgm:prSet presAssocID="{75F76715-D6E5-4157-A182-8E572631CEFE}" presName="parentText" presStyleLbl="node1" presStyleIdx="3" presStyleCnt="4">
        <dgm:presLayoutVars>
          <dgm:chMax val="0"/>
          <dgm:bulletEnabled val="1"/>
        </dgm:presLayoutVars>
      </dgm:prSet>
      <dgm:spPr/>
    </dgm:pt>
  </dgm:ptLst>
  <dgm:cxnLst>
    <dgm:cxn modelId="{AE96CF08-7DC3-41E0-B2B1-A945BBD28A73}" srcId="{F5F9FF43-185A-41DE-94F0-644CC7AB4E75}" destId="{75F76715-D6E5-4157-A182-8E572631CEFE}" srcOrd="3" destOrd="0" parTransId="{837041AE-D06A-49BD-A5F0-1540F8004983}" sibTransId="{7AD2D864-C029-4AD3-8F03-6F61125D9A39}"/>
    <dgm:cxn modelId="{50116E35-29A3-4077-9B51-48FEEAD55567}" srcId="{F5F9FF43-185A-41DE-94F0-644CC7AB4E75}" destId="{9238C76C-4745-4D5F-AA48-E85F3C00AB77}" srcOrd="2" destOrd="0" parTransId="{0E537485-DF0C-44D6-B4D6-18703E035616}" sibTransId="{0939ED58-2F20-43C5-A310-FF098DC48128}"/>
    <dgm:cxn modelId="{AC02A688-B016-49DE-A17A-0334B142C25B}" srcId="{F5F9FF43-185A-41DE-94F0-644CC7AB4E75}" destId="{A64E7241-735D-4762-B9A9-1CB6437BB3E3}" srcOrd="1" destOrd="0" parTransId="{39D1C3E3-9022-4254-A1B4-4189B1FB4E69}" sibTransId="{D60A00AE-46B9-4D4D-89D6-56FB6DB14CCE}"/>
    <dgm:cxn modelId="{A4A68CA8-40FB-4BF6-BC54-64E8ECE63A1F}" type="presOf" srcId="{A022E350-2CFF-4D7C-B1CE-974EED3381B3}" destId="{8F87253C-32AC-4FCD-9C2D-276673284431}" srcOrd="0" destOrd="0" presId="urn:microsoft.com/office/officeart/2005/8/layout/vList2"/>
    <dgm:cxn modelId="{050802AC-183F-4D7F-A05C-63CF8F9AC5CC}" srcId="{F5F9FF43-185A-41DE-94F0-644CC7AB4E75}" destId="{A022E350-2CFF-4D7C-B1CE-974EED3381B3}" srcOrd="0" destOrd="0" parTransId="{662F2983-1E27-4FF0-A1FB-91A284DE616F}" sibTransId="{7DCAC4CE-8B48-4144-AE6D-5069091C9FCB}"/>
    <dgm:cxn modelId="{9FDF96B4-8F55-488B-990E-CC90A06624EF}" type="presOf" srcId="{A64E7241-735D-4762-B9A9-1CB6437BB3E3}" destId="{2C7D6815-7837-4409-B8D4-95742C35990F}" srcOrd="0" destOrd="0" presId="urn:microsoft.com/office/officeart/2005/8/layout/vList2"/>
    <dgm:cxn modelId="{E86333C1-FBBA-41CB-AAE2-E2A2150EAB9B}" type="presOf" srcId="{F5F9FF43-185A-41DE-94F0-644CC7AB4E75}" destId="{9409CC91-A178-4E40-8CF3-F49B437114CF}" srcOrd="0" destOrd="0" presId="urn:microsoft.com/office/officeart/2005/8/layout/vList2"/>
    <dgm:cxn modelId="{C13636D9-B977-4622-8278-8D0B6EE69689}" type="presOf" srcId="{9238C76C-4745-4D5F-AA48-E85F3C00AB77}" destId="{52F6FABC-06BD-49F3-910D-D725DFD8E843}" srcOrd="0" destOrd="0" presId="urn:microsoft.com/office/officeart/2005/8/layout/vList2"/>
    <dgm:cxn modelId="{45639FF2-9DE3-4218-B5AA-FA5CBD48159C}" type="presOf" srcId="{75F76715-D6E5-4157-A182-8E572631CEFE}" destId="{3260F226-F243-4499-AF81-8FFA5AE77B2E}" srcOrd="0" destOrd="0" presId="urn:microsoft.com/office/officeart/2005/8/layout/vList2"/>
    <dgm:cxn modelId="{0721915A-BEE8-41B7-9C65-F43749B2A1AE}" type="presParOf" srcId="{9409CC91-A178-4E40-8CF3-F49B437114CF}" destId="{8F87253C-32AC-4FCD-9C2D-276673284431}" srcOrd="0" destOrd="0" presId="urn:microsoft.com/office/officeart/2005/8/layout/vList2"/>
    <dgm:cxn modelId="{ACD3DD79-2A4F-4CF2-92FB-15C68C62A723}" type="presParOf" srcId="{9409CC91-A178-4E40-8CF3-F49B437114CF}" destId="{40889586-FB0B-48A2-BD01-BDB72C82871F}" srcOrd="1" destOrd="0" presId="urn:microsoft.com/office/officeart/2005/8/layout/vList2"/>
    <dgm:cxn modelId="{9E8D4FBC-96F6-40C8-90BB-62EFA5952365}" type="presParOf" srcId="{9409CC91-A178-4E40-8CF3-F49B437114CF}" destId="{2C7D6815-7837-4409-B8D4-95742C35990F}" srcOrd="2" destOrd="0" presId="urn:microsoft.com/office/officeart/2005/8/layout/vList2"/>
    <dgm:cxn modelId="{DB70D2B4-395D-49CA-9D20-E25617D7C231}" type="presParOf" srcId="{9409CC91-A178-4E40-8CF3-F49B437114CF}" destId="{2CFCD1B4-D86F-473D-97B4-3ED04125CB46}" srcOrd="3" destOrd="0" presId="urn:microsoft.com/office/officeart/2005/8/layout/vList2"/>
    <dgm:cxn modelId="{63C7C500-594E-4CAF-9BA1-B8BBEC1B229C}" type="presParOf" srcId="{9409CC91-A178-4E40-8CF3-F49B437114CF}" destId="{52F6FABC-06BD-49F3-910D-D725DFD8E843}" srcOrd="4" destOrd="0" presId="urn:microsoft.com/office/officeart/2005/8/layout/vList2"/>
    <dgm:cxn modelId="{B1BC2E7A-9485-405D-9ED0-A44EB4C1649F}" type="presParOf" srcId="{9409CC91-A178-4E40-8CF3-F49B437114CF}" destId="{32393CA8-B57F-42D6-AEE0-69B346805F52}" srcOrd="5" destOrd="0" presId="urn:microsoft.com/office/officeart/2005/8/layout/vList2"/>
    <dgm:cxn modelId="{56298F3C-35B6-44C2-875E-A07031685A0D}" type="presParOf" srcId="{9409CC91-A178-4E40-8CF3-F49B437114CF}" destId="{3260F226-F243-4499-AF81-8FFA5AE77B2E}"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87253C-32AC-4FCD-9C2D-276673284431}">
      <dsp:nvSpPr>
        <dsp:cNvPr id="0" name=""/>
        <dsp:cNvSpPr/>
      </dsp:nvSpPr>
      <dsp:spPr>
        <a:xfrm>
          <a:off x="0" y="164590"/>
          <a:ext cx="6772528" cy="206232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MRT is a form of cognitive behavioral therapy. It focuses on the theory that thoughts, beliefs and attitudes are the primary determinants of behavior. </a:t>
          </a:r>
        </a:p>
      </dsp:txBody>
      <dsp:txXfrm>
        <a:off x="100674" y="265264"/>
        <a:ext cx="6571180" cy="1860972"/>
      </dsp:txXfrm>
    </dsp:sp>
    <dsp:sp modelId="{2C7D6815-7837-4409-B8D4-95742C35990F}">
      <dsp:nvSpPr>
        <dsp:cNvPr id="0" name=""/>
        <dsp:cNvSpPr/>
      </dsp:nvSpPr>
      <dsp:spPr>
        <a:xfrm>
          <a:off x="0" y="2301251"/>
          <a:ext cx="6772528" cy="1416614"/>
        </a:xfrm>
        <a:prstGeom prst="roundRect">
          <a:avLst/>
        </a:prstGeom>
        <a:solidFill>
          <a:schemeClr val="accent2">
            <a:hueOff val="885262"/>
            <a:satOff val="3045"/>
            <a:lumOff val="-588"/>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The goal of MRT is to “Facilitate a change in the client’s process of conscious decision-making” and “enhance appropriate behavior through development of higher moral reasoning”.</a:t>
          </a:r>
        </a:p>
      </dsp:txBody>
      <dsp:txXfrm>
        <a:off x="69153" y="2370404"/>
        <a:ext cx="6634222" cy="1278308"/>
      </dsp:txXfrm>
    </dsp:sp>
    <dsp:sp modelId="{52F6FABC-06BD-49F3-910D-D725DFD8E843}">
      <dsp:nvSpPr>
        <dsp:cNvPr id="0" name=""/>
        <dsp:cNvSpPr/>
      </dsp:nvSpPr>
      <dsp:spPr>
        <a:xfrm>
          <a:off x="0" y="3778345"/>
          <a:ext cx="6772528" cy="1416614"/>
        </a:xfrm>
        <a:prstGeom prst="roundRect">
          <a:avLst/>
        </a:prstGeom>
        <a:solidFill>
          <a:schemeClr val="accent2">
            <a:hueOff val="1770523"/>
            <a:satOff val="6090"/>
            <a:lumOff val="-1177"/>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Reconation refers to the process of altering how decisions are made. Which is the underlying goal of MRT. Working on how we can change our thinking process and evaluate our moral judgement/reasoning. </a:t>
          </a:r>
        </a:p>
      </dsp:txBody>
      <dsp:txXfrm>
        <a:off x="69153" y="3847498"/>
        <a:ext cx="6634222" cy="1278308"/>
      </dsp:txXfrm>
    </dsp:sp>
    <dsp:sp modelId="{3260F226-F243-4499-AF81-8FFA5AE77B2E}">
      <dsp:nvSpPr>
        <dsp:cNvPr id="0" name=""/>
        <dsp:cNvSpPr/>
      </dsp:nvSpPr>
      <dsp:spPr>
        <a:xfrm>
          <a:off x="0" y="5255439"/>
          <a:ext cx="6772528" cy="1416614"/>
        </a:xfrm>
        <a:prstGeom prst="roundRect">
          <a:avLst/>
        </a:prstGeom>
        <a:solidFill>
          <a:schemeClr val="accent2">
            <a:hueOff val="2655785"/>
            <a:satOff val="9135"/>
            <a:lumOff val="-1765"/>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In simple terms MRT is a class that teaches our participants how to change their thinking patterns and in turn, their life. </a:t>
          </a:r>
        </a:p>
      </dsp:txBody>
      <dsp:txXfrm>
        <a:off x="69153" y="5324592"/>
        <a:ext cx="6634222" cy="127830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0E08F2E-5F06-4CE2-A139-452A1382A6F0}" type="datetimeFigureOut">
              <a:rPr lang="en-US"/>
              <a:t>1/23/2023</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828588A-5C4E-401A-AECC-B6F63A9DE965}" type="slidenum">
              <a:rPr/>
              <a:t>‹#›</a:t>
            </a:fld>
            <a:endParaRPr/>
          </a:p>
        </p:txBody>
      </p:sp>
    </p:spTree>
    <p:extLst>
      <p:ext uri="{BB962C8B-B14F-4D97-AF65-F5344CB8AC3E}">
        <p14:creationId xmlns:p14="http://schemas.microsoft.com/office/powerpoint/2010/main" val="10599797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4C5DC6-1594-414D-9341-ABA08739246C}" type="datetimeFigureOut">
              <a:rPr lang="en-US"/>
              <a:t>1/23/2023</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542409-6A04-4DC6-AC3A-D3758287A8F2}" type="slidenum">
              <a:rPr/>
              <a:t>‹#›</a:t>
            </a:fld>
            <a:endParaRPr/>
          </a:p>
        </p:txBody>
      </p:sp>
    </p:spTree>
    <p:extLst>
      <p:ext uri="{BB962C8B-B14F-4D97-AF65-F5344CB8AC3E}">
        <p14:creationId xmlns:p14="http://schemas.microsoft.com/office/powerpoint/2010/main" val="2541150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542409-6A04-4DC6-AC3A-D3758287A8F2}" type="slidenum">
              <a:rPr lang="en-US" smtClean="0"/>
              <a:t>1</a:t>
            </a:fld>
            <a:endParaRPr lang="en-US"/>
          </a:p>
        </p:txBody>
      </p:sp>
    </p:spTree>
    <p:extLst>
      <p:ext uri="{BB962C8B-B14F-4D97-AF65-F5344CB8AC3E}">
        <p14:creationId xmlns:p14="http://schemas.microsoft.com/office/powerpoint/2010/main" val="33008298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en-US"/>
              <a:t>Click to edit Master title style</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1/23/2023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rIns="45720"/>
          <a:lstStyle/>
          <a:p>
            <a:fld id="{D57F1E4F-1CFF-5643-939E-02111984F565}" type="slidenum">
              <a:rPr lang="en-US" smtClean="0"/>
              <a:t>‹#›</a:t>
            </a:fld>
            <a:endParaRPr lang="en-US" dirty="0"/>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2696951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9B55A74-0919-413E-865C-E0E8D1722ED7}" type="datetime1">
              <a:rPr lang="en-US" smtClean="0"/>
              <a:pPr/>
              <a:t>1/23/2023</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9CD8D479-8942-46E8-A226-A4E01F7A105C}" type="slidenum">
              <a:rPr lang="en-US" smtClean="0"/>
              <a:t>‹#›</a:t>
            </a:fld>
            <a:endParaRPr lang="en-US"/>
          </a:p>
        </p:txBody>
      </p:sp>
    </p:spTree>
    <p:extLst>
      <p:ext uri="{BB962C8B-B14F-4D97-AF65-F5344CB8AC3E}">
        <p14:creationId xmlns:p14="http://schemas.microsoft.com/office/powerpoint/2010/main" val="4082303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5BFE46A-5893-4F80-829A-F37AF8AAC03B}" type="datetime1">
              <a:rPr lang="en-US" smtClean="0"/>
              <a:pPr/>
              <a:t>1/23/2023</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9CD8D479-8942-46E8-A226-A4E01F7A105C}" type="slidenum">
              <a:rPr lang="en-US" smtClean="0"/>
              <a:t>‹#›</a:t>
            </a:fld>
            <a:endParaRPr lang="en-US"/>
          </a:p>
        </p:txBody>
      </p:sp>
    </p:spTree>
    <p:extLst>
      <p:ext uri="{BB962C8B-B14F-4D97-AF65-F5344CB8AC3E}">
        <p14:creationId xmlns:p14="http://schemas.microsoft.com/office/powerpoint/2010/main" val="2684443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CD8D479-8942-46E8-A226-A4E01F7A105C}" type="slidenum">
              <a:rPr/>
              <a:t>‹#›</a:t>
            </a:fld>
            <a:endParaRPr/>
          </a:p>
        </p:txBody>
      </p:sp>
      <p:sp>
        <p:nvSpPr>
          <p:cNvPr id="2" name="Date Placeholder 1"/>
          <p:cNvSpPr>
            <a:spLocks noGrp="1"/>
          </p:cNvSpPr>
          <p:nvPr>
            <p:ph type="dt" sz="half" idx="10"/>
          </p:nvPr>
        </p:nvSpPr>
        <p:spPr/>
        <p:txBody>
          <a:bodyPr/>
          <a:lstStyle/>
          <a:p>
            <a:fld id="{C81B9673-AC7F-4F1F-84E4-F0E5EAAE106D}" type="datetime1">
              <a:rPr lang="en-US" smtClean="0"/>
              <a:pPr/>
              <a:t>1/23/2023</a:t>
            </a:fld>
            <a:endParaRPr lang="en-US" dirty="0"/>
          </a:p>
        </p:txBody>
      </p:sp>
      <p:sp>
        <p:nvSpPr>
          <p:cNvPr id="3" name="Footer Placeholder 2"/>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1107393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DD1B487-36FD-4CED-B07A-1A81FC6540B1}" type="datetime1">
              <a:rPr lang="en-US" smtClean="0"/>
              <a:pPr/>
              <a:t>1/23/2023</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9CD8D479-8942-46E8-A226-A4E01F7A105C}" type="slidenum">
              <a:rPr lang="en-US" smtClean="0"/>
              <a:t>‹#›</a:t>
            </a:fld>
            <a:endParaRPr lang="en-US"/>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337931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en-US"/>
              <a:t>Click to edit Master title style</a:t>
            </a:r>
            <a:endParaRPr lang="en-US" dirty="0"/>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smtClean="0"/>
              <a:t>1/23/2023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301867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605374" y="2052116"/>
            <a:ext cx="3891960" cy="39978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66636" y="2052114"/>
            <a:ext cx="3894222" cy="39978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A66BA0-BF77-43AC-894A-20AD8220B887}" type="datetime1">
              <a:rPr lang="en-US" smtClean="0"/>
              <a:pPr/>
              <a:t>1/23/2023</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9CD8D479-8942-46E8-A226-A4E01F7A105C}" type="slidenum">
              <a:rPr lang="en-US" smtClean="0"/>
              <a:t>‹#›</a:t>
            </a:fld>
            <a:endParaRPr lang="en-US"/>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2112909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en-US"/>
              <a:t>Click to edit Master title style</a:t>
            </a:r>
            <a:endParaRPr lang="en-US" dirty="0"/>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609285" y="2851331"/>
            <a:ext cx="3893623" cy="30714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66635" y="2851331"/>
            <a:ext cx="3899798" cy="30714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4C81B4D-F060-418E-A958-B2BDC1A258F8}" type="datetime1">
              <a:rPr lang="en-US" smtClean="0"/>
              <a:pPr/>
              <a:t>1/23/2023</a:t>
            </a:fld>
            <a:endParaRPr lang="en-US" dirty="0"/>
          </a:p>
        </p:txBody>
      </p:sp>
      <p:sp>
        <p:nvSpPr>
          <p:cNvPr id="8" name="Footer Placeholder 7"/>
          <p:cNvSpPr>
            <a:spLocks noGrp="1"/>
          </p:cNvSpPr>
          <p:nvPr>
            <p:ph type="ftr" sz="quarter" idx="11"/>
          </p:nvPr>
        </p:nvSpPr>
        <p:spPr/>
        <p:txBody>
          <a:bodyPr/>
          <a:lstStyle/>
          <a:p>
            <a:r>
              <a:rPr lang="en-US"/>
              <a:t>Add a footer</a:t>
            </a:r>
            <a:endParaRPr lang="en-US" dirty="0"/>
          </a:p>
        </p:txBody>
      </p:sp>
      <p:sp>
        <p:nvSpPr>
          <p:cNvPr id="9" name="Slide Number Placeholder 8"/>
          <p:cNvSpPr>
            <a:spLocks noGrp="1"/>
          </p:cNvSpPr>
          <p:nvPr>
            <p:ph type="sldNum" sz="quarter" idx="12"/>
          </p:nvPr>
        </p:nvSpPr>
        <p:spPr/>
        <p:txBody>
          <a:bodyPr/>
          <a:lstStyle/>
          <a:p>
            <a:fld id="{9CD8D479-8942-46E8-A226-A4E01F7A105C}" type="slidenum">
              <a:rPr lang="en-US" smtClean="0"/>
              <a:t>‹#›</a:t>
            </a:fld>
            <a:endParaRPr lang="en-US" dirty="0"/>
          </a:p>
        </p:txBody>
      </p:sp>
    </p:spTree>
    <p:extLst>
      <p:ext uri="{BB962C8B-B14F-4D97-AF65-F5344CB8AC3E}">
        <p14:creationId xmlns:p14="http://schemas.microsoft.com/office/powerpoint/2010/main" val="3837194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386AC23-C97B-41FB-9B89-C7FE0FB631CA}" type="datetime1">
              <a:rPr lang="en-US" smtClean="0"/>
              <a:pPr/>
              <a:t>1/23/2023</a:t>
            </a:fld>
            <a:endParaRPr lang="en-US" dirty="0"/>
          </a:p>
        </p:txBody>
      </p:sp>
      <p:sp>
        <p:nvSpPr>
          <p:cNvPr id="4" name="Footer Placeholder 3"/>
          <p:cNvSpPr>
            <a:spLocks noGrp="1"/>
          </p:cNvSpPr>
          <p:nvPr>
            <p:ph type="ftr" sz="quarter" idx="11"/>
          </p:nvPr>
        </p:nvSpPr>
        <p:spPr/>
        <p:txBody>
          <a:bodyPr/>
          <a:lstStyle/>
          <a:p>
            <a:r>
              <a:rPr lang="en-US"/>
              <a:t>Add a footer</a:t>
            </a:r>
            <a:endParaRPr lang="en-US" dirty="0"/>
          </a:p>
        </p:txBody>
      </p:sp>
      <p:sp>
        <p:nvSpPr>
          <p:cNvPr id="5" name="Slide Number Placeholder 4"/>
          <p:cNvSpPr>
            <a:spLocks noGrp="1"/>
          </p:cNvSpPr>
          <p:nvPr>
            <p:ph type="sldNum" sz="quarter" idx="12"/>
          </p:nvPr>
        </p:nvSpPr>
        <p:spPr/>
        <p:txBody>
          <a:bodyPr/>
          <a:lstStyle/>
          <a:p>
            <a:fld id="{9CD8D479-8942-46E8-A226-A4E01F7A105C}" type="slidenum">
              <a:rPr lang="en-US" smtClean="0"/>
              <a:t>‹#›</a:t>
            </a:fld>
            <a:endParaRPr lang="en-US"/>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1247862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C81B9673-AC7F-4F1F-84E4-F0E5EAAE106D}" type="datetime1">
              <a:rPr lang="en-US" smtClean="0"/>
              <a:pPr/>
              <a:t>1/23/2023</a:t>
            </a:fld>
            <a:endParaRPr lang="en-US" dirty="0"/>
          </a:p>
        </p:txBody>
      </p:sp>
      <p:sp>
        <p:nvSpPr>
          <p:cNvPr id="3" name="Footer Placeholder 2"/>
          <p:cNvSpPr>
            <a:spLocks noGrp="1"/>
          </p:cNvSpPr>
          <p:nvPr>
            <p:ph type="ftr" sz="quarter" idx="11"/>
          </p:nvPr>
        </p:nvSpPr>
        <p:spPr/>
        <p:txBody>
          <a:bodyPr/>
          <a:lstStyle/>
          <a:p>
            <a:r>
              <a:rPr lang="en-US"/>
              <a:t>Add a footer</a:t>
            </a:r>
            <a:endParaRPr lang="en-US" dirty="0"/>
          </a:p>
        </p:txBody>
      </p:sp>
      <p:sp>
        <p:nvSpPr>
          <p:cNvPr id="4" name="Slide Number Placeholder 3"/>
          <p:cNvSpPr>
            <a:spLocks noGrp="1"/>
          </p:cNvSpPr>
          <p:nvPr>
            <p:ph type="sldNum" sz="quarter" idx="12"/>
          </p:nvPr>
        </p:nvSpPr>
        <p:spPr/>
        <p:txBody>
          <a:bodyPr/>
          <a:lstStyle/>
          <a:p>
            <a:fld id="{9CD8D479-8942-46E8-A226-A4E01F7A105C}" type="slidenum">
              <a:rPr lang="en-US" smtClean="0"/>
              <a:t>‹#›</a:t>
            </a:fld>
            <a:endParaRPr lang="en-US"/>
          </a:p>
        </p:txBody>
      </p:sp>
    </p:spTree>
    <p:extLst>
      <p:ext uri="{BB962C8B-B14F-4D97-AF65-F5344CB8AC3E}">
        <p14:creationId xmlns:p14="http://schemas.microsoft.com/office/powerpoint/2010/main" val="390564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120154" y="805818"/>
            <a:ext cx="5446278" cy="52441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A2A3310-D664-4933-9402-AB5DB0887727}" type="datetime1">
              <a:rPr lang="en-US" smtClean="0"/>
              <a:pPr/>
              <a:t>1/23/2023</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9CD8D479-8942-46E8-A226-A4E01F7A105C}" type="slidenum">
              <a:rPr lang="en-US" smtClean="0"/>
              <a:t>‹#›</a:t>
            </a:fld>
            <a:endParaRPr lang="en-US"/>
          </a:p>
        </p:txBody>
      </p:sp>
    </p:spTree>
    <p:extLst>
      <p:ext uri="{BB962C8B-B14F-4D97-AF65-F5344CB8AC3E}">
        <p14:creationId xmlns:p14="http://schemas.microsoft.com/office/powerpoint/2010/main" val="369292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1447A63-5E3D-469C-A0D1-119323F4F95E}" type="datetime1">
              <a:rPr lang="en-US" smtClean="0"/>
              <a:pPr/>
              <a:t>1/23/2023</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9CD8D479-8942-46E8-A226-A4E01F7A105C}" type="slidenum">
              <a:rPr lang="en-US" smtClean="0"/>
              <a:t>‹#›</a:t>
            </a:fld>
            <a:endParaRPr lang="en-US"/>
          </a:p>
        </p:txBody>
      </p:sp>
    </p:spTree>
    <p:extLst>
      <p:ext uri="{BB962C8B-B14F-4D97-AF65-F5344CB8AC3E}">
        <p14:creationId xmlns:p14="http://schemas.microsoft.com/office/powerpoint/2010/main" val="1780154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1E56E745-E731-42F7-BC46-83DD513FC98F}" type="datetime1">
              <a:rPr lang="en-US" smtClean="0"/>
              <a:pPr/>
              <a:t>1/23/2023</a:t>
            </a:fld>
            <a:endParaRPr lang="en-US" dirty="0"/>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r>
              <a:rPr lang="en-US"/>
              <a:t>Add a footer</a:t>
            </a:r>
            <a:endParaRPr lang="en-US" dirty="0"/>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9CD8D479-8942-46E8-A226-A4E01F7A105C}" type="slidenum">
              <a:rPr lang="en-US" smtClean="0"/>
              <a:pPr/>
              <a:t>‹#›</a:t>
            </a:fld>
            <a:endParaRPr lang="en-US" dirty="0"/>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a:extLst>
              <a:ext uri="{FF2B5EF4-FFF2-40B4-BE49-F238E27FC236}">
                <a16:creationId xmlns:a16="http://schemas.microsoft.com/office/drawing/2014/main" id="{5E485675-7C54-D999-705A-2A9A3576223D}"/>
              </a:ext>
            </a:extLst>
          </p:cNvPr>
          <p:cNvSpPr/>
          <p:nvPr userDrawn="1"/>
        </p:nvSpPr>
        <p:spPr>
          <a:xfrm>
            <a:off x="0" y="6629400"/>
            <a:ext cx="1499616" cy="228600"/>
          </a:xfrm>
          <a:prstGeom prst="rect">
            <a:avLst/>
          </a:prstGeom>
          <a:gradFill>
            <a:gsLst>
              <a:gs pos="0">
                <a:schemeClr val="accent1">
                  <a:lumMod val="15000"/>
                  <a:lumOff val="85000"/>
                </a:schemeClr>
              </a:gs>
              <a:gs pos="100000">
                <a:schemeClr val="accent1">
                  <a:lumMod val="15000"/>
                  <a:lumOff val="8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1071120343"/>
      </p:ext>
    </p:extLst>
  </p:cSld>
  <p:clrMap bg1="dk1" tx1="lt1" bg2="dk2" tx2="lt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655"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 Id="rId5" Type="http://schemas.openxmlformats.org/officeDocument/2006/relationships/image" Target="../media/image12.jpe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9.xml"/><Relationship Id="rId5" Type="http://schemas.openxmlformats.org/officeDocument/2006/relationships/image" Target="../media/image6.jpe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8" name="Rectangle 7">
            <a:extLst>
              <a:ext uri="{FF2B5EF4-FFF2-40B4-BE49-F238E27FC236}">
                <a16:creationId xmlns:a16="http://schemas.microsoft.com/office/drawing/2014/main" id="{92806DFD-E192-42CC-B190-3C4C95B8FF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9867"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5659697" y="1949051"/>
            <a:ext cx="5644108" cy="4056638"/>
          </a:xfrm>
        </p:spPr>
        <p:txBody>
          <a:bodyPr>
            <a:normAutofit/>
          </a:bodyPr>
          <a:lstStyle/>
          <a:p>
            <a:r>
              <a:rPr lang="en-US" sz="5600"/>
              <a:t>Evidence Based Practices: Moral Reconation Therapy	</a:t>
            </a:r>
          </a:p>
        </p:txBody>
      </p:sp>
      <p:sp>
        <p:nvSpPr>
          <p:cNvPr id="19" name="Rectangle 9">
            <a:extLst>
              <a:ext uri="{FF2B5EF4-FFF2-40B4-BE49-F238E27FC236}">
                <a16:creationId xmlns:a16="http://schemas.microsoft.com/office/drawing/2014/main" id="{5DA7D8ED-4DB6-46C0-AE81-24DA0AAF9A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6204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1">
            <a:extLst>
              <a:ext uri="{FF2B5EF4-FFF2-40B4-BE49-F238E27FC236}">
                <a16:creationId xmlns:a16="http://schemas.microsoft.com/office/drawing/2014/main" id="{E5C12349-62E6-4BD7-9794-8785CD02DF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3" y="0"/>
            <a:ext cx="3690120" cy="6858000"/>
          </a:xfrm>
          <a:prstGeom prst="rect">
            <a:avLst/>
          </a:prstGeom>
          <a:solidFill>
            <a:schemeClr val="bg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ubtitle 2"/>
          <p:cNvSpPr>
            <a:spLocks noGrp="1"/>
          </p:cNvSpPr>
          <p:nvPr>
            <p:ph type="subTitle" idx="1"/>
          </p:nvPr>
        </p:nvSpPr>
        <p:spPr>
          <a:xfrm>
            <a:off x="1307490" y="1949051"/>
            <a:ext cx="3002750" cy="2959899"/>
          </a:xfrm>
        </p:spPr>
        <p:txBody>
          <a:bodyPr anchor="ctr">
            <a:normAutofit/>
          </a:bodyPr>
          <a:lstStyle/>
          <a:p>
            <a:pPr algn="ctr"/>
            <a:r>
              <a:rPr lang="en-US" sz="2800" dirty="0"/>
              <a:t>By: Summer Roth MSW, LADC</a:t>
            </a:r>
          </a:p>
          <a:p>
            <a:pPr algn="ctr"/>
            <a:r>
              <a:rPr lang="en-US" sz="2800" dirty="0"/>
              <a:t>Caren </a:t>
            </a:r>
            <a:r>
              <a:rPr lang="en-US" sz="2800" dirty="0" err="1"/>
              <a:t>Yurek</a:t>
            </a:r>
            <a:r>
              <a:rPr lang="en-US" sz="2800" dirty="0"/>
              <a:t> Remus BS, LADC</a:t>
            </a:r>
          </a:p>
        </p:txBody>
      </p:sp>
      <p:sp>
        <p:nvSpPr>
          <p:cNvPr id="21" name="Right Triangle 13">
            <a:extLst>
              <a:ext uri="{FF2B5EF4-FFF2-40B4-BE49-F238E27FC236}">
                <a16:creationId xmlns:a16="http://schemas.microsoft.com/office/drawing/2014/main" id="{CDD5A4AA-8515-49AE-8C6C-9CF6E14C98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1431831" y="1949051"/>
            <a:ext cx="239869" cy="239869"/>
          </a:xfrm>
          <a:prstGeom prst="r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154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FAD17B9-9E6C-4DD1-9728-97B5E5FCCA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D7AC3F90-A588-42FF-B41D-062A8D91B9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Brick wall">
            <a:extLst>
              <a:ext uri="{FF2B5EF4-FFF2-40B4-BE49-F238E27FC236}">
                <a16:creationId xmlns:a16="http://schemas.microsoft.com/office/drawing/2014/main" id="{6E6ED740-F6E9-8B31-379C-64443151733A}"/>
              </a:ext>
            </a:extLst>
          </p:cNvPr>
          <p:cNvPicPr>
            <a:picLocks noChangeAspect="1"/>
          </p:cNvPicPr>
          <p:nvPr/>
        </p:nvPicPr>
        <p:blipFill rotWithShape="1">
          <a:blip r:embed="rId2" cstate="print">
            <a:duotone>
              <a:schemeClr val="bg2">
                <a:shade val="45000"/>
                <a:satMod val="135000"/>
              </a:schemeClr>
              <a:prstClr val="white"/>
            </a:duotone>
            <a:alphaModFix amt="25000"/>
            <a:extLst>
              <a:ext uri="{28A0092B-C50C-407E-A947-70E740481C1C}">
                <a14:useLocalDpi xmlns:a14="http://schemas.microsoft.com/office/drawing/2010/main" val="0"/>
              </a:ext>
            </a:extLst>
          </a:blip>
          <a:srcRect t="4732" r="-1" b="10996"/>
          <a:stretch/>
        </p:blipFill>
        <p:spPr>
          <a:xfrm>
            <a:off x="20" y="227"/>
            <a:ext cx="12191675" cy="6858000"/>
          </a:xfrm>
          <a:prstGeom prst="rect">
            <a:avLst/>
          </a:prstGeom>
        </p:spPr>
      </p:pic>
      <p:pic>
        <p:nvPicPr>
          <p:cNvPr id="16" name="Picture 15">
            <a:extLst>
              <a:ext uri="{FF2B5EF4-FFF2-40B4-BE49-F238E27FC236}">
                <a16:creationId xmlns:a16="http://schemas.microsoft.com/office/drawing/2014/main" id="{015AB904-4FB7-4A0D-B43E-03ACF05E14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extLst>
              <a:ext uri="{28A0092B-C50C-407E-A947-70E740481C1C}">
                <a14:useLocalDpi xmlns:a14="http://schemas.microsoft.com/office/drawing/2010/main" val="0"/>
              </a:ext>
            </a:extLst>
          </a:blip>
          <a:stretch>
            <a:fillRect/>
          </a:stretch>
        </p:blipFill>
        <p:spPr>
          <a:xfrm>
            <a:off x="1067" y="0"/>
            <a:ext cx="12189867" cy="6858000"/>
          </a:xfrm>
          <a:prstGeom prst="rect">
            <a:avLst/>
          </a:prstGeom>
        </p:spPr>
      </p:pic>
      <p:sp>
        <p:nvSpPr>
          <p:cNvPr id="2" name="Title 1">
            <a:extLst>
              <a:ext uri="{FF2B5EF4-FFF2-40B4-BE49-F238E27FC236}">
                <a16:creationId xmlns:a16="http://schemas.microsoft.com/office/drawing/2014/main" id="{CC0CDC82-926D-06C5-0F78-179F0985A7C1}"/>
              </a:ext>
            </a:extLst>
          </p:cNvPr>
          <p:cNvSpPr>
            <a:spLocks noGrp="1"/>
          </p:cNvSpPr>
          <p:nvPr>
            <p:ph type="title"/>
          </p:nvPr>
        </p:nvSpPr>
        <p:spPr>
          <a:xfrm>
            <a:off x="3207031" y="340443"/>
            <a:ext cx="7958331" cy="1077229"/>
          </a:xfrm>
        </p:spPr>
        <p:txBody>
          <a:bodyPr>
            <a:normAutofit/>
          </a:bodyPr>
          <a:lstStyle/>
          <a:p>
            <a:pPr algn="l"/>
            <a:r>
              <a:rPr lang="en-US" dirty="0"/>
              <a:t>Learned Behavior</a:t>
            </a:r>
          </a:p>
        </p:txBody>
      </p:sp>
      <p:sp>
        <p:nvSpPr>
          <p:cNvPr id="18" name="Rectangle 17">
            <a:extLst>
              <a:ext uri="{FF2B5EF4-FFF2-40B4-BE49-F238E27FC236}">
                <a16:creationId xmlns:a16="http://schemas.microsoft.com/office/drawing/2014/main" id="{E1AADF25-43E9-4DE0-AD82-4F60523191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BFE7795B-5487-9915-5182-9614105CB4F6}"/>
              </a:ext>
            </a:extLst>
          </p:cNvPr>
          <p:cNvSpPr>
            <a:spLocks noGrp="1"/>
          </p:cNvSpPr>
          <p:nvPr>
            <p:ph type="sldNum" sz="quarter" idx="12"/>
          </p:nvPr>
        </p:nvSpPr>
        <p:spPr>
          <a:xfrm>
            <a:off x="158407" y="164592"/>
            <a:ext cx="636727" cy="322851"/>
          </a:xfrm>
        </p:spPr>
        <p:txBody>
          <a:bodyPr>
            <a:normAutofit/>
          </a:bodyPr>
          <a:lstStyle/>
          <a:p>
            <a:pPr>
              <a:lnSpc>
                <a:spcPct val="90000"/>
              </a:lnSpc>
              <a:spcAft>
                <a:spcPts val="600"/>
              </a:spcAft>
            </a:pPr>
            <a:fld id="{9CD8D479-8942-46E8-A226-A4E01F7A105C}" type="slidenum">
              <a:rPr lang="en-US" sz="1500" smtClean="0"/>
              <a:pPr>
                <a:lnSpc>
                  <a:spcPct val="90000"/>
                </a:lnSpc>
                <a:spcAft>
                  <a:spcPts val="600"/>
                </a:spcAft>
              </a:pPr>
              <a:t>10</a:t>
            </a:fld>
            <a:endParaRPr lang="en-US" sz="1500"/>
          </a:p>
        </p:txBody>
      </p:sp>
      <p:sp>
        <p:nvSpPr>
          <p:cNvPr id="4" name="Date Placeholder 3">
            <a:extLst>
              <a:ext uri="{FF2B5EF4-FFF2-40B4-BE49-F238E27FC236}">
                <a16:creationId xmlns:a16="http://schemas.microsoft.com/office/drawing/2014/main" id="{D96EA4F8-AD06-E85C-7282-52AB48608E11}"/>
              </a:ext>
            </a:extLst>
          </p:cNvPr>
          <p:cNvSpPr>
            <a:spLocks noGrp="1"/>
          </p:cNvSpPr>
          <p:nvPr>
            <p:ph type="dt" sz="half" idx="10"/>
          </p:nvPr>
        </p:nvSpPr>
        <p:spPr>
          <a:xfrm rot="5400000">
            <a:off x="-810065" y="5270604"/>
            <a:ext cx="2662729" cy="182880"/>
          </a:xfrm>
        </p:spPr>
        <p:txBody>
          <a:bodyPr>
            <a:normAutofit/>
          </a:bodyPr>
          <a:lstStyle/>
          <a:p>
            <a:pPr>
              <a:lnSpc>
                <a:spcPct val="90000"/>
              </a:lnSpc>
              <a:spcAft>
                <a:spcPts val="600"/>
              </a:spcAft>
            </a:pPr>
            <a:fld id="{6DD1B487-36FD-4CED-B07A-1A81FC6540B1}" type="datetime1">
              <a:rPr lang="en-US" smtClean="0"/>
              <a:pPr>
                <a:lnSpc>
                  <a:spcPct val="90000"/>
                </a:lnSpc>
                <a:spcAft>
                  <a:spcPts val="600"/>
                </a:spcAft>
              </a:pPr>
              <a:t>1/23/2023</a:t>
            </a:fld>
            <a:endParaRPr lang="en-US"/>
          </a:p>
        </p:txBody>
      </p:sp>
      <p:sp>
        <p:nvSpPr>
          <p:cNvPr id="5" name="Footer Placeholder 4">
            <a:extLst>
              <a:ext uri="{FF2B5EF4-FFF2-40B4-BE49-F238E27FC236}">
                <a16:creationId xmlns:a16="http://schemas.microsoft.com/office/drawing/2014/main" id="{5BBE5FF4-2856-FE2C-C9C1-CDC982797357}"/>
              </a:ext>
            </a:extLst>
          </p:cNvPr>
          <p:cNvSpPr>
            <a:spLocks noGrp="1"/>
          </p:cNvSpPr>
          <p:nvPr>
            <p:ph type="ftr" sz="quarter" idx="11"/>
          </p:nvPr>
        </p:nvSpPr>
        <p:spPr>
          <a:xfrm rot="5400000">
            <a:off x="-2237130" y="3661144"/>
            <a:ext cx="5885352" cy="179176"/>
          </a:xfrm>
        </p:spPr>
        <p:txBody>
          <a:bodyPr>
            <a:normAutofit/>
          </a:bodyPr>
          <a:lstStyle/>
          <a:p>
            <a:pPr>
              <a:lnSpc>
                <a:spcPct val="90000"/>
              </a:lnSpc>
              <a:spcAft>
                <a:spcPts val="600"/>
              </a:spcAft>
            </a:pPr>
            <a:r>
              <a:rPr lang="en-US"/>
              <a:t>Add a footer</a:t>
            </a:r>
          </a:p>
        </p:txBody>
      </p:sp>
      <p:sp>
        <p:nvSpPr>
          <p:cNvPr id="20" name="Rectangle 19">
            <a:extLst>
              <a:ext uri="{FF2B5EF4-FFF2-40B4-BE49-F238E27FC236}">
                <a16:creationId xmlns:a16="http://schemas.microsoft.com/office/drawing/2014/main" id="{CBC2D515-EF3C-4E4E-8BC1-192B21E927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7F814E9-B226-242B-294A-7E88723E8BC6}"/>
              </a:ext>
            </a:extLst>
          </p:cNvPr>
          <p:cNvSpPr>
            <a:spLocks noGrp="1"/>
          </p:cNvSpPr>
          <p:nvPr>
            <p:ph idx="1"/>
          </p:nvPr>
        </p:nvSpPr>
        <p:spPr>
          <a:xfrm>
            <a:off x="2610579" y="2052116"/>
            <a:ext cx="7959560" cy="3997828"/>
          </a:xfrm>
        </p:spPr>
        <p:txBody>
          <a:bodyPr>
            <a:noAutofit/>
          </a:bodyPr>
          <a:lstStyle/>
          <a:p>
            <a:pPr>
              <a:lnSpc>
                <a:spcPct val="110000"/>
              </a:lnSpc>
            </a:pPr>
            <a:r>
              <a:rPr lang="en-US" sz="1800" dirty="0"/>
              <a:t>Learning Rules:</a:t>
            </a:r>
          </a:p>
          <a:p>
            <a:pPr lvl="1">
              <a:lnSpc>
                <a:spcPct val="110000"/>
              </a:lnSpc>
            </a:pPr>
            <a:r>
              <a:rPr lang="en-US" dirty="0"/>
              <a:t>1. If I do something, and it results in something positive, I will continue to do it.</a:t>
            </a:r>
          </a:p>
          <a:p>
            <a:pPr lvl="1">
              <a:lnSpc>
                <a:spcPct val="110000"/>
              </a:lnSpc>
            </a:pPr>
            <a:r>
              <a:rPr lang="en-US" dirty="0"/>
              <a:t>2. If I do something, and it turns off something negative, I will continue to do it.</a:t>
            </a:r>
          </a:p>
          <a:p>
            <a:pPr lvl="1">
              <a:lnSpc>
                <a:spcPct val="110000"/>
              </a:lnSpc>
            </a:pPr>
            <a:r>
              <a:rPr lang="en-US" dirty="0"/>
              <a:t>3. If I do something, and it creates something negative, I will no longer do it.</a:t>
            </a:r>
          </a:p>
          <a:p>
            <a:pPr>
              <a:lnSpc>
                <a:spcPct val="110000"/>
              </a:lnSpc>
            </a:pPr>
            <a:r>
              <a:rPr lang="en-US" sz="1800" dirty="0"/>
              <a:t>Unhappiness is a learned behavior</a:t>
            </a:r>
          </a:p>
          <a:p>
            <a:pPr lvl="1">
              <a:lnSpc>
                <a:spcPct val="110000"/>
              </a:lnSpc>
            </a:pPr>
            <a:r>
              <a:rPr lang="en-US" dirty="0"/>
              <a:t>Unhappiness is not a natural state</a:t>
            </a:r>
          </a:p>
          <a:p>
            <a:pPr lvl="1">
              <a:lnSpc>
                <a:spcPct val="110000"/>
              </a:lnSpc>
            </a:pPr>
            <a:r>
              <a:rPr lang="en-US" dirty="0"/>
              <a:t>At birth we discover that presenting as unhappy gets our needs met</a:t>
            </a:r>
          </a:p>
          <a:p>
            <a:pPr lvl="1">
              <a:lnSpc>
                <a:spcPct val="110000"/>
              </a:lnSpc>
            </a:pPr>
            <a:r>
              <a:rPr lang="en-US" dirty="0"/>
              <a:t>This manipulation continues to work throughout childhood and some people will continue to use this tool to get their needs met</a:t>
            </a:r>
          </a:p>
          <a:p>
            <a:pPr lvl="1">
              <a:lnSpc>
                <a:spcPct val="110000"/>
              </a:lnSpc>
            </a:pPr>
            <a:endParaRPr lang="en-US" dirty="0"/>
          </a:p>
          <a:p>
            <a:pPr lvl="1">
              <a:lnSpc>
                <a:spcPct val="110000"/>
              </a:lnSpc>
            </a:pPr>
            <a:endParaRPr lang="en-US" dirty="0"/>
          </a:p>
        </p:txBody>
      </p:sp>
    </p:spTree>
    <p:extLst>
      <p:ext uri="{BB962C8B-B14F-4D97-AF65-F5344CB8AC3E}">
        <p14:creationId xmlns:p14="http://schemas.microsoft.com/office/powerpoint/2010/main" val="2250630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FAD17B9-9E6C-4DD1-9728-97B5E5FCCA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D7AC3F90-A588-42FF-B41D-062A8D91B9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Brick wall">
            <a:extLst>
              <a:ext uri="{FF2B5EF4-FFF2-40B4-BE49-F238E27FC236}">
                <a16:creationId xmlns:a16="http://schemas.microsoft.com/office/drawing/2014/main" id="{D09377FD-4893-43EA-9E7B-268F7F4B6413}"/>
              </a:ext>
            </a:extLst>
          </p:cNvPr>
          <p:cNvPicPr>
            <a:picLocks noChangeAspect="1"/>
          </p:cNvPicPr>
          <p:nvPr/>
        </p:nvPicPr>
        <p:blipFill rotWithShape="1">
          <a:blip r:embed="rId2" cstate="print">
            <a:duotone>
              <a:schemeClr val="bg2">
                <a:shade val="45000"/>
                <a:satMod val="135000"/>
              </a:schemeClr>
              <a:prstClr val="white"/>
            </a:duotone>
            <a:alphaModFix amt="25000"/>
            <a:extLst>
              <a:ext uri="{28A0092B-C50C-407E-A947-70E740481C1C}">
                <a14:useLocalDpi xmlns:a14="http://schemas.microsoft.com/office/drawing/2010/main" val="0"/>
              </a:ext>
            </a:extLst>
          </a:blip>
          <a:srcRect t="4732" r="-1" b="10996"/>
          <a:stretch/>
        </p:blipFill>
        <p:spPr>
          <a:xfrm>
            <a:off x="20" y="227"/>
            <a:ext cx="12191675" cy="6858000"/>
          </a:xfrm>
          <a:prstGeom prst="rect">
            <a:avLst/>
          </a:prstGeom>
        </p:spPr>
      </p:pic>
      <p:pic>
        <p:nvPicPr>
          <p:cNvPr id="16" name="Picture 15">
            <a:extLst>
              <a:ext uri="{FF2B5EF4-FFF2-40B4-BE49-F238E27FC236}">
                <a16:creationId xmlns:a16="http://schemas.microsoft.com/office/drawing/2014/main" id="{015AB904-4FB7-4A0D-B43E-03ACF05E14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extLst>
              <a:ext uri="{28A0092B-C50C-407E-A947-70E740481C1C}">
                <a14:useLocalDpi xmlns:a14="http://schemas.microsoft.com/office/drawing/2010/main" val="0"/>
              </a:ext>
            </a:extLst>
          </a:blip>
          <a:stretch>
            <a:fillRect/>
          </a:stretch>
        </p:blipFill>
        <p:spPr>
          <a:xfrm>
            <a:off x="1067" y="0"/>
            <a:ext cx="12189867" cy="6858000"/>
          </a:xfrm>
          <a:prstGeom prst="rect">
            <a:avLst/>
          </a:prstGeom>
        </p:spPr>
      </p:pic>
      <p:sp>
        <p:nvSpPr>
          <p:cNvPr id="2" name="Title 1">
            <a:extLst>
              <a:ext uri="{FF2B5EF4-FFF2-40B4-BE49-F238E27FC236}">
                <a16:creationId xmlns:a16="http://schemas.microsoft.com/office/drawing/2014/main" id="{72C21BBF-3A95-67FC-C689-F60D9C7F693E}"/>
              </a:ext>
            </a:extLst>
          </p:cNvPr>
          <p:cNvSpPr>
            <a:spLocks noGrp="1"/>
          </p:cNvSpPr>
          <p:nvPr>
            <p:ph type="title"/>
          </p:nvPr>
        </p:nvSpPr>
        <p:spPr>
          <a:xfrm>
            <a:off x="2611808" y="808056"/>
            <a:ext cx="7958331" cy="1077229"/>
          </a:xfrm>
        </p:spPr>
        <p:txBody>
          <a:bodyPr>
            <a:normAutofit/>
          </a:bodyPr>
          <a:lstStyle/>
          <a:p>
            <a:pPr algn="l"/>
            <a:r>
              <a:rPr lang="en-US" dirty="0"/>
              <a:t>Self Defeating Behavior</a:t>
            </a:r>
            <a:endParaRPr lang="en-US"/>
          </a:p>
        </p:txBody>
      </p:sp>
      <p:sp>
        <p:nvSpPr>
          <p:cNvPr id="18" name="Rectangle 17">
            <a:extLst>
              <a:ext uri="{FF2B5EF4-FFF2-40B4-BE49-F238E27FC236}">
                <a16:creationId xmlns:a16="http://schemas.microsoft.com/office/drawing/2014/main" id="{E1AADF25-43E9-4DE0-AD82-4F60523191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7223C3BA-A943-01E0-7A5A-686E6232D98D}"/>
              </a:ext>
            </a:extLst>
          </p:cNvPr>
          <p:cNvSpPr>
            <a:spLocks noGrp="1"/>
          </p:cNvSpPr>
          <p:nvPr>
            <p:ph type="sldNum" sz="quarter" idx="12"/>
          </p:nvPr>
        </p:nvSpPr>
        <p:spPr>
          <a:xfrm>
            <a:off x="158407" y="164592"/>
            <a:ext cx="636727" cy="322851"/>
          </a:xfrm>
        </p:spPr>
        <p:txBody>
          <a:bodyPr>
            <a:normAutofit/>
          </a:bodyPr>
          <a:lstStyle/>
          <a:p>
            <a:pPr>
              <a:lnSpc>
                <a:spcPct val="90000"/>
              </a:lnSpc>
              <a:spcAft>
                <a:spcPts val="600"/>
              </a:spcAft>
            </a:pPr>
            <a:fld id="{9CD8D479-8942-46E8-A226-A4E01F7A105C}" type="slidenum">
              <a:rPr lang="en-US" sz="1500" smtClean="0"/>
              <a:pPr>
                <a:lnSpc>
                  <a:spcPct val="90000"/>
                </a:lnSpc>
                <a:spcAft>
                  <a:spcPts val="600"/>
                </a:spcAft>
              </a:pPr>
              <a:t>11</a:t>
            </a:fld>
            <a:endParaRPr lang="en-US" sz="1500"/>
          </a:p>
        </p:txBody>
      </p:sp>
      <p:sp>
        <p:nvSpPr>
          <p:cNvPr id="4" name="Date Placeholder 3">
            <a:extLst>
              <a:ext uri="{FF2B5EF4-FFF2-40B4-BE49-F238E27FC236}">
                <a16:creationId xmlns:a16="http://schemas.microsoft.com/office/drawing/2014/main" id="{FDFD8E2B-5209-C55D-2D2E-D969F3118E1C}"/>
              </a:ext>
            </a:extLst>
          </p:cNvPr>
          <p:cNvSpPr>
            <a:spLocks noGrp="1"/>
          </p:cNvSpPr>
          <p:nvPr>
            <p:ph type="dt" sz="half" idx="10"/>
          </p:nvPr>
        </p:nvSpPr>
        <p:spPr>
          <a:xfrm rot="5400000">
            <a:off x="-810065" y="5270604"/>
            <a:ext cx="2662729" cy="182880"/>
          </a:xfrm>
        </p:spPr>
        <p:txBody>
          <a:bodyPr>
            <a:normAutofit/>
          </a:bodyPr>
          <a:lstStyle/>
          <a:p>
            <a:pPr>
              <a:lnSpc>
                <a:spcPct val="90000"/>
              </a:lnSpc>
              <a:spcAft>
                <a:spcPts val="600"/>
              </a:spcAft>
            </a:pPr>
            <a:fld id="{6DD1B487-36FD-4CED-B07A-1A81FC6540B1}" type="datetime1">
              <a:rPr lang="en-US" smtClean="0"/>
              <a:pPr>
                <a:lnSpc>
                  <a:spcPct val="90000"/>
                </a:lnSpc>
                <a:spcAft>
                  <a:spcPts val="600"/>
                </a:spcAft>
              </a:pPr>
              <a:t>1/23/2023</a:t>
            </a:fld>
            <a:endParaRPr lang="en-US"/>
          </a:p>
        </p:txBody>
      </p:sp>
      <p:sp>
        <p:nvSpPr>
          <p:cNvPr id="5" name="Footer Placeholder 4">
            <a:extLst>
              <a:ext uri="{FF2B5EF4-FFF2-40B4-BE49-F238E27FC236}">
                <a16:creationId xmlns:a16="http://schemas.microsoft.com/office/drawing/2014/main" id="{04D2BB11-9EC1-C3CE-445F-38B9301742D0}"/>
              </a:ext>
            </a:extLst>
          </p:cNvPr>
          <p:cNvSpPr>
            <a:spLocks noGrp="1"/>
          </p:cNvSpPr>
          <p:nvPr>
            <p:ph type="ftr" sz="quarter" idx="11"/>
          </p:nvPr>
        </p:nvSpPr>
        <p:spPr>
          <a:xfrm rot="5400000">
            <a:off x="-2237130" y="3661144"/>
            <a:ext cx="5885352" cy="179176"/>
          </a:xfrm>
        </p:spPr>
        <p:txBody>
          <a:bodyPr>
            <a:normAutofit/>
          </a:bodyPr>
          <a:lstStyle/>
          <a:p>
            <a:pPr>
              <a:lnSpc>
                <a:spcPct val="90000"/>
              </a:lnSpc>
              <a:spcAft>
                <a:spcPts val="600"/>
              </a:spcAft>
            </a:pPr>
            <a:r>
              <a:rPr lang="en-US"/>
              <a:t>Add a footer</a:t>
            </a:r>
          </a:p>
        </p:txBody>
      </p:sp>
      <p:sp>
        <p:nvSpPr>
          <p:cNvPr id="20" name="Rectangle 19">
            <a:extLst>
              <a:ext uri="{FF2B5EF4-FFF2-40B4-BE49-F238E27FC236}">
                <a16:creationId xmlns:a16="http://schemas.microsoft.com/office/drawing/2014/main" id="{CBC2D515-EF3C-4E4E-8BC1-192B21E927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85645A4-0961-9774-A468-117D0BED0100}"/>
              </a:ext>
            </a:extLst>
          </p:cNvPr>
          <p:cNvSpPr>
            <a:spLocks noGrp="1"/>
          </p:cNvSpPr>
          <p:nvPr>
            <p:ph idx="1"/>
          </p:nvPr>
        </p:nvSpPr>
        <p:spPr>
          <a:xfrm>
            <a:off x="2610579" y="1751818"/>
            <a:ext cx="7959560" cy="3997828"/>
          </a:xfrm>
        </p:spPr>
        <p:txBody>
          <a:bodyPr>
            <a:normAutofit/>
          </a:bodyPr>
          <a:lstStyle/>
          <a:p>
            <a:pPr>
              <a:lnSpc>
                <a:spcPct val="110000"/>
              </a:lnSpc>
            </a:pPr>
            <a:r>
              <a:rPr lang="en-US" sz="1400" dirty="0"/>
              <a:t>Self Defeating Behavior is when the choices an individual makes leads to outcomes that are not preferable for them</a:t>
            </a:r>
          </a:p>
          <a:p>
            <a:pPr>
              <a:lnSpc>
                <a:spcPct val="110000"/>
              </a:lnSpc>
            </a:pPr>
            <a:r>
              <a:rPr lang="en-US" sz="1400" dirty="0"/>
              <a:t>Self Defeating Behaviors provide immediate relief or pleasure, but do not align with goals </a:t>
            </a:r>
          </a:p>
          <a:p>
            <a:pPr>
              <a:lnSpc>
                <a:spcPct val="110000"/>
              </a:lnSpc>
            </a:pPr>
            <a:r>
              <a:rPr lang="en-US" sz="1400" dirty="0"/>
              <a:t>People continue self defeating behavior regardless of outcome because: </a:t>
            </a:r>
          </a:p>
          <a:p>
            <a:pPr lvl="1">
              <a:lnSpc>
                <a:spcPct val="110000"/>
              </a:lnSpc>
            </a:pPr>
            <a:r>
              <a:rPr lang="en-US" sz="1400" dirty="0"/>
              <a:t>Of the immediate relief that is offered (learning rule 2)</a:t>
            </a:r>
          </a:p>
          <a:p>
            <a:pPr lvl="1">
              <a:lnSpc>
                <a:spcPct val="110000"/>
              </a:lnSpc>
            </a:pPr>
            <a:r>
              <a:rPr lang="en-US" sz="1400" dirty="0"/>
              <a:t>They blame their circumstances on anything other than themselves</a:t>
            </a:r>
          </a:p>
          <a:p>
            <a:pPr>
              <a:lnSpc>
                <a:spcPct val="110000"/>
              </a:lnSpc>
            </a:pPr>
            <a:r>
              <a:rPr lang="en-US" sz="1400" dirty="0"/>
              <a:t>Blaming makes the </a:t>
            </a:r>
            <a:r>
              <a:rPr lang="en-US" sz="1800" dirty="0"/>
              <a:t>person</a:t>
            </a:r>
            <a:r>
              <a:rPr lang="en-US" sz="1400" dirty="0"/>
              <a:t> a ‘Victim’</a:t>
            </a:r>
          </a:p>
          <a:p>
            <a:pPr lvl="1">
              <a:lnSpc>
                <a:spcPct val="110000"/>
              </a:lnSpc>
            </a:pPr>
            <a:r>
              <a:rPr lang="en-US" sz="1400" dirty="0"/>
              <a:t>Victims are not capable of change because their problems are outside of themselves</a:t>
            </a:r>
          </a:p>
          <a:p>
            <a:pPr lvl="1">
              <a:lnSpc>
                <a:spcPct val="110000"/>
              </a:lnSpc>
            </a:pPr>
            <a:r>
              <a:rPr lang="en-US" sz="1400" dirty="0"/>
              <a:t>They become ‘trapped’ in a self-imposed prison. </a:t>
            </a:r>
          </a:p>
        </p:txBody>
      </p:sp>
    </p:spTree>
    <p:extLst>
      <p:ext uri="{BB962C8B-B14F-4D97-AF65-F5344CB8AC3E}">
        <p14:creationId xmlns:p14="http://schemas.microsoft.com/office/powerpoint/2010/main" val="608572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FAD17B9-9E6C-4DD1-9728-97B5E5FCCA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D7AC3F90-A588-42FF-B41D-062A8D91B9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Brick wall">
            <a:extLst>
              <a:ext uri="{FF2B5EF4-FFF2-40B4-BE49-F238E27FC236}">
                <a16:creationId xmlns:a16="http://schemas.microsoft.com/office/drawing/2014/main" id="{A1108606-D251-BE15-511C-D40520922A57}"/>
              </a:ext>
            </a:extLst>
          </p:cNvPr>
          <p:cNvPicPr>
            <a:picLocks noChangeAspect="1"/>
          </p:cNvPicPr>
          <p:nvPr/>
        </p:nvPicPr>
        <p:blipFill rotWithShape="1">
          <a:blip r:embed="rId2" cstate="print">
            <a:duotone>
              <a:schemeClr val="bg2">
                <a:shade val="45000"/>
                <a:satMod val="135000"/>
              </a:schemeClr>
              <a:prstClr val="white"/>
            </a:duotone>
            <a:alphaModFix amt="25000"/>
            <a:extLst>
              <a:ext uri="{28A0092B-C50C-407E-A947-70E740481C1C}">
                <a14:useLocalDpi xmlns:a14="http://schemas.microsoft.com/office/drawing/2010/main" val="0"/>
              </a:ext>
            </a:extLst>
          </a:blip>
          <a:srcRect t="4732" r="-1" b="10996"/>
          <a:stretch/>
        </p:blipFill>
        <p:spPr>
          <a:xfrm>
            <a:off x="20" y="227"/>
            <a:ext cx="12191675" cy="6858000"/>
          </a:xfrm>
          <a:prstGeom prst="rect">
            <a:avLst/>
          </a:prstGeom>
        </p:spPr>
      </p:pic>
      <p:pic>
        <p:nvPicPr>
          <p:cNvPr id="16" name="Picture 15">
            <a:extLst>
              <a:ext uri="{FF2B5EF4-FFF2-40B4-BE49-F238E27FC236}">
                <a16:creationId xmlns:a16="http://schemas.microsoft.com/office/drawing/2014/main" id="{015AB904-4FB7-4A0D-B43E-03ACF05E14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extLst>
              <a:ext uri="{28A0092B-C50C-407E-A947-70E740481C1C}">
                <a14:useLocalDpi xmlns:a14="http://schemas.microsoft.com/office/drawing/2010/main" val="0"/>
              </a:ext>
            </a:extLst>
          </a:blip>
          <a:stretch>
            <a:fillRect/>
          </a:stretch>
        </p:blipFill>
        <p:spPr>
          <a:xfrm>
            <a:off x="1067" y="0"/>
            <a:ext cx="12189867" cy="6858000"/>
          </a:xfrm>
          <a:prstGeom prst="rect">
            <a:avLst/>
          </a:prstGeom>
        </p:spPr>
      </p:pic>
      <p:sp>
        <p:nvSpPr>
          <p:cNvPr id="2" name="Title 1">
            <a:extLst>
              <a:ext uri="{FF2B5EF4-FFF2-40B4-BE49-F238E27FC236}">
                <a16:creationId xmlns:a16="http://schemas.microsoft.com/office/drawing/2014/main" id="{B9DB82A3-E7DC-7EF8-4C70-81C5CA4F925E}"/>
              </a:ext>
            </a:extLst>
          </p:cNvPr>
          <p:cNvSpPr>
            <a:spLocks noGrp="1"/>
          </p:cNvSpPr>
          <p:nvPr>
            <p:ph type="title"/>
          </p:nvPr>
        </p:nvSpPr>
        <p:spPr>
          <a:xfrm>
            <a:off x="2795346" y="450343"/>
            <a:ext cx="7958331" cy="1077229"/>
          </a:xfrm>
        </p:spPr>
        <p:txBody>
          <a:bodyPr>
            <a:normAutofit/>
          </a:bodyPr>
          <a:lstStyle/>
          <a:p>
            <a:pPr algn="l"/>
            <a:r>
              <a:rPr lang="en-US" dirty="0"/>
              <a:t>Who you are VS How you are</a:t>
            </a:r>
          </a:p>
        </p:txBody>
      </p:sp>
      <p:sp>
        <p:nvSpPr>
          <p:cNvPr id="18" name="Rectangle 17">
            <a:extLst>
              <a:ext uri="{FF2B5EF4-FFF2-40B4-BE49-F238E27FC236}">
                <a16:creationId xmlns:a16="http://schemas.microsoft.com/office/drawing/2014/main" id="{E1AADF25-43E9-4DE0-AD82-4F60523191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B1C4634A-5E1D-5FC9-A6F0-FD64DBEE2469}"/>
              </a:ext>
            </a:extLst>
          </p:cNvPr>
          <p:cNvSpPr>
            <a:spLocks noGrp="1"/>
          </p:cNvSpPr>
          <p:nvPr>
            <p:ph type="sldNum" sz="quarter" idx="12"/>
          </p:nvPr>
        </p:nvSpPr>
        <p:spPr>
          <a:xfrm>
            <a:off x="158407" y="164592"/>
            <a:ext cx="636727" cy="322851"/>
          </a:xfrm>
        </p:spPr>
        <p:txBody>
          <a:bodyPr>
            <a:normAutofit/>
          </a:bodyPr>
          <a:lstStyle/>
          <a:p>
            <a:pPr>
              <a:lnSpc>
                <a:spcPct val="90000"/>
              </a:lnSpc>
              <a:spcAft>
                <a:spcPts val="600"/>
              </a:spcAft>
            </a:pPr>
            <a:fld id="{9CD8D479-8942-46E8-A226-A4E01F7A105C}" type="slidenum">
              <a:rPr lang="en-US" sz="1500" smtClean="0"/>
              <a:pPr>
                <a:lnSpc>
                  <a:spcPct val="90000"/>
                </a:lnSpc>
                <a:spcAft>
                  <a:spcPts val="600"/>
                </a:spcAft>
              </a:pPr>
              <a:t>12</a:t>
            </a:fld>
            <a:endParaRPr lang="en-US" sz="1500"/>
          </a:p>
        </p:txBody>
      </p:sp>
      <p:sp>
        <p:nvSpPr>
          <p:cNvPr id="4" name="Date Placeholder 3">
            <a:extLst>
              <a:ext uri="{FF2B5EF4-FFF2-40B4-BE49-F238E27FC236}">
                <a16:creationId xmlns:a16="http://schemas.microsoft.com/office/drawing/2014/main" id="{EDEB171A-87AF-3DF7-1B02-7C25E4A18E68}"/>
              </a:ext>
            </a:extLst>
          </p:cNvPr>
          <p:cNvSpPr>
            <a:spLocks noGrp="1"/>
          </p:cNvSpPr>
          <p:nvPr>
            <p:ph type="dt" sz="half" idx="10"/>
          </p:nvPr>
        </p:nvSpPr>
        <p:spPr>
          <a:xfrm rot="5400000">
            <a:off x="-810065" y="5270604"/>
            <a:ext cx="2662729" cy="182880"/>
          </a:xfrm>
        </p:spPr>
        <p:txBody>
          <a:bodyPr>
            <a:normAutofit/>
          </a:bodyPr>
          <a:lstStyle/>
          <a:p>
            <a:pPr>
              <a:lnSpc>
                <a:spcPct val="90000"/>
              </a:lnSpc>
              <a:spcAft>
                <a:spcPts val="600"/>
              </a:spcAft>
            </a:pPr>
            <a:fld id="{6DD1B487-36FD-4CED-B07A-1A81FC6540B1}" type="datetime1">
              <a:rPr lang="en-US" smtClean="0"/>
              <a:pPr>
                <a:lnSpc>
                  <a:spcPct val="90000"/>
                </a:lnSpc>
                <a:spcAft>
                  <a:spcPts val="600"/>
                </a:spcAft>
              </a:pPr>
              <a:t>1/23/2023</a:t>
            </a:fld>
            <a:endParaRPr lang="en-US"/>
          </a:p>
        </p:txBody>
      </p:sp>
      <p:sp>
        <p:nvSpPr>
          <p:cNvPr id="5" name="Footer Placeholder 4">
            <a:extLst>
              <a:ext uri="{FF2B5EF4-FFF2-40B4-BE49-F238E27FC236}">
                <a16:creationId xmlns:a16="http://schemas.microsoft.com/office/drawing/2014/main" id="{5B3589B2-E656-CE34-71E2-ABF2CC82365F}"/>
              </a:ext>
            </a:extLst>
          </p:cNvPr>
          <p:cNvSpPr>
            <a:spLocks noGrp="1"/>
          </p:cNvSpPr>
          <p:nvPr>
            <p:ph type="ftr" sz="quarter" idx="11"/>
          </p:nvPr>
        </p:nvSpPr>
        <p:spPr>
          <a:xfrm rot="5400000">
            <a:off x="-2237130" y="3661144"/>
            <a:ext cx="5885352" cy="179176"/>
          </a:xfrm>
        </p:spPr>
        <p:txBody>
          <a:bodyPr>
            <a:normAutofit/>
          </a:bodyPr>
          <a:lstStyle/>
          <a:p>
            <a:pPr>
              <a:lnSpc>
                <a:spcPct val="90000"/>
              </a:lnSpc>
              <a:spcAft>
                <a:spcPts val="600"/>
              </a:spcAft>
            </a:pPr>
            <a:r>
              <a:rPr lang="en-US"/>
              <a:t>Add a footer</a:t>
            </a:r>
          </a:p>
        </p:txBody>
      </p:sp>
      <p:sp>
        <p:nvSpPr>
          <p:cNvPr id="20" name="Rectangle 19">
            <a:extLst>
              <a:ext uri="{FF2B5EF4-FFF2-40B4-BE49-F238E27FC236}">
                <a16:creationId xmlns:a16="http://schemas.microsoft.com/office/drawing/2014/main" id="{CBC2D515-EF3C-4E4E-8BC1-192B21E927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0E8005F-8403-E430-0B4D-CBAF4FF9B655}"/>
              </a:ext>
            </a:extLst>
          </p:cNvPr>
          <p:cNvSpPr>
            <a:spLocks noGrp="1"/>
          </p:cNvSpPr>
          <p:nvPr>
            <p:ph idx="1"/>
          </p:nvPr>
        </p:nvSpPr>
        <p:spPr>
          <a:xfrm>
            <a:off x="1409568" y="1354348"/>
            <a:ext cx="9160571" cy="5135544"/>
          </a:xfrm>
        </p:spPr>
        <p:txBody>
          <a:bodyPr>
            <a:noAutofit/>
          </a:bodyPr>
          <a:lstStyle/>
          <a:p>
            <a:pPr>
              <a:lnSpc>
                <a:spcPct val="110000"/>
              </a:lnSpc>
            </a:pPr>
            <a:r>
              <a:rPr lang="en-US" sz="1600" dirty="0"/>
              <a:t>Who a person is, is their Inner Self. </a:t>
            </a:r>
          </a:p>
          <a:p>
            <a:pPr lvl="1">
              <a:lnSpc>
                <a:spcPct val="110000"/>
              </a:lnSpc>
            </a:pPr>
            <a:r>
              <a:rPr lang="en-US" sz="1600" dirty="0"/>
              <a:t>The Inner Self’s natural state of being is Happiness</a:t>
            </a:r>
          </a:p>
          <a:p>
            <a:pPr lvl="1">
              <a:lnSpc>
                <a:spcPct val="110000"/>
              </a:lnSpc>
            </a:pPr>
            <a:r>
              <a:rPr lang="en-US" sz="1600" dirty="0"/>
              <a:t>The Inner Self drives the need for happiness </a:t>
            </a:r>
          </a:p>
          <a:p>
            <a:pPr lvl="1">
              <a:lnSpc>
                <a:spcPct val="110000"/>
              </a:lnSpc>
            </a:pPr>
            <a:r>
              <a:rPr lang="en-US" sz="1600" dirty="0"/>
              <a:t>The job of happiness is given to the personality</a:t>
            </a:r>
          </a:p>
          <a:p>
            <a:pPr>
              <a:lnSpc>
                <a:spcPct val="110000"/>
              </a:lnSpc>
            </a:pPr>
            <a:r>
              <a:rPr lang="en-US" sz="1600" dirty="0"/>
              <a:t>How a person behaves is their personality</a:t>
            </a:r>
          </a:p>
          <a:p>
            <a:pPr lvl="1">
              <a:lnSpc>
                <a:spcPct val="110000"/>
              </a:lnSpc>
            </a:pPr>
            <a:r>
              <a:rPr lang="en-US" sz="1600" dirty="0"/>
              <a:t>The personality is the brain’s way of organizing what it learns (i.e. learned behavior)</a:t>
            </a:r>
          </a:p>
          <a:p>
            <a:pPr lvl="1">
              <a:lnSpc>
                <a:spcPct val="110000"/>
              </a:lnSpc>
            </a:pPr>
            <a:r>
              <a:rPr lang="en-US" sz="1600" dirty="0"/>
              <a:t>The personality is made up of the beliefs and habits you pick up during the journey of life. </a:t>
            </a:r>
          </a:p>
          <a:p>
            <a:pPr lvl="1">
              <a:lnSpc>
                <a:spcPct val="110000"/>
              </a:lnSpc>
            </a:pPr>
            <a:r>
              <a:rPr lang="en-US" sz="1600" dirty="0"/>
              <a:t>The personality ‘fools’ the person into believing it is who they are.</a:t>
            </a:r>
          </a:p>
          <a:p>
            <a:pPr>
              <a:lnSpc>
                <a:spcPct val="110000"/>
              </a:lnSpc>
            </a:pPr>
            <a:r>
              <a:rPr lang="en-US" sz="1600" dirty="0"/>
              <a:t>Personalities resist change</a:t>
            </a:r>
          </a:p>
          <a:p>
            <a:pPr lvl="1">
              <a:lnSpc>
                <a:spcPct val="110000"/>
              </a:lnSpc>
            </a:pPr>
            <a:r>
              <a:rPr lang="en-US" sz="1600" dirty="0"/>
              <a:t>Defense mechanisms were once thought to protect the ego from getting hurt; it is created to defend the personality from the positive drives of the Inner Self</a:t>
            </a:r>
          </a:p>
          <a:p>
            <a:pPr lvl="1">
              <a:lnSpc>
                <a:spcPct val="110000"/>
              </a:lnSpc>
            </a:pPr>
            <a:r>
              <a:rPr lang="en-US" sz="1600" dirty="0"/>
              <a:t>Defense mechanisms keep your behavior, attitudes, and beliefs from changing</a:t>
            </a:r>
          </a:p>
          <a:p>
            <a:pPr lvl="1">
              <a:lnSpc>
                <a:spcPct val="110000"/>
              </a:lnSpc>
            </a:pPr>
            <a:r>
              <a:rPr lang="en-US" sz="1600" dirty="0"/>
              <a:t>The personality has one purpose: self-perpetuation.</a:t>
            </a:r>
          </a:p>
        </p:txBody>
      </p:sp>
    </p:spTree>
    <p:extLst>
      <p:ext uri="{BB962C8B-B14F-4D97-AF65-F5344CB8AC3E}">
        <p14:creationId xmlns:p14="http://schemas.microsoft.com/office/powerpoint/2010/main" val="2852573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FAD17B9-9E6C-4DD1-9728-97B5E5FCCA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D7AC3F90-A588-42FF-B41D-062A8D91B9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Brick wall">
            <a:extLst>
              <a:ext uri="{FF2B5EF4-FFF2-40B4-BE49-F238E27FC236}">
                <a16:creationId xmlns:a16="http://schemas.microsoft.com/office/drawing/2014/main" id="{6FE92804-2BE0-79DB-0D2D-0A731AE02599}"/>
              </a:ext>
            </a:extLst>
          </p:cNvPr>
          <p:cNvPicPr>
            <a:picLocks noChangeAspect="1"/>
          </p:cNvPicPr>
          <p:nvPr/>
        </p:nvPicPr>
        <p:blipFill rotWithShape="1">
          <a:blip r:embed="rId2" cstate="print">
            <a:duotone>
              <a:schemeClr val="bg2">
                <a:shade val="45000"/>
                <a:satMod val="135000"/>
              </a:schemeClr>
              <a:prstClr val="white"/>
            </a:duotone>
            <a:alphaModFix amt="25000"/>
            <a:extLst>
              <a:ext uri="{28A0092B-C50C-407E-A947-70E740481C1C}">
                <a14:useLocalDpi xmlns:a14="http://schemas.microsoft.com/office/drawing/2010/main" val="0"/>
              </a:ext>
            </a:extLst>
          </a:blip>
          <a:srcRect t="4732" r="-1" b="10996"/>
          <a:stretch/>
        </p:blipFill>
        <p:spPr>
          <a:xfrm>
            <a:off x="-1808" y="-2718"/>
            <a:ext cx="12191675" cy="6858000"/>
          </a:xfrm>
          <a:prstGeom prst="rect">
            <a:avLst/>
          </a:prstGeom>
        </p:spPr>
      </p:pic>
      <p:pic>
        <p:nvPicPr>
          <p:cNvPr id="16" name="Picture 15">
            <a:extLst>
              <a:ext uri="{FF2B5EF4-FFF2-40B4-BE49-F238E27FC236}">
                <a16:creationId xmlns:a16="http://schemas.microsoft.com/office/drawing/2014/main" id="{015AB904-4FB7-4A0D-B43E-03ACF05E14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extLst>
              <a:ext uri="{28A0092B-C50C-407E-A947-70E740481C1C}">
                <a14:useLocalDpi xmlns:a14="http://schemas.microsoft.com/office/drawing/2010/main" val="0"/>
              </a:ext>
            </a:extLst>
          </a:blip>
          <a:stretch>
            <a:fillRect/>
          </a:stretch>
        </p:blipFill>
        <p:spPr>
          <a:xfrm>
            <a:off x="1067" y="0"/>
            <a:ext cx="12189867" cy="6858000"/>
          </a:xfrm>
          <a:prstGeom prst="rect">
            <a:avLst/>
          </a:prstGeom>
        </p:spPr>
      </p:pic>
      <p:sp>
        <p:nvSpPr>
          <p:cNvPr id="2" name="Title 1">
            <a:extLst>
              <a:ext uri="{FF2B5EF4-FFF2-40B4-BE49-F238E27FC236}">
                <a16:creationId xmlns:a16="http://schemas.microsoft.com/office/drawing/2014/main" id="{BC8499B8-8541-E6D3-7269-DCAF8D000328}"/>
              </a:ext>
            </a:extLst>
          </p:cNvPr>
          <p:cNvSpPr>
            <a:spLocks noGrp="1"/>
          </p:cNvSpPr>
          <p:nvPr>
            <p:ph type="title"/>
          </p:nvPr>
        </p:nvSpPr>
        <p:spPr>
          <a:xfrm>
            <a:off x="2611808" y="808056"/>
            <a:ext cx="7958331" cy="1077229"/>
          </a:xfrm>
        </p:spPr>
        <p:txBody>
          <a:bodyPr>
            <a:normAutofit/>
          </a:bodyPr>
          <a:lstStyle/>
          <a:p>
            <a:pPr algn="l"/>
            <a:r>
              <a:rPr lang="en-US" dirty="0"/>
              <a:t>Changing The Personality</a:t>
            </a:r>
            <a:endParaRPr lang="en-US"/>
          </a:p>
        </p:txBody>
      </p:sp>
      <p:sp>
        <p:nvSpPr>
          <p:cNvPr id="18" name="Rectangle 17">
            <a:extLst>
              <a:ext uri="{FF2B5EF4-FFF2-40B4-BE49-F238E27FC236}">
                <a16:creationId xmlns:a16="http://schemas.microsoft.com/office/drawing/2014/main" id="{E1AADF25-43E9-4DE0-AD82-4F60523191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6929D963-9EC6-3A2E-0441-230DAD3D7D66}"/>
              </a:ext>
            </a:extLst>
          </p:cNvPr>
          <p:cNvSpPr>
            <a:spLocks noGrp="1"/>
          </p:cNvSpPr>
          <p:nvPr>
            <p:ph type="sldNum" sz="quarter" idx="12"/>
          </p:nvPr>
        </p:nvSpPr>
        <p:spPr>
          <a:xfrm>
            <a:off x="158407" y="164592"/>
            <a:ext cx="636727" cy="322851"/>
          </a:xfrm>
        </p:spPr>
        <p:txBody>
          <a:bodyPr>
            <a:normAutofit/>
          </a:bodyPr>
          <a:lstStyle/>
          <a:p>
            <a:pPr>
              <a:lnSpc>
                <a:spcPct val="90000"/>
              </a:lnSpc>
              <a:spcAft>
                <a:spcPts val="600"/>
              </a:spcAft>
            </a:pPr>
            <a:fld id="{9CD8D479-8942-46E8-A226-A4E01F7A105C}" type="slidenum">
              <a:rPr lang="en-US" sz="1500" smtClean="0"/>
              <a:pPr>
                <a:lnSpc>
                  <a:spcPct val="90000"/>
                </a:lnSpc>
                <a:spcAft>
                  <a:spcPts val="600"/>
                </a:spcAft>
              </a:pPr>
              <a:t>13</a:t>
            </a:fld>
            <a:endParaRPr lang="en-US" sz="1500"/>
          </a:p>
        </p:txBody>
      </p:sp>
      <p:sp>
        <p:nvSpPr>
          <p:cNvPr id="4" name="Date Placeholder 3">
            <a:extLst>
              <a:ext uri="{FF2B5EF4-FFF2-40B4-BE49-F238E27FC236}">
                <a16:creationId xmlns:a16="http://schemas.microsoft.com/office/drawing/2014/main" id="{11AD403F-444B-B287-04B3-DCCE9079ED76}"/>
              </a:ext>
            </a:extLst>
          </p:cNvPr>
          <p:cNvSpPr>
            <a:spLocks noGrp="1"/>
          </p:cNvSpPr>
          <p:nvPr>
            <p:ph type="dt" sz="half" idx="10"/>
          </p:nvPr>
        </p:nvSpPr>
        <p:spPr>
          <a:xfrm rot="5400000">
            <a:off x="-810065" y="5270604"/>
            <a:ext cx="2662729" cy="182880"/>
          </a:xfrm>
        </p:spPr>
        <p:txBody>
          <a:bodyPr>
            <a:normAutofit/>
          </a:bodyPr>
          <a:lstStyle/>
          <a:p>
            <a:pPr>
              <a:lnSpc>
                <a:spcPct val="90000"/>
              </a:lnSpc>
              <a:spcAft>
                <a:spcPts val="600"/>
              </a:spcAft>
            </a:pPr>
            <a:fld id="{6DD1B487-36FD-4CED-B07A-1A81FC6540B1}" type="datetime1">
              <a:rPr lang="en-US" smtClean="0"/>
              <a:pPr>
                <a:lnSpc>
                  <a:spcPct val="90000"/>
                </a:lnSpc>
                <a:spcAft>
                  <a:spcPts val="600"/>
                </a:spcAft>
              </a:pPr>
              <a:t>1/23/2023</a:t>
            </a:fld>
            <a:endParaRPr lang="en-US"/>
          </a:p>
        </p:txBody>
      </p:sp>
      <p:sp>
        <p:nvSpPr>
          <p:cNvPr id="5" name="Footer Placeholder 4">
            <a:extLst>
              <a:ext uri="{FF2B5EF4-FFF2-40B4-BE49-F238E27FC236}">
                <a16:creationId xmlns:a16="http://schemas.microsoft.com/office/drawing/2014/main" id="{CA969CE7-FDBD-A31A-DB41-F93BF5D08956}"/>
              </a:ext>
            </a:extLst>
          </p:cNvPr>
          <p:cNvSpPr>
            <a:spLocks noGrp="1"/>
          </p:cNvSpPr>
          <p:nvPr>
            <p:ph type="ftr" sz="quarter" idx="11"/>
          </p:nvPr>
        </p:nvSpPr>
        <p:spPr>
          <a:xfrm rot="5400000">
            <a:off x="-2237130" y="3661144"/>
            <a:ext cx="5885352" cy="179176"/>
          </a:xfrm>
        </p:spPr>
        <p:txBody>
          <a:bodyPr>
            <a:normAutofit/>
          </a:bodyPr>
          <a:lstStyle/>
          <a:p>
            <a:pPr>
              <a:lnSpc>
                <a:spcPct val="90000"/>
              </a:lnSpc>
              <a:spcAft>
                <a:spcPts val="600"/>
              </a:spcAft>
            </a:pPr>
            <a:r>
              <a:rPr lang="en-US"/>
              <a:t>Add a footer</a:t>
            </a:r>
          </a:p>
        </p:txBody>
      </p:sp>
      <p:sp>
        <p:nvSpPr>
          <p:cNvPr id="20" name="Rectangle 19">
            <a:extLst>
              <a:ext uri="{FF2B5EF4-FFF2-40B4-BE49-F238E27FC236}">
                <a16:creationId xmlns:a16="http://schemas.microsoft.com/office/drawing/2014/main" id="{CBC2D515-EF3C-4E4E-8BC1-192B21E927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FEF50F7-76C5-3828-427B-2249644DA8F4}"/>
              </a:ext>
            </a:extLst>
          </p:cNvPr>
          <p:cNvSpPr>
            <a:spLocks noGrp="1"/>
          </p:cNvSpPr>
          <p:nvPr>
            <p:ph idx="1"/>
          </p:nvPr>
        </p:nvSpPr>
        <p:spPr>
          <a:xfrm>
            <a:off x="1455287" y="1069675"/>
            <a:ext cx="10120755" cy="4891178"/>
          </a:xfrm>
        </p:spPr>
        <p:txBody>
          <a:bodyPr>
            <a:normAutofit/>
          </a:bodyPr>
          <a:lstStyle/>
          <a:p>
            <a:r>
              <a:rPr lang="en-US" dirty="0"/>
              <a:t>It is possible to change HOW (the personality) we behave</a:t>
            </a:r>
          </a:p>
          <a:p>
            <a:pPr lvl="1"/>
            <a:r>
              <a:rPr lang="en-US" sz="2000" dirty="0"/>
              <a:t>Defense mechanisms must be acknowledged-</a:t>
            </a:r>
            <a:r>
              <a:rPr lang="en-US" sz="2000" i="1" dirty="0"/>
              <a:t>willingness to change</a:t>
            </a:r>
          </a:p>
          <a:p>
            <a:pPr lvl="1"/>
            <a:r>
              <a:rPr lang="en-US" sz="2000" dirty="0"/>
              <a:t>Responsibility must be taken for actions- </a:t>
            </a:r>
            <a:r>
              <a:rPr lang="en-US" sz="2000" i="1" dirty="0"/>
              <a:t>no victim statements</a:t>
            </a:r>
          </a:p>
          <a:p>
            <a:r>
              <a:rPr lang="en-US" dirty="0"/>
              <a:t>Freedom from the self-imposed prison is possible</a:t>
            </a:r>
          </a:p>
          <a:p>
            <a:pPr lvl="1"/>
            <a:r>
              <a:rPr lang="en-US" sz="2000" dirty="0"/>
              <a:t>The Personality and Inner Self must become aligned</a:t>
            </a:r>
          </a:p>
          <a:p>
            <a:pPr lvl="1"/>
            <a:r>
              <a:rPr lang="en-US" sz="2000" dirty="0"/>
              <a:t>This is made possible by climbing the MRT-Freedom Ladder</a:t>
            </a:r>
          </a:p>
        </p:txBody>
      </p:sp>
    </p:spTree>
    <p:extLst>
      <p:ext uri="{BB962C8B-B14F-4D97-AF65-F5344CB8AC3E}">
        <p14:creationId xmlns:p14="http://schemas.microsoft.com/office/powerpoint/2010/main" val="237602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01AF5FBB-9FDC-4D75-9DD6-DAF01ED197A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a:extLst>
              <a:ext uri="{FF2B5EF4-FFF2-40B4-BE49-F238E27FC236}">
                <a16:creationId xmlns:a16="http://schemas.microsoft.com/office/drawing/2014/main" id="{933BBBE6-F4CF-483E-BA74-B51421B4D9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7" name="Rectangle 16">
            <a:extLst>
              <a:ext uri="{FF2B5EF4-FFF2-40B4-BE49-F238E27FC236}">
                <a16:creationId xmlns:a16="http://schemas.microsoft.com/office/drawing/2014/main" id="{4C790028-99AE-4AE4-8269-9913E2D506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a:extLst>
              <a:ext uri="{FF2B5EF4-FFF2-40B4-BE49-F238E27FC236}">
                <a16:creationId xmlns:a16="http://schemas.microsoft.com/office/drawing/2014/main" id="{06936A2A-FE08-4EE0-A409-3EF3FA244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a:extLst>
              <a:ext uri="{FF2B5EF4-FFF2-40B4-BE49-F238E27FC236}">
                <a16:creationId xmlns:a16="http://schemas.microsoft.com/office/drawing/2014/main" id="{BAF0407B-48CB-4C05-B0D7-7A69A0D40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a:extLst>
              <a:ext uri="{FF2B5EF4-FFF2-40B4-BE49-F238E27FC236}">
                <a16:creationId xmlns:a16="http://schemas.microsoft.com/office/drawing/2014/main" id="{ADC50C3D-0DA0-4914-B5B4-D1819CC698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TextBox 24">
            <a:extLst>
              <a:ext uri="{FF2B5EF4-FFF2-40B4-BE49-F238E27FC236}">
                <a16:creationId xmlns:a16="http://schemas.microsoft.com/office/drawing/2014/main" id="{8CF9E583-1A92-4144-B4FA-81D98317FA04}"/>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1282" y="3262852"/>
            <a:ext cx="415636" cy="461665"/>
          </a:xfrm>
          <a:prstGeom prst="rect">
            <a:avLst/>
          </a:prstGeom>
          <a:noFill/>
        </p:spPr>
        <p:txBody>
          <a:bodyPr wrap="square" rtlCol="0">
            <a:spAutoFit/>
          </a:bodyPr>
          <a:lstStyle/>
          <a:p>
            <a:pPr algn="r">
              <a:spcAft>
                <a:spcPts val="600"/>
              </a:spcAft>
            </a:pP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 useBgFill="1">
        <p:nvSpPr>
          <p:cNvPr id="27" name="Rectangle 26">
            <a:extLst>
              <a:ext uri="{FF2B5EF4-FFF2-40B4-BE49-F238E27FC236}">
                <a16:creationId xmlns:a16="http://schemas.microsoft.com/office/drawing/2014/main" id="{FFB377BB-601C-4288-A224-D150848C48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a:extLst>
              <a:ext uri="{FF2B5EF4-FFF2-40B4-BE49-F238E27FC236}">
                <a16:creationId xmlns:a16="http://schemas.microsoft.com/office/drawing/2014/main" id="{868ABA13-B3B3-4E09-854F-270094AA885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31" name="Picture 30">
            <a:extLst>
              <a:ext uri="{FF2B5EF4-FFF2-40B4-BE49-F238E27FC236}">
                <a16:creationId xmlns:a16="http://schemas.microsoft.com/office/drawing/2014/main" id="{03CA7029-49D1-4811-9706-47326D65B79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33" name="Rectangle 32">
            <a:extLst>
              <a:ext uri="{FF2B5EF4-FFF2-40B4-BE49-F238E27FC236}">
                <a16:creationId xmlns:a16="http://schemas.microsoft.com/office/drawing/2014/main" id="{FB70EA8D-D093-4307-9DA5-E4EE61D821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B3687593-1834-43AF-A992-696B19B042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6E1FE4DF-DA81-4174-A7A3-1DBD74FB3F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CA44C8-D016-D9A2-E2F8-C7775EB7C65F}"/>
              </a:ext>
            </a:extLst>
          </p:cNvPr>
          <p:cNvSpPr>
            <a:spLocks noGrp="1"/>
          </p:cNvSpPr>
          <p:nvPr>
            <p:ph type="title"/>
          </p:nvPr>
        </p:nvSpPr>
        <p:spPr>
          <a:xfrm>
            <a:off x="1969804" y="3428998"/>
            <a:ext cx="3973282" cy="2268559"/>
          </a:xfrm>
        </p:spPr>
        <p:txBody>
          <a:bodyPr vert="horz" lIns="91440" tIns="45720" rIns="91440" bIns="45720" rtlCol="0" anchor="t">
            <a:normAutofit/>
          </a:bodyPr>
          <a:lstStyle/>
          <a:p>
            <a:r>
              <a:rPr lang="en-US" sz="4800"/>
              <a:t>Into Practice </a:t>
            </a:r>
          </a:p>
        </p:txBody>
      </p:sp>
      <p:sp>
        <p:nvSpPr>
          <p:cNvPr id="6" name="Slide Number Placeholder 5">
            <a:extLst>
              <a:ext uri="{FF2B5EF4-FFF2-40B4-BE49-F238E27FC236}">
                <a16:creationId xmlns:a16="http://schemas.microsoft.com/office/drawing/2014/main" id="{F3FECD4B-A08F-F3BF-32F2-DB87B131DEC3}"/>
              </a:ext>
            </a:extLst>
          </p:cNvPr>
          <p:cNvSpPr>
            <a:spLocks noGrp="1"/>
          </p:cNvSpPr>
          <p:nvPr>
            <p:ph type="sldNum" sz="quarter" idx="12"/>
          </p:nvPr>
        </p:nvSpPr>
        <p:spPr>
          <a:xfrm>
            <a:off x="158407" y="164592"/>
            <a:ext cx="636727" cy="322851"/>
          </a:xfrm>
        </p:spPr>
        <p:txBody>
          <a:bodyPr vert="horz" lIns="91440" tIns="45720" rIns="45720" bIns="45720" rtlCol="0" anchor="ctr">
            <a:normAutofit/>
          </a:bodyPr>
          <a:lstStyle/>
          <a:p>
            <a:pPr>
              <a:lnSpc>
                <a:spcPct val="90000"/>
              </a:lnSpc>
              <a:spcAft>
                <a:spcPts val="600"/>
              </a:spcAft>
            </a:pPr>
            <a:fld id="{9CD8D479-8942-46E8-A226-A4E01F7A105C}" type="slidenum">
              <a:rPr lang="en-US" sz="1500" smtClean="0"/>
              <a:pPr>
                <a:lnSpc>
                  <a:spcPct val="90000"/>
                </a:lnSpc>
                <a:spcAft>
                  <a:spcPts val="600"/>
                </a:spcAft>
              </a:pPr>
              <a:t>14</a:t>
            </a:fld>
            <a:endParaRPr lang="en-US" sz="1500"/>
          </a:p>
        </p:txBody>
      </p:sp>
      <p:sp>
        <p:nvSpPr>
          <p:cNvPr id="4" name="Date Placeholder 3">
            <a:extLst>
              <a:ext uri="{FF2B5EF4-FFF2-40B4-BE49-F238E27FC236}">
                <a16:creationId xmlns:a16="http://schemas.microsoft.com/office/drawing/2014/main" id="{8633D0BE-B0B3-EF3F-243B-81C56E25DAB5}"/>
              </a:ext>
            </a:extLst>
          </p:cNvPr>
          <p:cNvSpPr>
            <a:spLocks noGrp="1"/>
          </p:cNvSpPr>
          <p:nvPr>
            <p:ph type="dt" sz="half" idx="10"/>
          </p:nvPr>
        </p:nvSpPr>
        <p:spPr>
          <a:xfrm rot="5400000">
            <a:off x="-810065" y="5270604"/>
            <a:ext cx="2662729" cy="182880"/>
          </a:xfrm>
        </p:spPr>
        <p:txBody>
          <a:bodyPr vert="horz" lIns="91440" tIns="18288" rIns="91440" bIns="45720" rtlCol="0" anchor="t">
            <a:normAutofit/>
          </a:bodyPr>
          <a:lstStyle/>
          <a:p>
            <a:pPr>
              <a:lnSpc>
                <a:spcPct val="90000"/>
              </a:lnSpc>
              <a:spcAft>
                <a:spcPts val="600"/>
              </a:spcAft>
            </a:pPr>
            <a:fld id="{6DD1B487-36FD-4CED-B07A-1A81FC6540B1}" type="datetime1">
              <a:rPr lang="en-US" smtClean="0"/>
              <a:pPr>
                <a:lnSpc>
                  <a:spcPct val="90000"/>
                </a:lnSpc>
                <a:spcAft>
                  <a:spcPts val="600"/>
                </a:spcAft>
              </a:pPr>
              <a:t>1/23/2023</a:t>
            </a:fld>
            <a:endParaRPr lang="en-US"/>
          </a:p>
        </p:txBody>
      </p:sp>
      <p:sp>
        <p:nvSpPr>
          <p:cNvPr id="5" name="Footer Placeholder 4">
            <a:extLst>
              <a:ext uri="{FF2B5EF4-FFF2-40B4-BE49-F238E27FC236}">
                <a16:creationId xmlns:a16="http://schemas.microsoft.com/office/drawing/2014/main" id="{03BA9B79-F1A9-F637-DDB2-973F201B9C95}"/>
              </a:ext>
            </a:extLst>
          </p:cNvPr>
          <p:cNvSpPr>
            <a:spLocks noGrp="1"/>
          </p:cNvSpPr>
          <p:nvPr>
            <p:ph type="ftr" sz="quarter" idx="11"/>
          </p:nvPr>
        </p:nvSpPr>
        <p:spPr>
          <a:xfrm rot="5400000">
            <a:off x="-2237130" y="3661144"/>
            <a:ext cx="5885352" cy="179176"/>
          </a:xfrm>
        </p:spPr>
        <p:txBody>
          <a:bodyPr vert="horz" lIns="91440" tIns="45720" rIns="91440" bIns="18288" rtlCol="0" anchor="b">
            <a:normAutofit/>
          </a:bodyPr>
          <a:lstStyle/>
          <a:p>
            <a:pPr>
              <a:lnSpc>
                <a:spcPct val="90000"/>
              </a:lnSpc>
              <a:spcAft>
                <a:spcPts val="600"/>
              </a:spcAft>
            </a:pPr>
            <a:r>
              <a:rPr lang="en-US"/>
              <a:t>Add a footer</a:t>
            </a:r>
          </a:p>
        </p:txBody>
      </p:sp>
      <p:pic>
        <p:nvPicPr>
          <p:cNvPr id="8" name="Content Placeholder 7" descr="Text">
            <a:extLst>
              <a:ext uri="{FF2B5EF4-FFF2-40B4-BE49-F238E27FC236}">
                <a16:creationId xmlns:a16="http://schemas.microsoft.com/office/drawing/2014/main" id="{5FA35F8D-62A3-B404-2CC0-606F88420B0B}"/>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6748741" y="798215"/>
            <a:ext cx="3993327" cy="5262233"/>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sp>
        <p:nvSpPr>
          <p:cNvPr id="39" name="Rectangle 38">
            <a:extLst>
              <a:ext uri="{FF2B5EF4-FFF2-40B4-BE49-F238E27FC236}">
                <a16:creationId xmlns:a16="http://schemas.microsoft.com/office/drawing/2014/main" id="{7E838281-5FBA-41E7-AD3B-CB3F49FEB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060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01AF5FBB-9FDC-4D75-9DD6-DAF01ED197A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a:extLst>
              <a:ext uri="{FF2B5EF4-FFF2-40B4-BE49-F238E27FC236}">
                <a16:creationId xmlns:a16="http://schemas.microsoft.com/office/drawing/2014/main" id="{933BBBE6-F4CF-483E-BA74-B51421B4D9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7" name="Rectangle 16">
            <a:extLst>
              <a:ext uri="{FF2B5EF4-FFF2-40B4-BE49-F238E27FC236}">
                <a16:creationId xmlns:a16="http://schemas.microsoft.com/office/drawing/2014/main" id="{4C790028-99AE-4AE4-8269-9913E2D506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a:extLst>
              <a:ext uri="{FF2B5EF4-FFF2-40B4-BE49-F238E27FC236}">
                <a16:creationId xmlns:a16="http://schemas.microsoft.com/office/drawing/2014/main" id="{06936A2A-FE08-4EE0-A409-3EF3FA244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a:extLst>
              <a:ext uri="{FF2B5EF4-FFF2-40B4-BE49-F238E27FC236}">
                <a16:creationId xmlns:a16="http://schemas.microsoft.com/office/drawing/2014/main" id="{E1F0989E-BFBB-43E4-927B-2C51C7AE26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a:extLst>
              <a:ext uri="{FF2B5EF4-FFF2-40B4-BE49-F238E27FC236}">
                <a16:creationId xmlns:a16="http://schemas.microsoft.com/office/drawing/2014/main" id="{8ACA2469-91AA-459B-A5DD-8FFC0F70E0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TextBox 24">
            <a:extLst>
              <a:ext uri="{FF2B5EF4-FFF2-40B4-BE49-F238E27FC236}">
                <a16:creationId xmlns:a16="http://schemas.microsoft.com/office/drawing/2014/main" id="{97860FD2-CA19-4064-AA6F-68050C3D2011}"/>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4943" y="641225"/>
            <a:ext cx="415636" cy="369332"/>
          </a:xfrm>
          <a:prstGeom prst="rect">
            <a:avLst/>
          </a:prstGeom>
          <a:noFill/>
        </p:spPr>
        <p:txBody>
          <a:bodyPr wrap="square" rtlCol="0">
            <a:spAutoFit/>
          </a:bodyPr>
          <a:lstStyle/>
          <a:p>
            <a:pPr algn="r">
              <a:spcAft>
                <a:spcPts val="600"/>
              </a:spcAft>
            </a:pP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useBgFill="1">
        <p:nvSpPr>
          <p:cNvPr id="27" name="Rectangle 26">
            <a:extLst>
              <a:ext uri="{FF2B5EF4-FFF2-40B4-BE49-F238E27FC236}">
                <a16:creationId xmlns:a16="http://schemas.microsoft.com/office/drawing/2014/main" id="{D74577E3-FA18-4D8A-9E42-FF3D35D3FC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a:extLst>
              <a:ext uri="{FF2B5EF4-FFF2-40B4-BE49-F238E27FC236}">
                <a16:creationId xmlns:a16="http://schemas.microsoft.com/office/drawing/2014/main" id="{9A934298-58E5-4E9F-B25C-57B1746AB6F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31" name="Picture 30">
            <a:extLst>
              <a:ext uri="{FF2B5EF4-FFF2-40B4-BE49-F238E27FC236}">
                <a16:creationId xmlns:a16="http://schemas.microsoft.com/office/drawing/2014/main" id="{C3A87EC4-5D77-4221-830F-985B0756CE9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33" name="Rectangle 32">
            <a:extLst>
              <a:ext uri="{FF2B5EF4-FFF2-40B4-BE49-F238E27FC236}">
                <a16:creationId xmlns:a16="http://schemas.microsoft.com/office/drawing/2014/main" id="{31FFB1DF-0D2D-4029-A8C7-317DDCF927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3770C84D-AB0A-4DD9-9CD3-B0DDCBCA33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EBBF7C2-27D7-480A-BEFA-B1399AC04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27C7CA-5FA9-7361-B758-937D9E76B645}"/>
              </a:ext>
            </a:extLst>
          </p:cNvPr>
          <p:cNvSpPr>
            <a:spLocks noGrp="1"/>
          </p:cNvSpPr>
          <p:nvPr>
            <p:ph type="title"/>
          </p:nvPr>
        </p:nvSpPr>
        <p:spPr>
          <a:xfrm>
            <a:off x="1969804" y="808056"/>
            <a:ext cx="4297226" cy="1077229"/>
          </a:xfrm>
        </p:spPr>
        <p:txBody>
          <a:bodyPr vert="horz" lIns="91440" tIns="45720" rIns="91440" bIns="45720" rtlCol="0" anchor="t">
            <a:normAutofit/>
          </a:bodyPr>
          <a:lstStyle/>
          <a:p>
            <a:pPr algn="l"/>
            <a:r>
              <a:rPr lang="en-US" dirty="0"/>
              <a:t>Goals of MRT</a:t>
            </a:r>
            <a:endParaRPr lang="en-US"/>
          </a:p>
        </p:txBody>
      </p:sp>
      <p:sp>
        <p:nvSpPr>
          <p:cNvPr id="3" name="Slide Number Placeholder 2">
            <a:extLst>
              <a:ext uri="{FF2B5EF4-FFF2-40B4-BE49-F238E27FC236}">
                <a16:creationId xmlns:a16="http://schemas.microsoft.com/office/drawing/2014/main" id="{460F74DB-1C80-2700-D881-C4098A209BCD}"/>
              </a:ext>
            </a:extLst>
          </p:cNvPr>
          <p:cNvSpPr>
            <a:spLocks noGrp="1"/>
          </p:cNvSpPr>
          <p:nvPr>
            <p:ph type="sldNum" sz="quarter" idx="12"/>
          </p:nvPr>
        </p:nvSpPr>
        <p:spPr>
          <a:xfrm>
            <a:off x="158407" y="164592"/>
            <a:ext cx="636727" cy="322851"/>
          </a:xfrm>
        </p:spPr>
        <p:txBody>
          <a:bodyPr vert="horz" lIns="91440" tIns="45720" rIns="45720" bIns="45720" rtlCol="0" anchor="ctr">
            <a:normAutofit/>
          </a:bodyPr>
          <a:lstStyle/>
          <a:p>
            <a:pPr>
              <a:lnSpc>
                <a:spcPct val="90000"/>
              </a:lnSpc>
              <a:spcAft>
                <a:spcPts val="600"/>
              </a:spcAft>
            </a:pPr>
            <a:fld id="{9CD8D479-8942-46E8-A226-A4E01F7A105C}" type="slidenum">
              <a:rPr lang="en-US" sz="1500" smtClean="0"/>
              <a:pPr>
                <a:lnSpc>
                  <a:spcPct val="90000"/>
                </a:lnSpc>
                <a:spcAft>
                  <a:spcPts val="600"/>
                </a:spcAft>
              </a:pPr>
              <a:t>15</a:t>
            </a:fld>
            <a:endParaRPr lang="en-US" sz="1500"/>
          </a:p>
        </p:txBody>
      </p:sp>
      <p:sp>
        <p:nvSpPr>
          <p:cNvPr id="4" name="Date Placeholder 3">
            <a:extLst>
              <a:ext uri="{FF2B5EF4-FFF2-40B4-BE49-F238E27FC236}">
                <a16:creationId xmlns:a16="http://schemas.microsoft.com/office/drawing/2014/main" id="{4175C9B1-3194-FE21-3101-E4E077553B7C}"/>
              </a:ext>
            </a:extLst>
          </p:cNvPr>
          <p:cNvSpPr>
            <a:spLocks noGrp="1"/>
          </p:cNvSpPr>
          <p:nvPr>
            <p:ph type="dt" sz="half" idx="10"/>
          </p:nvPr>
        </p:nvSpPr>
        <p:spPr>
          <a:xfrm rot="5400000">
            <a:off x="-810065" y="5270604"/>
            <a:ext cx="2662729" cy="182880"/>
          </a:xfrm>
        </p:spPr>
        <p:txBody>
          <a:bodyPr vert="horz" lIns="91440" tIns="18288" rIns="91440" bIns="45720" rtlCol="0" anchor="t">
            <a:normAutofit/>
          </a:bodyPr>
          <a:lstStyle/>
          <a:p>
            <a:pPr>
              <a:lnSpc>
                <a:spcPct val="90000"/>
              </a:lnSpc>
              <a:spcAft>
                <a:spcPts val="600"/>
              </a:spcAft>
            </a:pPr>
            <a:fld id="{9386AC23-C97B-41FB-9B89-C7FE0FB631CA}" type="datetime1">
              <a:rPr lang="en-US" smtClean="0"/>
              <a:pPr>
                <a:lnSpc>
                  <a:spcPct val="90000"/>
                </a:lnSpc>
                <a:spcAft>
                  <a:spcPts val="600"/>
                </a:spcAft>
              </a:pPr>
              <a:t>1/23/2023</a:t>
            </a:fld>
            <a:endParaRPr lang="en-US"/>
          </a:p>
        </p:txBody>
      </p:sp>
      <p:sp>
        <p:nvSpPr>
          <p:cNvPr id="5" name="Footer Placeholder 4">
            <a:extLst>
              <a:ext uri="{FF2B5EF4-FFF2-40B4-BE49-F238E27FC236}">
                <a16:creationId xmlns:a16="http://schemas.microsoft.com/office/drawing/2014/main" id="{A788B040-B0C8-41E8-9DD9-DF94A0DB7980}"/>
              </a:ext>
            </a:extLst>
          </p:cNvPr>
          <p:cNvSpPr>
            <a:spLocks noGrp="1"/>
          </p:cNvSpPr>
          <p:nvPr>
            <p:ph type="ftr" sz="quarter" idx="11"/>
          </p:nvPr>
        </p:nvSpPr>
        <p:spPr>
          <a:xfrm rot="5400000">
            <a:off x="-2237130" y="3661144"/>
            <a:ext cx="5885352" cy="179176"/>
          </a:xfrm>
        </p:spPr>
        <p:txBody>
          <a:bodyPr vert="horz" lIns="91440" tIns="45720" rIns="91440" bIns="18288" rtlCol="0" anchor="b">
            <a:normAutofit/>
          </a:bodyPr>
          <a:lstStyle/>
          <a:p>
            <a:pPr>
              <a:lnSpc>
                <a:spcPct val="90000"/>
              </a:lnSpc>
              <a:spcAft>
                <a:spcPts val="600"/>
              </a:spcAft>
            </a:pPr>
            <a:r>
              <a:rPr lang="en-US"/>
              <a:t>Add a footer</a:t>
            </a:r>
          </a:p>
        </p:txBody>
      </p:sp>
      <p:sp>
        <p:nvSpPr>
          <p:cNvPr id="6" name="TextBox 5">
            <a:extLst>
              <a:ext uri="{FF2B5EF4-FFF2-40B4-BE49-F238E27FC236}">
                <a16:creationId xmlns:a16="http://schemas.microsoft.com/office/drawing/2014/main" id="{E1FF077E-FF5B-89FC-4C00-6E0349C0817E}"/>
              </a:ext>
            </a:extLst>
          </p:cNvPr>
          <p:cNvSpPr txBox="1"/>
          <p:nvPr/>
        </p:nvSpPr>
        <p:spPr>
          <a:xfrm>
            <a:off x="1523207" y="1709438"/>
            <a:ext cx="4773562" cy="4505957"/>
          </a:xfrm>
          <a:prstGeom prst="rect">
            <a:avLst/>
          </a:prstGeom>
        </p:spPr>
        <p:txBody>
          <a:bodyPr vert="horz" lIns="91440" tIns="45720" rIns="91440" bIns="45720" rtlCol="0" anchor="ctr">
            <a:normAutofit lnSpcReduction="10000"/>
          </a:bodyPr>
          <a:lstStyle/>
          <a:p>
            <a:pPr marL="285750" indent="-285750" defTabSz="914400">
              <a:lnSpc>
                <a:spcPct val="110000"/>
              </a:lnSpc>
              <a:spcAft>
                <a:spcPts val="600"/>
              </a:spcAft>
              <a:buClr>
                <a:schemeClr val="accent6"/>
              </a:buClr>
              <a:buSzPct val="90000"/>
              <a:buFont typeface="Wingdings" panose="05000000000000000000" pitchFamily="2" charset="2"/>
              <a:buChar char="§"/>
            </a:pPr>
            <a:r>
              <a:rPr lang="en-US" dirty="0"/>
              <a:t>Understand reciprocity and how a value system based on reciprocity is self defeating</a:t>
            </a:r>
          </a:p>
          <a:p>
            <a:pPr marL="285750" indent="-285750" defTabSz="914400">
              <a:lnSpc>
                <a:spcPct val="110000"/>
              </a:lnSpc>
              <a:spcAft>
                <a:spcPts val="600"/>
              </a:spcAft>
              <a:buClr>
                <a:schemeClr val="accent6"/>
              </a:buClr>
              <a:buSzPct val="90000"/>
              <a:buFont typeface="Wingdings" panose="05000000000000000000" pitchFamily="2" charset="2"/>
              <a:buChar char="§"/>
            </a:pPr>
            <a:r>
              <a:rPr lang="en-US" dirty="0"/>
              <a:t>Have accountability</a:t>
            </a:r>
          </a:p>
          <a:p>
            <a:pPr marL="285750" indent="-285750" defTabSz="914400">
              <a:lnSpc>
                <a:spcPct val="110000"/>
              </a:lnSpc>
              <a:spcAft>
                <a:spcPts val="600"/>
              </a:spcAft>
              <a:buClr>
                <a:schemeClr val="accent6"/>
              </a:buClr>
              <a:buSzPct val="90000"/>
              <a:buFont typeface="Wingdings" panose="05000000000000000000" pitchFamily="2" charset="2"/>
              <a:buChar char="§"/>
            </a:pPr>
            <a:r>
              <a:rPr lang="en-US" dirty="0"/>
              <a:t>Take responsibility</a:t>
            </a:r>
          </a:p>
          <a:p>
            <a:pPr marL="285750" indent="-285750" defTabSz="914400">
              <a:lnSpc>
                <a:spcPct val="110000"/>
              </a:lnSpc>
              <a:spcAft>
                <a:spcPts val="600"/>
              </a:spcAft>
              <a:buClr>
                <a:schemeClr val="accent6"/>
              </a:buClr>
              <a:buSzPct val="90000"/>
              <a:buFont typeface="Wingdings" panose="05000000000000000000" pitchFamily="2" charset="2"/>
              <a:buChar char="§"/>
            </a:pPr>
            <a:r>
              <a:rPr lang="en-US" dirty="0"/>
              <a:t>Learn delayed gratification</a:t>
            </a:r>
          </a:p>
          <a:p>
            <a:pPr marL="285750" indent="-285750" defTabSz="914400">
              <a:lnSpc>
                <a:spcPct val="110000"/>
              </a:lnSpc>
              <a:spcAft>
                <a:spcPts val="600"/>
              </a:spcAft>
              <a:buClr>
                <a:schemeClr val="accent6"/>
              </a:buClr>
              <a:buSzPct val="90000"/>
              <a:buFont typeface="Wingdings" panose="05000000000000000000" pitchFamily="2" charset="2"/>
              <a:buChar char="§"/>
            </a:pPr>
            <a:r>
              <a:rPr lang="en-US" dirty="0"/>
              <a:t>There is wisdom in following the rules</a:t>
            </a:r>
          </a:p>
          <a:p>
            <a:pPr marL="285750" indent="-285750" defTabSz="914400">
              <a:lnSpc>
                <a:spcPct val="110000"/>
              </a:lnSpc>
              <a:spcAft>
                <a:spcPts val="600"/>
              </a:spcAft>
              <a:buClr>
                <a:schemeClr val="accent6"/>
              </a:buClr>
              <a:buSzPct val="90000"/>
              <a:buFont typeface="Wingdings" panose="05000000000000000000" pitchFamily="2" charset="2"/>
              <a:buChar char="§"/>
            </a:pPr>
            <a:r>
              <a:rPr lang="en-US" dirty="0"/>
              <a:t>There is more than 1 right way; which way will benefit the participant more</a:t>
            </a:r>
          </a:p>
          <a:p>
            <a:pPr marL="285750" indent="-285750" defTabSz="914400">
              <a:lnSpc>
                <a:spcPct val="110000"/>
              </a:lnSpc>
              <a:spcAft>
                <a:spcPts val="600"/>
              </a:spcAft>
              <a:buClr>
                <a:schemeClr val="accent6"/>
              </a:buClr>
              <a:buSzPct val="90000"/>
              <a:buFont typeface="Wingdings" panose="05000000000000000000" pitchFamily="2" charset="2"/>
              <a:buChar char="§"/>
            </a:pPr>
            <a:r>
              <a:rPr lang="en-US" dirty="0"/>
              <a:t>Learn their values and morals</a:t>
            </a:r>
          </a:p>
          <a:p>
            <a:pPr marL="285750" indent="-285750" defTabSz="914400">
              <a:lnSpc>
                <a:spcPct val="110000"/>
              </a:lnSpc>
              <a:spcAft>
                <a:spcPts val="600"/>
              </a:spcAft>
              <a:buClr>
                <a:schemeClr val="accent6"/>
              </a:buClr>
              <a:buSzPct val="90000"/>
              <a:buFont typeface="Wingdings" panose="05000000000000000000" pitchFamily="2" charset="2"/>
              <a:buChar char="§"/>
            </a:pPr>
            <a:r>
              <a:rPr lang="en-US" dirty="0"/>
              <a:t>Move into a set of values/morals/beliefs that lead to positive outcomes</a:t>
            </a:r>
          </a:p>
          <a:p>
            <a:pPr marL="285750" indent="-285750" defTabSz="914400">
              <a:lnSpc>
                <a:spcPct val="110000"/>
              </a:lnSpc>
              <a:spcAft>
                <a:spcPts val="600"/>
              </a:spcAft>
              <a:buClr>
                <a:schemeClr val="accent6"/>
              </a:buClr>
              <a:buSzPct val="90000"/>
              <a:buFont typeface="Wingdings" panose="05000000000000000000" pitchFamily="2" charset="2"/>
              <a:buChar char="§"/>
            </a:pPr>
            <a:r>
              <a:rPr lang="en-US" dirty="0"/>
              <a:t>Learn how to set and achieve goals</a:t>
            </a:r>
          </a:p>
          <a:p>
            <a:pPr marL="285750" indent="-285750" defTabSz="914400">
              <a:lnSpc>
                <a:spcPct val="110000"/>
              </a:lnSpc>
              <a:spcAft>
                <a:spcPts val="600"/>
              </a:spcAft>
              <a:buClr>
                <a:schemeClr val="accent6"/>
              </a:buClr>
              <a:buSzPct val="90000"/>
              <a:buFont typeface="Wingdings" panose="05000000000000000000" pitchFamily="2" charset="2"/>
              <a:buChar char="§"/>
            </a:pPr>
            <a:endParaRPr lang="en-US" sz="1500" dirty="0"/>
          </a:p>
          <a:p>
            <a:pPr marL="285750" indent="-285750" defTabSz="914400">
              <a:lnSpc>
                <a:spcPct val="110000"/>
              </a:lnSpc>
              <a:spcAft>
                <a:spcPts val="600"/>
              </a:spcAft>
              <a:buClr>
                <a:schemeClr val="accent6"/>
              </a:buClr>
              <a:buSzPct val="90000"/>
              <a:buFont typeface="Wingdings" panose="05000000000000000000" pitchFamily="2" charset="2"/>
              <a:buChar char="§"/>
            </a:pPr>
            <a:endParaRPr lang="en-US" sz="1500" dirty="0"/>
          </a:p>
        </p:txBody>
      </p:sp>
      <p:sp>
        <p:nvSpPr>
          <p:cNvPr id="39" name="Rectangle 38">
            <a:extLst>
              <a:ext uri="{FF2B5EF4-FFF2-40B4-BE49-F238E27FC236}">
                <a16:creationId xmlns:a16="http://schemas.microsoft.com/office/drawing/2014/main" id="{78FBE352-03FD-4333-A348-0C7FCF5FE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71538" y="641224"/>
            <a:ext cx="3674846" cy="55741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descr="Handshake">
            <a:extLst>
              <a:ext uri="{FF2B5EF4-FFF2-40B4-BE49-F238E27FC236}">
                <a16:creationId xmlns:a16="http://schemas.microsoft.com/office/drawing/2014/main" id="{A7528BC7-83AF-048B-B119-9424CFF2183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93270" y="1907457"/>
            <a:ext cx="3031155" cy="3031155"/>
          </a:xfrm>
          <a:prstGeom prst="rect">
            <a:avLst/>
          </a:prstGeom>
          <a:ln>
            <a:noFill/>
          </a:ln>
        </p:spPr>
      </p:pic>
      <p:sp>
        <p:nvSpPr>
          <p:cNvPr id="41" name="Rectangle 40">
            <a:extLst>
              <a:ext uri="{FF2B5EF4-FFF2-40B4-BE49-F238E27FC236}">
                <a16:creationId xmlns:a16="http://schemas.microsoft.com/office/drawing/2014/main" id="{9C6A91D1-6664-4898-92B7-49F9982CE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18319" y="883993"/>
            <a:ext cx="3181057" cy="5078083"/>
          </a:xfrm>
          <a:prstGeom prst="rect">
            <a:avLst/>
          </a:prstGeom>
          <a:noFill/>
          <a:ln w="9525">
            <a:solidFill>
              <a:schemeClr val="accent6">
                <a:lumMod val="60000"/>
                <a:lumOff val="40000"/>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D44EDEA4-22DE-4070-A5F1-4AEE20A4D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0173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47" name="Rectangle 46">
            <a:extLst>
              <a:ext uri="{FF2B5EF4-FFF2-40B4-BE49-F238E27FC236}">
                <a16:creationId xmlns:a16="http://schemas.microsoft.com/office/drawing/2014/main" id="{3FAD17B9-9E6C-4DD1-9728-97B5E5FCCA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9" name="Rectangle 48">
            <a:extLst>
              <a:ext uri="{FF2B5EF4-FFF2-40B4-BE49-F238E27FC236}">
                <a16:creationId xmlns:a16="http://schemas.microsoft.com/office/drawing/2014/main" id="{D7AC3F90-A588-42FF-B41D-062A8D91B9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ladder in the desert">
            <a:extLst>
              <a:ext uri="{FF2B5EF4-FFF2-40B4-BE49-F238E27FC236}">
                <a16:creationId xmlns:a16="http://schemas.microsoft.com/office/drawing/2014/main" id="{2111DF2C-5EBE-4F75-73A3-C1A8D1ADF31E}"/>
              </a:ext>
            </a:extLst>
          </p:cNvPr>
          <p:cNvPicPr>
            <a:picLocks noChangeAspect="1"/>
          </p:cNvPicPr>
          <p:nvPr/>
        </p:nvPicPr>
        <p:blipFill rotWithShape="1">
          <a:blip r:embed="rId2" cstate="print">
            <a:duotone>
              <a:schemeClr val="bg2">
                <a:shade val="45000"/>
                <a:satMod val="135000"/>
              </a:schemeClr>
              <a:prstClr val="white"/>
            </a:duotone>
            <a:alphaModFix amt="25000"/>
            <a:extLst>
              <a:ext uri="{28A0092B-C50C-407E-A947-70E740481C1C}">
                <a14:useLocalDpi xmlns:a14="http://schemas.microsoft.com/office/drawing/2010/main" val="0"/>
              </a:ext>
            </a:extLst>
          </a:blip>
          <a:srcRect r="-1" b="15728"/>
          <a:stretch/>
        </p:blipFill>
        <p:spPr>
          <a:xfrm>
            <a:off x="19965" y="10"/>
            <a:ext cx="12191695" cy="6857990"/>
          </a:xfrm>
          <a:prstGeom prst="rect">
            <a:avLst/>
          </a:prstGeom>
        </p:spPr>
      </p:pic>
      <p:pic>
        <p:nvPicPr>
          <p:cNvPr id="51" name="Picture 50">
            <a:extLst>
              <a:ext uri="{FF2B5EF4-FFF2-40B4-BE49-F238E27FC236}">
                <a16:creationId xmlns:a16="http://schemas.microsoft.com/office/drawing/2014/main" id="{015AB904-4FB7-4A0D-B43E-03ACF05E14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extLst>
              <a:ext uri="{28A0092B-C50C-407E-A947-70E740481C1C}">
                <a14:useLocalDpi xmlns:a14="http://schemas.microsoft.com/office/drawing/2010/main" val="0"/>
              </a:ext>
            </a:extLst>
          </a:blip>
          <a:stretch>
            <a:fillRect/>
          </a:stretch>
        </p:blipFill>
        <p:spPr>
          <a:xfrm>
            <a:off x="1067" y="0"/>
            <a:ext cx="12189867" cy="6858000"/>
          </a:xfrm>
          <a:prstGeom prst="rect">
            <a:avLst/>
          </a:prstGeom>
        </p:spPr>
      </p:pic>
      <p:sp>
        <p:nvSpPr>
          <p:cNvPr id="2" name="Title 1"/>
          <p:cNvSpPr>
            <a:spLocks noGrp="1"/>
          </p:cNvSpPr>
          <p:nvPr>
            <p:ph type="title"/>
          </p:nvPr>
        </p:nvSpPr>
        <p:spPr>
          <a:xfrm>
            <a:off x="1866058" y="487443"/>
            <a:ext cx="7958331" cy="1077229"/>
          </a:xfrm>
        </p:spPr>
        <p:txBody>
          <a:bodyPr>
            <a:normAutofit/>
          </a:bodyPr>
          <a:lstStyle/>
          <a:p>
            <a:pPr algn="l"/>
            <a:r>
              <a:rPr lang="en-US" dirty="0"/>
              <a:t>Freedom Ladder</a:t>
            </a:r>
          </a:p>
        </p:txBody>
      </p:sp>
      <p:sp>
        <p:nvSpPr>
          <p:cNvPr id="53" name="Rectangle 52">
            <a:extLst>
              <a:ext uri="{FF2B5EF4-FFF2-40B4-BE49-F238E27FC236}">
                <a16:creationId xmlns:a16="http://schemas.microsoft.com/office/drawing/2014/main" id="{E1AADF25-43E9-4DE0-AD82-4F60523191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p:cNvSpPr>
            <a:spLocks noGrp="1"/>
          </p:cNvSpPr>
          <p:nvPr>
            <p:ph type="sldNum" sz="quarter" idx="12"/>
          </p:nvPr>
        </p:nvSpPr>
        <p:spPr>
          <a:xfrm>
            <a:off x="158407" y="164592"/>
            <a:ext cx="636727" cy="322851"/>
          </a:xfrm>
        </p:spPr>
        <p:txBody>
          <a:bodyPr>
            <a:normAutofit/>
          </a:bodyPr>
          <a:lstStyle/>
          <a:p>
            <a:pPr>
              <a:lnSpc>
                <a:spcPct val="90000"/>
              </a:lnSpc>
              <a:spcAft>
                <a:spcPts val="600"/>
              </a:spcAft>
            </a:pPr>
            <a:fld id="{9CD8D479-8942-46E8-A226-A4E01F7A105C}" type="slidenum">
              <a:rPr lang="en-US" sz="1500" smtClean="0"/>
              <a:pPr>
                <a:lnSpc>
                  <a:spcPct val="90000"/>
                </a:lnSpc>
                <a:spcAft>
                  <a:spcPts val="600"/>
                </a:spcAft>
              </a:pPr>
              <a:t>16</a:t>
            </a:fld>
            <a:endParaRPr lang="en-US" sz="1500"/>
          </a:p>
        </p:txBody>
      </p:sp>
      <p:sp>
        <p:nvSpPr>
          <p:cNvPr id="55" name="Rectangle 54">
            <a:extLst>
              <a:ext uri="{FF2B5EF4-FFF2-40B4-BE49-F238E27FC236}">
                <a16:creationId xmlns:a16="http://schemas.microsoft.com/office/drawing/2014/main" id="{CBC2D515-EF3C-4E4E-8BC1-192B21E927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9">
            <a:extLst>
              <a:ext uri="{FF2B5EF4-FFF2-40B4-BE49-F238E27FC236}">
                <a16:creationId xmlns:a16="http://schemas.microsoft.com/office/drawing/2014/main" id="{67E4E9CD-EA29-03AC-50F5-6BF3C1D43FAA}"/>
              </a:ext>
            </a:extLst>
          </p:cNvPr>
          <p:cNvSpPr>
            <a:spLocks noGrp="1"/>
          </p:cNvSpPr>
          <p:nvPr>
            <p:ph idx="1"/>
          </p:nvPr>
        </p:nvSpPr>
        <p:spPr>
          <a:xfrm>
            <a:off x="1621861" y="1727201"/>
            <a:ext cx="8948278" cy="4598515"/>
          </a:xfrm>
        </p:spPr>
        <p:txBody>
          <a:bodyPr>
            <a:noAutofit/>
          </a:bodyPr>
          <a:lstStyle/>
          <a:p>
            <a:pPr>
              <a:lnSpc>
                <a:spcPct val="110000"/>
              </a:lnSpc>
            </a:pPr>
            <a:r>
              <a:rPr lang="en-US" sz="1800" b="1" dirty="0"/>
              <a:t>Disloyalty – Step 1 honesty and step 2 trust</a:t>
            </a:r>
          </a:p>
          <a:p>
            <a:pPr>
              <a:lnSpc>
                <a:spcPct val="110000"/>
              </a:lnSpc>
            </a:pPr>
            <a:r>
              <a:rPr lang="en-US" sz="1800" b="1" dirty="0"/>
              <a:t>Opposition – Step 3 acceptance </a:t>
            </a:r>
          </a:p>
          <a:p>
            <a:pPr>
              <a:lnSpc>
                <a:spcPct val="110000"/>
              </a:lnSpc>
            </a:pPr>
            <a:r>
              <a:rPr lang="en-US" sz="1800" b="1" dirty="0"/>
              <a:t>Uncertainty – Step 4 raising awareness</a:t>
            </a:r>
          </a:p>
          <a:p>
            <a:pPr>
              <a:lnSpc>
                <a:spcPct val="110000"/>
              </a:lnSpc>
            </a:pPr>
            <a:r>
              <a:rPr lang="en-US" sz="1800" b="1" dirty="0"/>
              <a:t>Injury – Step 5 healing damaged relationships and step 6 helping others</a:t>
            </a:r>
          </a:p>
          <a:p>
            <a:pPr>
              <a:lnSpc>
                <a:spcPct val="110000"/>
              </a:lnSpc>
            </a:pPr>
            <a:r>
              <a:rPr lang="en-US" sz="1800" b="1" dirty="0"/>
              <a:t>Non-Existence – Step 8 short term goals &amp; consistency and step 5 long term goals and identity</a:t>
            </a:r>
          </a:p>
          <a:p>
            <a:pPr>
              <a:lnSpc>
                <a:spcPct val="110000"/>
              </a:lnSpc>
            </a:pPr>
            <a:r>
              <a:rPr lang="en-US" sz="1800" b="1" dirty="0"/>
              <a:t>Danger – Step 9 commitment to change and step 10 maintain positive change</a:t>
            </a:r>
          </a:p>
          <a:p>
            <a:pPr>
              <a:lnSpc>
                <a:spcPct val="110000"/>
              </a:lnSpc>
            </a:pPr>
            <a:r>
              <a:rPr lang="en-US" sz="1800" b="1" dirty="0"/>
              <a:t>Emergency – Step 11 keeping moral commitments</a:t>
            </a:r>
          </a:p>
          <a:p>
            <a:pPr>
              <a:lnSpc>
                <a:spcPct val="110000"/>
              </a:lnSpc>
            </a:pPr>
            <a:r>
              <a:rPr lang="en-US" sz="1800" b="1" dirty="0"/>
              <a:t>Normal – Step 12 choosing moral goals</a:t>
            </a:r>
          </a:p>
          <a:p>
            <a:pPr>
              <a:lnSpc>
                <a:spcPct val="110000"/>
              </a:lnSpc>
            </a:pPr>
            <a:r>
              <a:rPr lang="en-US" sz="1800" b="1" dirty="0"/>
              <a:t>Grace – Steps 13-16 – Evaluate relationship between inner self and personality</a:t>
            </a:r>
          </a:p>
        </p:txBody>
      </p:sp>
    </p:spTree>
    <p:extLst>
      <p:ext uri="{BB962C8B-B14F-4D97-AF65-F5344CB8AC3E}">
        <p14:creationId xmlns:p14="http://schemas.microsoft.com/office/powerpoint/2010/main" val="2788333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67" name="Picture 66">
            <a:extLst>
              <a:ext uri="{FF2B5EF4-FFF2-40B4-BE49-F238E27FC236}">
                <a16:creationId xmlns:a16="http://schemas.microsoft.com/office/drawing/2014/main" id="{3DBBA26C-89C3-411F-9753-606A413F89A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69" name="Picture 68">
            <a:extLst>
              <a:ext uri="{FF2B5EF4-FFF2-40B4-BE49-F238E27FC236}">
                <a16:creationId xmlns:a16="http://schemas.microsoft.com/office/drawing/2014/main" id="{EEAD2215-6311-4D1C-B6B5-F57CB6BFCBC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71" name="Rectangle 70">
            <a:extLst>
              <a:ext uri="{FF2B5EF4-FFF2-40B4-BE49-F238E27FC236}">
                <a16:creationId xmlns:a16="http://schemas.microsoft.com/office/drawing/2014/main" id="{7BA5DE79-30D1-4A10-8DB9-0A6E523A97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 name="Rectangle 72">
            <a:extLst>
              <a:ext uri="{FF2B5EF4-FFF2-40B4-BE49-F238E27FC236}">
                <a16:creationId xmlns:a16="http://schemas.microsoft.com/office/drawing/2014/main" id="{9ABD0D63-D23F-4AE7-8270-4185EF9C1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 name="Rectangle 74">
            <a:extLst>
              <a:ext uri="{FF2B5EF4-FFF2-40B4-BE49-F238E27FC236}">
                <a16:creationId xmlns:a16="http://schemas.microsoft.com/office/drawing/2014/main" id="{D5B0B43F-2CE7-4C6C-BABC-EE342B3282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 name="Rectangle 76">
            <a:extLst>
              <a:ext uri="{FF2B5EF4-FFF2-40B4-BE49-F238E27FC236}">
                <a16:creationId xmlns:a16="http://schemas.microsoft.com/office/drawing/2014/main" id="{85459F07-63F9-48CF-B725-A873C4BC36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TextBox 78">
            <a:extLst>
              <a:ext uri="{FF2B5EF4-FFF2-40B4-BE49-F238E27FC236}">
                <a16:creationId xmlns:a16="http://schemas.microsoft.com/office/drawing/2014/main" id="{14B83E1E-DAC1-4851-84FF-D6FE1649DE0B}"/>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4943" y="641225"/>
            <a:ext cx="415636" cy="369332"/>
          </a:xfrm>
          <a:prstGeom prst="rect">
            <a:avLst/>
          </a:prstGeom>
          <a:noFill/>
        </p:spPr>
        <p:txBody>
          <a:bodyPr wrap="square" rtlCol="0">
            <a:spAutoFit/>
          </a:bodyPr>
          <a:lstStyle/>
          <a:p>
            <a:pPr algn="r">
              <a:spcAft>
                <a:spcPts val="600"/>
              </a:spcAft>
            </a:pP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useBgFill="1">
        <p:nvSpPr>
          <p:cNvPr id="81" name="Rectangle 80">
            <a:extLst>
              <a:ext uri="{FF2B5EF4-FFF2-40B4-BE49-F238E27FC236}">
                <a16:creationId xmlns:a16="http://schemas.microsoft.com/office/drawing/2014/main" id="{92806DFD-E192-42CC-B190-3C4C95B8FF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33" y="-1"/>
            <a:ext cx="12189867"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3" name="Picture 82">
            <a:extLst>
              <a:ext uri="{FF2B5EF4-FFF2-40B4-BE49-F238E27FC236}">
                <a16:creationId xmlns:a16="http://schemas.microsoft.com/office/drawing/2014/main" id="{0214283E-D7B4-49E9-932E-D7F2A2847F1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5" name="Rectangle 84">
            <a:extLst>
              <a:ext uri="{FF2B5EF4-FFF2-40B4-BE49-F238E27FC236}">
                <a16:creationId xmlns:a16="http://schemas.microsoft.com/office/drawing/2014/main" id="{BB17FFD2-DBC7-4ABB-B2A0-7E18EC1B80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 name="Rectangle 86">
            <a:extLst>
              <a:ext uri="{FF2B5EF4-FFF2-40B4-BE49-F238E27FC236}">
                <a16:creationId xmlns:a16="http://schemas.microsoft.com/office/drawing/2014/main" id="{25DA2D5B-EC4E-4C78-8139-F36D2F2D1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5262" y="-2"/>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 name="Oval 88">
            <a:extLst>
              <a:ext uri="{FF2B5EF4-FFF2-40B4-BE49-F238E27FC236}">
                <a16:creationId xmlns:a16="http://schemas.microsoft.com/office/drawing/2014/main" id="{D4AAACE2-9C9E-468F-8297-EF7B5E55FF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47567" y="421698"/>
            <a:ext cx="967148" cy="967148"/>
          </a:xfrm>
          <a:prstGeom prst="ellipse">
            <a:avLst/>
          </a:prstGeom>
          <a:gradFill>
            <a:gsLst>
              <a:gs pos="0">
                <a:schemeClr val="bg2">
                  <a:alpha val="0"/>
                </a:schemeClr>
              </a:gs>
              <a:gs pos="100000">
                <a:schemeClr val="accent1">
                  <a:alpha val="21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D90FB63-0B4F-42E9-7618-28A5C9843D7A}"/>
              </a:ext>
            </a:extLst>
          </p:cNvPr>
          <p:cNvSpPr>
            <a:spLocks noGrp="1"/>
          </p:cNvSpPr>
          <p:nvPr>
            <p:ph type="title"/>
          </p:nvPr>
        </p:nvSpPr>
        <p:spPr>
          <a:xfrm>
            <a:off x="1518412" y="1201723"/>
            <a:ext cx="3133750" cy="4454554"/>
          </a:xfrm>
        </p:spPr>
        <p:txBody>
          <a:bodyPr vert="horz" lIns="91440" tIns="45720" rIns="91440" bIns="45720" rtlCol="0" anchor="ctr">
            <a:normAutofit/>
          </a:bodyPr>
          <a:lstStyle/>
          <a:p>
            <a:r>
              <a:rPr lang="en-US" sz="3600"/>
              <a:t>The group process</a:t>
            </a:r>
          </a:p>
        </p:txBody>
      </p:sp>
      <p:sp>
        <p:nvSpPr>
          <p:cNvPr id="5" name="Slide Number Placeholder 4">
            <a:extLst>
              <a:ext uri="{FF2B5EF4-FFF2-40B4-BE49-F238E27FC236}">
                <a16:creationId xmlns:a16="http://schemas.microsoft.com/office/drawing/2014/main" id="{D10D7AB8-D9FA-BC44-BE8F-0C3ACF697393}"/>
              </a:ext>
            </a:extLst>
          </p:cNvPr>
          <p:cNvSpPr>
            <a:spLocks noGrp="1"/>
          </p:cNvSpPr>
          <p:nvPr>
            <p:ph type="sldNum" sz="quarter" idx="12"/>
          </p:nvPr>
        </p:nvSpPr>
        <p:spPr>
          <a:xfrm>
            <a:off x="158407" y="164592"/>
            <a:ext cx="636727" cy="322851"/>
          </a:xfrm>
        </p:spPr>
        <p:txBody>
          <a:bodyPr vert="horz" lIns="91440" tIns="45720" rIns="45720" bIns="45720" rtlCol="0" anchor="ctr">
            <a:normAutofit/>
          </a:bodyPr>
          <a:lstStyle/>
          <a:p>
            <a:pPr>
              <a:lnSpc>
                <a:spcPct val="90000"/>
              </a:lnSpc>
              <a:spcAft>
                <a:spcPts val="600"/>
              </a:spcAft>
            </a:pPr>
            <a:fld id="{9CD8D479-8942-46E8-A226-A4E01F7A105C}" type="slidenum">
              <a:rPr lang="en-US" sz="1500" kern="1200" dirty="0">
                <a:solidFill>
                  <a:schemeClr val="tx1">
                    <a:tint val="75000"/>
                  </a:schemeClr>
                </a:solidFill>
                <a:latin typeface="+mn-lt"/>
                <a:ea typeface="+mn-ea"/>
                <a:cs typeface="+mn-cs"/>
              </a:rPr>
              <a:pPr>
                <a:lnSpc>
                  <a:spcPct val="90000"/>
                </a:lnSpc>
                <a:spcAft>
                  <a:spcPts val="600"/>
                </a:spcAft>
              </a:pPr>
              <a:t>17</a:t>
            </a:fld>
            <a:endParaRPr lang="en-US" sz="1500" kern="1200" dirty="0">
              <a:solidFill>
                <a:schemeClr val="tx1">
                  <a:tint val="75000"/>
                </a:schemeClr>
              </a:solidFill>
              <a:latin typeface="+mn-lt"/>
              <a:ea typeface="+mn-ea"/>
              <a:cs typeface="+mn-cs"/>
            </a:endParaRPr>
          </a:p>
        </p:txBody>
      </p:sp>
      <p:sp>
        <p:nvSpPr>
          <p:cNvPr id="3" name="Date Placeholder 2">
            <a:extLst>
              <a:ext uri="{FF2B5EF4-FFF2-40B4-BE49-F238E27FC236}">
                <a16:creationId xmlns:a16="http://schemas.microsoft.com/office/drawing/2014/main" id="{E756E7CA-2A7B-45AF-41CC-7A4FC2B6BCBF}"/>
              </a:ext>
            </a:extLst>
          </p:cNvPr>
          <p:cNvSpPr>
            <a:spLocks noGrp="1"/>
          </p:cNvSpPr>
          <p:nvPr>
            <p:ph type="dt" sz="half" idx="10"/>
          </p:nvPr>
        </p:nvSpPr>
        <p:spPr>
          <a:xfrm rot="5400000">
            <a:off x="-810065" y="5270604"/>
            <a:ext cx="2662729" cy="182880"/>
          </a:xfrm>
        </p:spPr>
        <p:txBody>
          <a:bodyPr vert="horz" lIns="91440" tIns="18288" rIns="91440" bIns="45720" rtlCol="0" anchor="t">
            <a:normAutofit lnSpcReduction="10000"/>
          </a:bodyPr>
          <a:lstStyle/>
          <a:p>
            <a:pPr>
              <a:spcAft>
                <a:spcPts val="600"/>
              </a:spcAft>
            </a:pPr>
            <a:endParaRPr lang="en-US"/>
          </a:p>
        </p:txBody>
      </p:sp>
      <p:sp>
        <p:nvSpPr>
          <p:cNvPr id="4" name="Footer Placeholder 3">
            <a:extLst>
              <a:ext uri="{FF2B5EF4-FFF2-40B4-BE49-F238E27FC236}">
                <a16:creationId xmlns:a16="http://schemas.microsoft.com/office/drawing/2014/main" id="{56C0F38C-2572-3578-FF06-759F12FB448E}"/>
              </a:ext>
            </a:extLst>
          </p:cNvPr>
          <p:cNvSpPr>
            <a:spLocks noGrp="1"/>
          </p:cNvSpPr>
          <p:nvPr>
            <p:ph type="ftr" sz="quarter" idx="11"/>
          </p:nvPr>
        </p:nvSpPr>
        <p:spPr>
          <a:xfrm rot="5400000">
            <a:off x="-2237130" y="3661144"/>
            <a:ext cx="5885352" cy="179176"/>
          </a:xfrm>
        </p:spPr>
        <p:txBody>
          <a:bodyPr vert="horz" lIns="91440" tIns="45720" rIns="91440" bIns="18288" rtlCol="0" anchor="b">
            <a:normAutofit/>
          </a:bodyPr>
          <a:lstStyle/>
          <a:p>
            <a:pPr>
              <a:lnSpc>
                <a:spcPct val="90000"/>
              </a:lnSpc>
              <a:spcAft>
                <a:spcPts val="600"/>
              </a:spcAft>
            </a:pPr>
            <a:r>
              <a:rPr lang="en-US"/>
              <a:t>Add a footer</a:t>
            </a:r>
          </a:p>
        </p:txBody>
      </p:sp>
      <p:sp>
        <p:nvSpPr>
          <p:cNvPr id="6" name="TextBox 5">
            <a:extLst>
              <a:ext uri="{FF2B5EF4-FFF2-40B4-BE49-F238E27FC236}">
                <a16:creationId xmlns:a16="http://schemas.microsoft.com/office/drawing/2014/main" id="{13F3DB94-E931-E845-2E02-7F38E49BD2B8}"/>
              </a:ext>
            </a:extLst>
          </p:cNvPr>
          <p:cNvSpPr txBox="1"/>
          <p:nvPr/>
        </p:nvSpPr>
        <p:spPr>
          <a:xfrm>
            <a:off x="5175402" y="321731"/>
            <a:ext cx="5620800" cy="6858001"/>
          </a:xfrm>
          <a:prstGeom prst="rect">
            <a:avLst/>
          </a:prstGeom>
        </p:spPr>
        <p:txBody>
          <a:bodyPr vert="horz" lIns="91440" tIns="45720" rIns="91440" bIns="45720" rtlCol="0" anchor="ctr">
            <a:normAutofit/>
          </a:bodyPr>
          <a:lstStyle/>
          <a:p>
            <a:pPr marL="285750" indent="-285750" defTabSz="914400">
              <a:lnSpc>
                <a:spcPct val="110000"/>
              </a:lnSpc>
              <a:spcAft>
                <a:spcPts val="600"/>
              </a:spcAft>
              <a:buClr>
                <a:schemeClr val="accent6"/>
              </a:buClr>
              <a:buSzPct val="90000"/>
              <a:buFont typeface="Wingdings" panose="05000000000000000000" pitchFamily="2" charset="2"/>
              <a:buChar char="§"/>
            </a:pPr>
            <a:r>
              <a:rPr lang="en-US" sz="1600" dirty="0"/>
              <a:t>MRT is a structured class that begins promptly at the start time. If a participant is late, they are not allowed to present any step-work and have to wait until the next week to present. This teaches the clients accountability, structure and delayed gratification.</a:t>
            </a:r>
          </a:p>
          <a:p>
            <a:pPr marL="285750" indent="-285750" defTabSz="914400">
              <a:lnSpc>
                <a:spcPct val="110000"/>
              </a:lnSpc>
              <a:spcAft>
                <a:spcPts val="600"/>
              </a:spcAft>
              <a:buClr>
                <a:schemeClr val="accent6"/>
              </a:buClr>
              <a:buSzPct val="90000"/>
              <a:buFont typeface="Wingdings" panose="05000000000000000000" pitchFamily="2" charset="2"/>
              <a:buChar char="§"/>
            </a:pPr>
            <a:r>
              <a:rPr lang="en-US" sz="1600" dirty="0"/>
              <a:t>Each instructor is given a facilitators guide that tells them how to respond to each step that is shared and what would pass/fail. </a:t>
            </a:r>
          </a:p>
          <a:p>
            <a:pPr marL="285750" indent="-285750" defTabSz="914400">
              <a:lnSpc>
                <a:spcPct val="110000"/>
              </a:lnSpc>
              <a:spcAft>
                <a:spcPts val="600"/>
              </a:spcAft>
              <a:buClr>
                <a:schemeClr val="accent6"/>
              </a:buClr>
              <a:buSzPct val="90000"/>
              <a:buFont typeface="Wingdings" panose="05000000000000000000" pitchFamily="2" charset="2"/>
              <a:buChar char="§"/>
            </a:pPr>
            <a:r>
              <a:rPr lang="en-US" sz="1600" dirty="0"/>
              <a:t>MRT is a peer led group what this means is that our participants grade each other and help hold each other accountable. The facilitator is strictly there just to ensure rules are being followed.</a:t>
            </a:r>
          </a:p>
          <a:p>
            <a:pPr marL="285750" indent="-285750" defTabSz="914400">
              <a:lnSpc>
                <a:spcPct val="110000"/>
              </a:lnSpc>
              <a:spcAft>
                <a:spcPts val="600"/>
              </a:spcAft>
              <a:buClr>
                <a:schemeClr val="accent6"/>
              </a:buClr>
              <a:buSzPct val="90000"/>
              <a:buFont typeface="Wingdings" panose="05000000000000000000" pitchFamily="2" charset="2"/>
              <a:buChar char="§"/>
            </a:pPr>
            <a:r>
              <a:rPr lang="en-US" sz="1600" dirty="0"/>
              <a:t>This course is designed to help participants form different morals and instill structure and consistency in their lives. It also teaches them that rules are in place for a reason and that even the small rules matter in the big scheme of things. </a:t>
            </a:r>
          </a:p>
          <a:p>
            <a:pPr marL="285750" indent="-285750" defTabSz="914400">
              <a:lnSpc>
                <a:spcPct val="110000"/>
              </a:lnSpc>
              <a:spcAft>
                <a:spcPts val="600"/>
              </a:spcAft>
              <a:buClr>
                <a:schemeClr val="accent6"/>
              </a:buClr>
              <a:buSzPct val="90000"/>
              <a:buFont typeface="Wingdings" panose="05000000000000000000" pitchFamily="2" charset="2"/>
              <a:buChar char="§"/>
            </a:pPr>
            <a:r>
              <a:rPr lang="en-US" sz="1600" dirty="0"/>
              <a:t>In group participants are encouraged to work with their peers, help hold each other accountable and empower our participants. </a:t>
            </a:r>
          </a:p>
          <a:p>
            <a:pPr marL="285750" indent="-285750" defTabSz="914400">
              <a:lnSpc>
                <a:spcPct val="110000"/>
              </a:lnSpc>
              <a:spcAft>
                <a:spcPts val="600"/>
              </a:spcAft>
              <a:buClr>
                <a:schemeClr val="accent6"/>
              </a:buClr>
              <a:buSzPct val="90000"/>
              <a:buFont typeface="Wingdings" panose="05000000000000000000" pitchFamily="2" charset="2"/>
              <a:buChar char="§"/>
            </a:pPr>
            <a:endParaRPr lang="en-US" sz="1300" dirty="0"/>
          </a:p>
        </p:txBody>
      </p:sp>
    </p:spTree>
    <p:extLst>
      <p:ext uri="{BB962C8B-B14F-4D97-AF65-F5344CB8AC3E}">
        <p14:creationId xmlns:p14="http://schemas.microsoft.com/office/powerpoint/2010/main" val="1172170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pic>
        <p:nvPicPr>
          <p:cNvPr id="53" name="Picture 52">
            <a:extLst>
              <a:ext uri="{FF2B5EF4-FFF2-40B4-BE49-F238E27FC236}">
                <a16:creationId xmlns:a16="http://schemas.microsoft.com/office/drawing/2014/main" id="{2FA3880A-8D8F-466C-A4A1-F07BCDD3719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55" name="Picture 54">
            <a:extLst>
              <a:ext uri="{FF2B5EF4-FFF2-40B4-BE49-F238E27FC236}">
                <a16:creationId xmlns:a16="http://schemas.microsoft.com/office/drawing/2014/main" id="{3C0A64CB-20A1-4508-B568-284EB04F78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57" name="Rectangle 56">
            <a:extLst>
              <a:ext uri="{FF2B5EF4-FFF2-40B4-BE49-F238E27FC236}">
                <a16:creationId xmlns:a16="http://schemas.microsoft.com/office/drawing/2014/main" id="{8DA14841-53A4-4935-BE65-C8373B8A6D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 name="Rectangle 58">
            <a:extLst>
              <a:ext uri="{FF2B5EF4-FFF2-40B4-BE49-F238E27FC236}">
                <a16:creationId xmlns:a16="http://schemas.microsoft.com/office/drawing/2014/main" id="{9877C2CF-B2DD-41C8-8B5E-152673376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Rectangle 60">
            <a:extLst>
              <a:ext uri="{FF2B5EF4-FFF2-40B4-BE49-F238E27FC236}">
                <a16:creationId xmlns:a16="http://schemas.microsoft.com/office/drawing/2014/main" id="{D377EE36-E59D-4778-8F99-4B470DA4A3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Rectangle 62">
            <a:extLst>
              <a:ext uri="{FF2B5EF4-FFF2-40B4-BE49-F238E27FC236}">
                <a16:creationId xmlns:a16="http://schemas.microsoft.com/office/drawing/2014/main" id="{2586C6C5-47AF-450A-932D-880EF823E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 name="TextBox 64">
            <a:extLst>
              <a:ext uri="{FF2B5EF4-FFF2-40B4-BE49-F238E27FC236}">
                <a16:creationId xmlns:a16="http://schemas.microsoft.com/office/drawing/2014/main" id="{A587901A-AA64-4940-9803-F67677851150}"/>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1282" y="3262852"/>
            <a:ext cx="415636" cy="461665"/>
          </a:xfrm>
          <a:prstGeom prst="rect">
            <a:avLst/>
          </a:prstGeom>
          <a:noFill/>
        </p:spPr>
        <p:txBody>
          <a:bodyPr wrap="square" rtlCol="0">
            <a:spAutoFit/>
          </a:bodyPr>
          <a:lstStyle/>
          <a:p>
            <a:pPr algn="r">
              <a:spcAft>
                <a:spcPts val="600"/>
              </a:spcAft>
            </a:pP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 useBgFill="1">
        <p:nvSpPr>
          <p:cNvPr id="67" name="Rectangle 66">
            <a:extLst>
              <a:ext uri="{FF2B5EF4-FFF2-40B4-BE49-F238E27FC236}">
                <a16:creationId xmlns:a16="http://schemas.microsoft.com/office/drawing/2014/main" id="{C00D9662-5CF3-4BF8-85EE-E1503E35D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 name="Picture 7">
            <a:extLst>
              <a:ext uri="{FF2B5EF4-FFF2-40B4-BE49-F238E27FC236}">
                <a16:creationId xmlns:a16="http://schemas.microsoft.com/office/drawing/2014/main" id="{0DA55D26-E59A-8CEA-7C89-62C8C15847CB}"/>
              </a:ext>
            </a:extLst>
          </p:cNvPr>
          <p:cNvPicPr>
            <a:picLocks noChangeAspect="1"/>
          </p:cNvPicPr>
          <p:nvPr/>
        </p:nvPicPr>
        <p:blipFill rotWithShape="1">
          <a:blip r:embed="rId5">
            <a:duotone>
              <a:schemeClr val="accent1">
                <a:shade val="45000"/>
                <a:satMod val="135000"/>
              </a:schemeClr>
              <a:prstClr val="white"/>
            </a:duotone>
            <a:alphaModFix amt="35000"/>
          </a:blip>
          <a:srcRect t="5767" r="-1" b="9961"/>
          <a:stretch/>
        </p:blipFill>
        <p:spPr>
          <a:xfrm>
            <a:off x="152" y="-166143"/>
            <a:ext cx="12191695" cy="6857990"/>
          </a:xfrm>
          <a:prstGeom prst="rect">
            <a:avLst/>
          </a:prstGeom>
        </p:spPr>
      </p:pic>
      <p:pic>
        <p:nvPicPr>
          <p:cNvPr id="69" name="Picture 68">
            <a:extLst>
              <a:ext uri="{FF2B5EF4-FFF2-40B4-BE49-F238E27FC236}">
                <a16:creationId xmlns:a16="http://schemas.microsoft.com/office/drawing/2014/main" id="{39C7C206-8404-40AC-969B-40CE396E31F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5" y="2105202"/>
            <a:ext cx="9360205" cy="4752798"/>
          </a:xfrm>
          <a:prstGeom prst="rect">
            <a:avLst/>
          </a:prstGeom>
        </p:spPr>
      </p:pic>
      <p:pic>
        <p:nvPicPr>
          <p:cNvPr id="71" name="Picture 70">
            <a:extLst>
              <a:ext uri="{FF2B5EF4-FFF2-40B4-BE49-F238E27FC236}">
                <a16:creationId xmlns:a16="http://schemas.microsoft.com/office/drawing/2014/main" id="{BEAD64B3-D01F-43C5-AFF5-7EDCC3D3744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73" name="Rectangle 72">
            <a:extLst>
              <a:ext uri="{FF2B5EF4-FFF2-40B4-BE49-F238E27FC236}">
                <a16:creationId xmlns:a16="http://schemas.microsoft.com/office/drawing/2014/main" id="{5BF951FB-3496-4321-9E03-62C6C49A29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612CC157-1C7E-4345-89D3-52E61E0A14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B3554ECE-6F4C-4F12-B9C2-1A80726723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4" y="0"/>
            <a:ext cx="4428326" cy="6858000"/>
          </a:xfrm>
          <a:prstGeom prst="rect">
            <a:avLst/>
          </a:prstGeom>
          <a:solidFill>
            <a:schemeClr val="bg2">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61A0B8-4FA7-510F-3553-D42B511CA2FD}"/>
              </a:ext>
            </a:extLst>
          </p:cNvPr>
          <p:cNvSpPr>
            <a:spLocks noGrp="1"/>
          </p:cNvSpPr>
          <p:nvPr>
            <p:ph type="title"/>
          </p:nvPr>
        </p:nvSpPr>
        <p:spPr>
          <a:xfrm>
            <a:off x="1969804" y="3428998"/>
            <a:ext cx="2659895" cy="2268559"/>
          </a:xfrm>
        </p:spPr>
        <p:txBody>
          <a:bodyPr vert="horz" lIns="91440" tIns="45720" rIns="91440" bIns="45720" rtlCol="0" anchor="t">
            <a:normAutofit/>
          </a:bodyPr>
          <a:lstStyle/>
          <a:p>
            <a:r>
              <a:rPr lang="en-US" sz="3200"/>
              <a:t>Why does MRT work?</a:t>
            </a:r>
          </a:p>
        </p:txBody>
      </p:sp>
      <p:sp>
        <p:nvSpPr>
          <p:cNvPr id="3" name="Slide Number Placeholder 2">
            <a:extLst>
              <a:ext uri="{FF2B5EF4-FFF2-40B4-BE49-F238E27FC236}">
                <a16:creationId xmlns:a16="http://schemas.microsoft.com/office/drawing/2014/main" id="{C2A5E97C-0582-C2C9-E9F0-FF61994FFC11}"/>
              </a:ext>
            </a:extLst>
          </p:cNvPr>
          <p:cNvSpPr>
            <a:spLocks noGrp="1"/>
          </p:cNvSpPr>
          <p:nvPr>
            <p:ph type="sldNum" sz="quarter" idx="12"/>
          </p:nvPr>
        </p:nvSpPr>
        <p:spPr>
          <a:xfrm>
            <a:off x="158407" y="164592"/>
            <a:ext cx="636727" cy="322851"/>
          </a:xfrm>
        </p:spPr>
        <p:txBody>
          <a:bodyPr vert="horz" lIns="91440" tIns="45720" rIns="45720" bIns="45720" rtlCol="0" anchor="ctr">
            <a:normAutofit/>
          </a:bodyPr>
          <a:lstStyle/>
          <a:p>
            <a:pPr>
              <a:lnSpc>
                <a:spcPct val="90000"/>
              </a:lnSpc>
              <a:spcAft>
                <a:spcPts val="600"/>
              </a:spcAft>
            </a:pPr>
            <a:fld id="{9CD8D479-8942-46E8-A226-A4E01F7A105C}" type="slidenum">
              <a:rPr lang="en-US" sz="1500" smtClean="0"/>
              <a:pPr>
                <a:lnSpc>
                  <a:spcPct val="90000"/>
                </a:lnSpc>
                <a:spcAft>
                  <a:spcPts val="600"/>
                </a:spcAft>
              </a:pPr>
              <a:t>18</a:t>
            </a:fld>
            <a:endParaRPr lang="en-US" sz="1500"/>
          </a:p>
        </p:txBody>
      </p:sp>
      <p:sp>
        <p:nvSpPr>
          <p:cNvPr id="4" name="Date Placeholder 3">
            <a:extLst>
              <a:ext uri="{FF2B5EF4-FFF2-40B4-BE49-F238E27FC236}">
                <a16:creationId xmlns:a16="http://schemas.microsoft.com/office/drawing/2014/main" id="{F9629083-65E6-3B87-40EB-55F828BA5917}"/>
              </a:ext>
            </a:extLst>
          </p:cNvPr>
          <p:cNvSpPr>
            <a:spLocks noGrp="1"/>
          </p:cNvSpPr>
          <p:nvPr>
            <p:ph type="dt" sz="half" idx="10"/>
          </p:nvPr>
        </p:nvSpPr>
        <p:spPr>
          <a:xfrm rot="5400000">
            <a:off x="-810065" y="5270604"/>
            <a:ext cx="2662729" cy="182880"/>
          </a:xfrm>
        </p:spPr>
        <p:txBody>
          <a:bodyPr vert="horz" lIns="91440" tIns="18288" rIns="91440" bIns="45720" rtlCol="0" anchor="t">
            <a:normAutofit lnSpcReduction="10000"/>
          </a:bodyPr>
          <a:lstStyle/>
          <a:p>
            <a:endParaRPr lang="en-US" dirty="0"/>
          </a:p>
        </p:txBody>
      </p:sp>
      <p:sp>
        <p:nvSpPr>
          <p:cNvPr id="5" name="Footer Placeholder 4">
            <a:extLst>
              <a:ext uri="{FF2B5EF4-FFF2-40B4-BE49-F238E27FC236}">
                <a16:creationId xmlns:a16="http://schemas.microsoft.com/office/drawing/2014/main" id="{E2BCFE71-A6A2-EBD0-DA63-39876DE7578A}"/>
              </a:ext>
            </a:extLst>
          </p:cNvPr>
          <p:cNvSpPr>
            <a:spLocks noGrp="1"/>
          </p:cNvSpPr>
          <p:nvPr>
            <p:ph type="ftr" sz="quarter" idx="11"/>
          </p:nvPr>
        </p:nvSpPr>
        <p:spPr>
          <a:xfrm rot="5400000">
            <a:off x="-2237130" y="3661144"/>
            <a:ext cx="5885352" cy="179176"/>
          </a:xfrm>
        </p:spPr>
        <p:txBody>
          <a:bodyPr vert="horz" lIns="91440" tIns="45720" rIns="91440" bIns="18288" rtlCol="0" anchor="b">
            <a:normAutofit/>
          </a:bodyPr>
          <a:lstStyle/>
          <a:p>
            <a:pPr>
              <a:lnSpc>
                <a:spcPct val="90000"/>
              </a:lnSpc>
              <a:spcAft>
                <a:spcPts val="600"/>
              </a:spcAft>
            </a:pPr>
            <a:r>
              <a:rPr lang="en-US"/>
              <a:t>Add a footer</a:t>
            </a:r>
          </a:p>
        </p:txBody>
      </p:sp>
      <p:sp>
        <p:nvSpPr>
          <p:cNvPr id="79" name="Rectangle 78">
            <a:extLst>
              <a:ext uri="{FF2B5EF4-FFF2-40B4-BE49-F238E27FC236}">
                <a16:creationId xmlns:a16="http://schemas.microsoft.com/office/drawing/2014/main" id="{1D35B0FD-0F2F-4198-91DA-900B7FB3F9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3384"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49424192-0924-06F0-7C53-78F719CE56AB}"/>
              </a:ext>
            </a:extLst>
          </p:cNvPr>
          <p:cNvSpPr txBox="1"/>
          <p:nvPr/>
        </p:nvSpPr>
        <p:spPr>
          <a:xfrm>
            <a:off x="2610579" y="2052116"/>
            <a:ext cx="7959560" cy="3997828"/>
          </a:xfrm>
          <a:prstGeom prst="rect">
            <a:avLst/>
          </a:prstGeom>
        </p:spPr>
        <p:txBody>
          <a:bodyPr vert="horz" lIns="91440" tIns="45720" rIns="91440" bIns="45720" rtlCol="0" anchor="ctr">
            <a:normAutofit/>
          </a:bodyPr>
          <a:lstStyle/>
          <a:p>
            <a:pPr defTabSz="914400">
              <a:lnSpc>
                <a:spcPct val="110000"/>
              </a:lnSpc>
              <a:spcAft>
                <a:spcPts val="600"/>
              </a:spcAft>
              <a:buClr>
                <a:schemeClr val="accent6"/>
              </a:buClr>
              <a:buSzPct val="90000"/>
              <a:buFont typeface="Wingdings" panose="05000000000000000000" pitchFamily="2" charset="2"/>
              <a:buChar char="§"/>
            </a:pPr>
            <a:endParaRPr lang="en-US" sz="1400" dirty="0"/>
          </a:p>
          <a:p>
            <a:pPr defTabSz="914400">
              <a:lnSpc>
                <a:spcPct val="110000"/>
              </a:lnSpc>
              <a:spcAft>
                <a:spcPts val="600"/>
              </a:spcAft>
              <a:buClr>
                <a:schemeClr val="accent6"/>
              </a:buClr>
              <a:buSzPct val="90000"/>
              <a:buFont typeface="Wingdings" panose="05000000000000000000" pitchFamily="2" charset="2"/>
              <a:buChar char="§"/>
            </a:pPr>
            <a:endParaRPr lang="en-US" sz="1400" dirty="0"/>
          </a:p>
        </p:txBody>
      </p:sp>
      <p:sp>
        <p:nvSpPr>
          <p:cNvPr id="7" name="TextBox 6">
            <a:extLst>
              <a:ext uri="{FF2B5EF4-FFF2-40B4-BE49-F238E27FC236}">
                <a16:creationId xmlns:a16="http://schemas.microsoft.com/office/drawing/2014/main" id="{73CF575B-66C1-C37F-BADA-21A691737123}"/>
              </a:ext>
            </a:extLst>
          </p:cNvPr>
          <p:cNvSpPr txBox="1"/>
          <p:nvPr/>
        </p:nvSpPr>
        <p:spPr>
          <a:xfrm>
            <a:off x="5733143" y="1446970"/>
            <a:ext cx="5842899" cy="4093428"/>
          </a:xfrm>
          <a:prstGeom prst="rect">
            <a:avLst/>
          </a:prstGeom>
          <a:noFill/>
        </p:spPr>
        <p:txBody>
          <a:bodyPr wrap="square" rtlCol="0">
            <a:spAutoFit/>
          </a:bodyPr>
          <a:lstStyle/>
          <a:p>
            <a:pPr marL="285750" indent="-285750">
              <a:buFont typeface="Arial" panose="020B0604020202020204" pitchFamily="34" charset="0"/>
              <a:buChar char="•"/>
            </a:pPr>
            <a:r>
              <a:rPr lang="en-US" sz="2000" dirty="0">
                <a:solidFill>
                  <a:schemeClr val="bg1"/>
                </a:solidFill>
              </a:rPr>
              <a:t>MRT utilizes CBT, which is an evidence-based practice. </a:t>
            </a:r>
          </a:p>
          <a:p>
            <a:pPr marL="285750" indent="-285750">
              <a:buFont typeface="Arial" panose="020B0604020202020204" pitchFamily="34" charset="0"/>
              <a:buChar char="•"/>
            </a:pPr>
            <a:r>
              <a:rPr lang="en-US" sz="2000" dirty="0">
                <a:solidFill>
                  <a:schemeClr val="bg1"/>
                </a:solidFill>
              </a:rPr>
              <a:t>Research shows 36% reduction in the odds of recidivism per a study analysis done for the Virginia Adult Drug Treatment.</a:t>
            </a:r>
          </a:p>
          <a:p>
            <a:pPr marL="285750" indent="-285750">
              <a:buFont typeface="Arial" panose="020B0604020202020204" pitchFamily="34" charset="0"/>
              <a:buChar char="•"/>
            </a:pPr>
            <a:r>
              <a:rPr lang="en-US" sz="2000" dirty="0">
                <a:solidFill>
                  <a:schemeClr val="bg1"/>
                </a:solidFill>
              </a:rPr>
              <a:t>In other studies, MRT-treated participants showed a relative reincarceration rate 25%-35% lower than those who were not enrolled in MRT.</a:t>
            </a:r>
          </a:p>
          <a:p>
            <a:pPr marL="285750" indent="-285750">
              <a:buFont typeface="Arial" panose="020B0604020202020204" pitchFamily="34" charset="0"/>
              <a:buChar char="•"/>
            </a:pPr>
            <a:r>
              <a:rPr lang="en-US" sz="2000" dirty="0">
                <a:solidFill>
                  <a:schemeClr val="bg1"/>
                </a:solidFill>
              </a:rPr>
              <a:t>Throughout the research it has show significantly lower recidivism rates for those who have gone through the MRT class successfully.</a:t>
            </a:r>
          </a:p>
        </p:txBody>
      </p:sp>
    </p:spTree>
    <p:extLst>
      <p:ext uri="{BB962C8B-B14F-4D97-AF65-F5344CB8AC3E}">
        <p14:creationId xmlns:p14="http://schemas.microsoft.com/office/powerpoint/2010/main" val="1446324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A6818-4D09-7E24-C0EB-6400E4F01672}"/>
              </a:ext>
            </a:extLst>
          </p:cNvPr>
          <p:cNvSpPr>
            <a:spLocks noGrp="1"/>
          </p:cNvSpPr>
          <p:nvPr>
            <p:ph type="title"/>
          </p:nvPr>
        </p:nvSpPr>
        <p:spPr>
          <a:xfrm>
            <a:off x="476770" y="2691441"/>
            <a:ext cx="8806066" cy="2497761"/>
          </a:xfrm>
        </p:spPr>
        <p:txBody>
          <a:bodyPr/>
          <a:lstStyle/>
          <a:p>
            <a:r>
              <a:rPr lang="en-US" b="1" dirty="0"/>
              <a:t>Conclusion &amp;</a:t>
            </a:r>
            <a:r>
              <a:rPr lang="en-US" dirty="0"/>
              <a:t> </a:t>
            </a:r>
            <a:r>
              <a:rPr lang="en-US" b="1" dirty="0"/>
              <a:t>Questions</a:t>
            </a:r>
            <a:r>
              <a:rPr lang="en-US" dirty="0"/>
              <a:t> </a:t>
            </a:r>
          </a:p>
        </p:txBody>
      </p:sp>
      <p:sp>
        <p:nvSpPr>
          <p:cNvPr id="4" name="Date Placeholder 3">
            <a:extLst>
              <a:ext uri="{FF2B5EF4-FFF2-40B4-BE49-F238E27FC236}">
                <a16:creationId xmlns:a16="http://schemas.microsoft.com/office/drawing/2014/main" id="{CF570773-4244-E69D-B419-D25D4934143C}"/>
              </a:ext>
            </a:extLst>
          </p:cNvPr>
          <p:cNvSpPr>
            <a:spLocks noGrp="1"/>
          </p:cNvSpPr>
          <p:nvPr>
            <p:ph type="dt" sz="half" idx="10"/>
          </p:nvPr>
        </p:nvSpPr>
        <p:spPr/>
        <p:txBody>
          <a:bodyPr/>
          <a:lstStyle/>
          <a:p>
            <a:fld id="{9386AC23-C97B-41FB-9B89-C7FE0FB631CA}" type="datetime1">
              <a:rPr lang="en-US" smtClean="0"/>
              <a:pPr/>
              <a:t>1/23/2023</a:t>
            </a:fld>
            <a:endParaRPr lang="en-US" dirty="0"/>
          </a:p>
        </p:txBody>
      </p:sp>
      <p:sp>
        <p:nvSpPr>
          <p:cNvPr id="5" name="Footer Placeholder 4">
            <a:extLst>
              <a:ext uri="{FF2B5EF4-FFF2-40B4-BE49-F238E27FC236}">
                <a16:creationId xmlns:a16="http://schemas.microsoft.com/office/drawing/2014/main" id="{28F8CD57-AAFF-6318-ABEE-15DBCE1B8BF0}"/>
              </a:ext>
            </a:extLst>
          </p:cNvPr>
          <p:cNvSpPr>
            <a:spLocks noGrp="1"/>
          </p:cNvSpPr>
          <p:nvPr>
            <p:ph type="ftr" sz="quarter" idx="11"/>
          </p:nvPr>
        </p:nvSpPr>
        <p:spPr/>
        <p:txBody>
          <a:bodyPr/>
          <a:lstStyle/>
          <a:p>
            <a:r>
              <a:rPr lang="en-US"/>
              <a:t>Add a footer</a:t>
            </a:r>
            <a:endParaRPr lang="en-US" dirty="0"/>
          </a:p>
        </p:txBody>
      </p:sp>
      <p:sp>
        <p:nvSpPr>
          <p:cNvPr id="3" name="Slide Number Placeholder 2">
            <a:extLst>
              <a:ext uri="{FF2B5EF4-FFF2-40B4-BE49-F238E27FC236}">
                <a16:creationId xmlns:a16="http://schemas.microsoft.com/office/drawing/2014/main" id="{F6E1636A-1D3F-4F31-32B9-B44B47B6B3A7}"/>
              </a:ext>
            </a:extLst>
          </p:cNvPr>
          <p:cNvSpPr>
            <a:spLocks noGrp="1"/>
          </p:cNvSpPr>
          <p:nvPr>
            <p:ph type="sldNum" sz="quarter" idx="12"/>
          </p:nvPr>
        </p:nvSpPr>
        <p:spPr/>
        <p:txBody>
          <a:bodyPr/>
          <a:lstStyle/>
          <a:p>
            <a:fld id="{9CD8D479-8942-46E8-A226-A4E01F7A105C}" type="slidenum">
              <a:rPr lang="en-US" smtClean="0"/>
              <a:t>19</a:t>
            </a:fld>
            <a:endParaRPr lang="en-US"/>
          </a:p>
        </p:txBody>
      </p:sp>
    </p:spTree>
    <p:extLst>
      <p:ext uri="{BB962C8B-B14F-4D97-AF65-F5344CB8AC3E}">
        <p14:creationId xmlns:p14="http://schemas.microsoft.com/office/powerpoint/2010/main" val="2492453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1">
            <a:extLst>
              <a:ext uri="{FF2B5EF4-FFF2-40B4-BE49-F238E27FC236}">
                <a16:creationId xmlns:a16="http://schemas.microsoft.com/office/drawing/2014/main" id="{B5E326A3-EB92-4BDA-9F77-45197E0CBE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13">
            <a:extLst>
              <a:ext uri="{FF2B5EF4-FFF2-40B4-BE49-F238E27FC236}">
                <a16:creationId xmlns:a16="http://schemas.microsoft.com/office/drawing/2014/main" id="{B4E7D395-0531-4A17-A276-FDA3EB7792E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22" name="Rectangle 15">
            <a:extLst>
              <a:ext uri="{FF2B5EF4-FFF2-40B4-BE49-F238E27FC236}">
                <a16:creationId xmlns:a16="http://schemas.microsoft.com/office/drawing/2014/main" id="{CAC996C7-7B84-4645-9AA1-6EA85EAB47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2290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Slide Number Placeholder 3"/>
          <p:cNvSpPr>
            <a:spLocks noGrp="1"/>
          </p:cNvSpPr>
          <p:nvPr>
            <p:ph type="sldNum" sz="quarter" idx="12"/>
          </p:nvPr>
        </p:nvSpPr>
        <p:spPr>
          <a:xfrm>
            <a:off x="158407" y="164592"/>
            <a:ext cx="636727" cy="322851"/>
          </a:xfrm>
        </p:spPr>
        <p:txBody>
          <a:bodyPr>
            <a:normAutofit/>
          </a:bodyPr>
          <a:lstStyle/>
          <a:p>
            <a:pPr>
              <a:lnSpc>
                <a:spcPct val="90000"/>
              </a:lnSpc>
              <a:spcAft>
                <a:spcPts val="600"/>
              </a:spcAft>
            </a:pPr>
            <a:fld id="{9CD8D479-8942-46E8-A226-A4E01F7A105C}" type="slidenum">
              <a:rPr lang="en-US" sz="1500">
                <a:solidFill>
                  <a:schemeClr val="bg1"/>
                </a:solidFill>
              </a:rPr>
              <a:pPr>
                <a:lnSpc>
                  <a:spcPct val="90000"/>
                </a:lnSpc>
                <a:spcAft>
                  <a:spcPts val="600"/>
                </a:spcAft>
              </a:pPr>
              <a:t>2</a:t>
            </a:fld>
            <a:endParaRPr lang="en-US" sz="1500">
              <a:solidFill>
                <a:schemeClr val="bg1"/>
              </a:solidFill>
            </a:endParaRPr>
          </a:p>
        </p:txBody>
      </p:sp>
      <p:sp>
        <p:nvSpPr>
          <p:cNvPr id="5" name="Date Placeholder 4"/>
          <p:cNvSpPr>
            <a:spLocks noGrp="1"/>
          </p:cNvSpPr>
          <p:nvPr>
            <p:ph type="dt" sz="half" idx="10"/>
          </p:nvPr>
        </p:nvSpPr>
        <p:spPr>
          <a:xfrm rot="5400000">
            <a:off x="-808981" y="5270603"/>
            <a:ext cx="2662729" cy="182880"/>
          </a:xfrm>
        </p:spPr>
        <p:txBody>
          <a:bodyPr>
            <a:normAutofit/>
          </a:bodyPr>
          <a:lstStyle/>
          <a:p>
            <a:pPr>
              <a:lnSpc>
                <a:spcPct val="90000"/>
              </a:lnSpc>
              <a:spcAft>
                <a:spcPts val="600"/>
              </a:spcAft>
            </a:pPr>
            <a:endParaRPr lang="en-US" dirty="0">
              <a:solidFill>
                <a:schemeClr val="bg1"/>
              </a:solidFill>
            </a:endParaRPr>
          </a:p>
        </p:txBody>
      </p:sp>
      <p:sp>
        <p:nvSpPr>
          <p:cNvPr id="6" name="Footer Placeholder 5"/>
          <p:cNvSpPr>
            <a:spLocks noGrp="1"/>
          </p:cNvSpPr>
          <p:nvPr>
            <p:ph type="ftr" sz="quarter" idx="11"/>
          </p:nvPr>
        </p:nvSpPr>
        <p:spPr>
          <a:xfrm rot="5400000">
            <a:off x="-2237130" y="3661144"/>
            <a:ext cx="5885352" cy="179176"/>
          </a:xfrm>
        </p:spPr>
        <p:txBody>
          <a:bodyPr>
            <a:normAutofit/>
          </a:bodyPr>
          <a:lstStyle/>
          <a:p>
            <a:pPr>
              <a:lnSpc>
                <a:spcPct val="90000"/>
              </a:lnSpc>
              <a:spcAft>
                <a:spcPts val="600"/>
              </a:spcAft>
            </a:pPr>
            <a:r>
              <a:rPr lang="en-US" dirty="0">
                <a:solidFill>
                  <a:schemeClr val="bg1"/>
                </a:solidFill>
              </a:rPr>
              <a:t>Add a footer</a:t>
            </a:r>
          </a:p>
        </p:txBody>
      </p:sp>
      <p:sp>
        <p:nvSpPr>
          <p:cNvPr id="2" name="Title 1"/>
          <p:cNvSpPr>
            <a:spLocks noGrp="1"/>
          </p:cNvSpPr>
          <p:nvPr>
            <p:ph type="title"/>
          </p:nvPr>
        </p:nvSpPr>
        <p:spPr>
          <a:xfrm>
            <a:off x="1337191" y="1064365"/>
            <a:ext cx="2856582" cy="3313671"/>
          </a:xfrm>
        </p:spPr>
        <p:txBody>
          <a:bodyPr>
            <a:normAutofit/>
          </a:bodyPr>
          <a:lstStyle/>
          <a:p>
            <a:pPr algn="l"/>
            <a:r>
              <a:rPr lang="fr-FR">
                <a:solidFill>
                  <a:schemeClr val="bg1"/>
                </a:solidFill>
              </a:rPr>
              <a:t>What is Moral Reconation Therapy (MRT)</a:t>
            </a:r>
            <a:endParaRPr lang="en-US">
              <a:solidFill>
                <a:schemeClr val="bg1"/>
              </a:solidFill>
            </a:endParaRPr>
          </a:p>
        </p:txBody>
      </p:sp>
      <p:sp>
        <p:nvSpPr>
          <p:cNvPr id="23" name="Rectangle 17">
            <a:extLst>
              <a:ext uri="{FF2B5EF4-FFF2-40B4-BE49-F238E27FC236}">
                <a16:creationId xmlns:a16="http://schemas.microsoft.com/office/drawing/2014/main" id="{32DC315B-5680-47D9-B827-34D012FB14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769"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24" name="Content Placeholder 2">
            <a:extLst>
              <a:ext uri="{FF2B5EF4-FFF2-40B4-BE49-F238E27FC236}">
                <a16:creationId xmlns:a16="http://schemas.microsoft.com/office/drawing/2014/main" id="{4D6E59C9-E2CE-D9F9-5C87-635D30EF4C4A}"/>
              </a:ext>
            </a:extLst>
          </p:cNvPr>
          <p:cNvGraphicFramePr>
            <a:graphicFrameLocks noGrp="1"/>
          </p:cNvGraphicFramePr>
          <p:nvPr>
            <p:ph idx="1"/>
            <p:extLst>
              <p:ext uri="{D42A27DB-BD31-4B8C-83A1-F6EECF244321}">
                <p14:modId xmlns:p14="http://schemas.microsoft.com/office/powerpoint/2010/main" val="1326772682"/>
              </p:ext>
            </p:extLst>
          </p:nvPr>
        </p:nvGraphicFramePr>
        <p:xfrm>
          <a:off x="5234593" y="0"/>
          <a:ext cx="6772528" cy="68505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2761914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	</a:t>
            </a:r>
          </a:p>
        </p:txBody>
      </p:sp>
      <p:sp>
        <p:nvSpPr>
          <p:cNvPr id="3" name="Content Placeholder 2"/>
          <p:cNvSpPr>
            <a:spLocks noGrp="1"/>
          </p:cNvSpPr>
          <p:nvPr>
            <p:ph idx="1"/>
          </p:nvPr>
        </p:nvSpPr>
        <p:spPr/>
        <p:txBody>
          <a:bodyPr/>
          <a:lstStyle/>
          <a:p>
            <a:r>
              <a:rPr lang="en-US" dirty="0"/>
              <a:t>Swan, Steve (2016). CIBHS Evidence – based practices symposium: moral Reconation therapy. Retrieved from: https://work.cibhs.org/sites/main/files/file-attachments/fri_1030_sacramento_swan_cibhspresentationfinal4-16.pdf?1481583213 </a:t>
            </a:r>
          </a:p>
          <a:p>
            <a:endParaRPr lang="en-US" dirty="0"/>
          </a:p>
          <a:p>
            <a:r>
              <a:rPr lang="en-US" sz="3200" dirty="0"/>
              <a:t>https://www.ccimrt.com/about/our-story/</a:t>
            </a:r>
          </a:p>
        </p:txBody>
      </p:sp>
      <p:sp>
        <p:nvSpPr>
          <p:cNvPr id="5" name="Date Placeholder 4"/>
          <p:cNvSpPr>
            <a:spLocks noGrp="1"/>
          </p:cNvSpPr>
          <p:nvPr>
            <p:ph type="dt" sz="half" idx="10"/>
          </p:nvPr>
        </p:nvSpPr>
        <p:spPr/>
        <p:txBody>
          <a:bodyPr/>
          <a:lstStyle/>
          <a:p>
            <a:fld id="{6DD1B487-36FD-4CED-B07A-1A81FC6540B1}" type="datetime1">
              <a:rPr lang="en-US" smtClean="0"/>
              <a:pPr/>
              <a:t>1/23/2023</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4" name="Slide Number Placeholder 3"/>
          <p:cNvSpPr>
            <a:spLocks noGrp="1"/>
          </p:cNvSpPr>
          <p:nvPr>
            <p:ph type="sldNum" sz="quarter" idx="12"/>
          </p:nvPr>
        </p:nvSpPr>
        <p:spPr/>
        <p:txBody>
          <a:bodyPr/>
          <a:lstStyle/>
          <a:p>
            <a:fld id="{9CD8D479-8942-46E8-A226-A4E01F7A105C}" type="slidenum">
              <a:rPr lang="en-US" smtClean="0"/>
              <a:t>20</a:t>
            </a:fld>
            <a:endParaRPr lang="en-US"/>
          </a:p>
        </p:txBody>
      </p:sp>
    </p:spTree>
    <p:extLst>
      <p:ext uri="{BB962C8B-B14F-4D97-AF65-F5344CB8AC3E}">
        <p14:creationId xmlns:p14="http://schemas.microsoft.com/office/powerpoint/2010/main" val="1025099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94C31-DE02-77CB-694F-DEDD212A43FD}"/>
              </a:ext>
            </a:extLst>
          </p:cNvPr>
          <p:cNvSpPr>
            <a:spLocks noGrp="1"/>
          </p:cNvSpPr>
          <p:nvPr>
            <p:ph type="title"/>
          </p:nvPr>
        </p:nvSpPr>
        <p:spPr/>
        <p:txBody>
          <a:bodyPr/>
          <a:lstStyle/>
          <a:p>
            <a:r>
              <a:rPr lang="en-US" dirty="0"/>
              <a:t>What is MRT not?</a:t>
            </a:r>
          </a:p>
        </p:txBody>
      </p:sp>
      <p:sp>
        <p:nvSpPr>
          <p:cNvPr id="3" name="Content Placeholder 2">
            <a:extLst>
              <a:ext uri="{FF2B5EF4-FFF2-40B4-BE49-F238E27FC236}">
                <a16:creationId xmlns:a16="http://schemas.microsoft.com/office/drawing/2014/main" id="{950D8567-6545-9A50-7FC0-D91F4D016E99}"/>
              </a:ext>
            </a:extLst>
          </p:cNvPr>
          <p:cNvSpPr>
            <a:spLocks noGrp="1"/>
          </p:cNvSpPr>
          <p:nvPr>
            <p:ph idx="1"/>
          </p:nvPr>
        </p:nvSpPr>
        <p:spPr/>
        <p:txBody>
          <a:bodyPr/>
          <a:lstStyle/>
          <a:p>
            <a:r>
              <a:rPr lang="en-US" dirty="0"/>
              <a:t>A program of unconditional positive regard</a:t>
            </a:r>
          </a:p>
          <a:p>
            <a:r>
              <a:rPr lang="en-US" dirty="0"/>
              <a:t>It is not meant for those who are currently abusing substances or those who have unstable mental health.</a:t>
            </a:r>
          </a:p>
          <a:p>
            <a:r>
              <a:rPr lang="en-US" dirty="0"/>
              <a:t>It is for those who are stable in their recovery and mental health to focus on their behavior patterns and work on changing their thinking through a strong program built on accountability and peer led groups.</a:t>
            </a:r>
          </a:p>
        </p:txBody>
      </p:sp>
      <p:sp>
        <p:nvSpPr>
          <p:cNvPr id="4" name="Date Placeholder 3">
            <a:extLst>
              <a:ext uri="{FF2B5EF4-FFF2-40B4-BE49-F238E27FC236}">
                <a16:creationId xmlns:a16="http://schemas.microsoft.com/office/drawing/2014/main" id="{864293D1-A97B-4B24-FF1F-9B0873BE680C}"/>
              </a:ext>
            </a:extLst>
          </p:cNvPr>
          <p:cNvSpPr>
            <a:spLocks noGrp="1"/>
          </p:cNvSpPr>
          <p:nvPr>
            <p:ph type="dt" sz="half" idx="10"/>
          </p:nvPr>
        </p:nvSpPr>
        <p:spPr/>
        <p:txBody>
          <a:bodyPr/>
          <a:lstStyle/>
          <a:p>
            <a:fld id="{6DD1B487-36FD-4CED-B07A-1A81FC6540B1}" type="datetime1">
              <a:rPr lang="en-US" smtClean="0"/>
              <a:pPr/>
              <a:t>1/23/2023</a:t>
            </a:fld>
            <a:endParaRPr lang="en-US" dirty="0"/>
          </a:p>
        </p:txBody>
      </p:sp>
      <p:sp>
        <p:nvSpPr>
          <p:cNvPr id="5" name="Footer Placeholder 4">
            <a:extLst>
              <a:ext uri="{FF2B5EF4-FFF2-40B4-BE49-F238E27FC236}">
                <a16:creationId xmlns:a16="http://schemas.microsoft.com/office/drawing/2014/main" id="{71F44231-4C85-EB0E-8CDD-794E0FFEF743}"/>
              </a:ext>
            </a:extLst>
          </p:cNvPr>
          <p:cNvSpPr>
            <a:spLocks noGrp="1"/>
          </p:cNvSpPr>
          <p:nvPr>
            <p:ph type="ftr" sz="quarter" idx="11"/>
          </p:nvPr>
        </p:nvSpPr>
        <p:spPr/>
        <p:txBody>
          <a:bodyPr/>
          <a:lstStyle/>
          <a:p>
            <a:r>
              <a:rPr lang="en-US"/>
              <a:t>Add a footer</a:t>
            </a:r>
            <a:endParaRPr lang="en-US" dirty="0"/>
          </a:p>
        </p:txBody>
      </p:sp>
      <p:sp>
        <p:nvSpPr>
          <p:cNvPr id="6" name="Slide Number Placeholder 5">
            <a:extLst>
              <a:ext uri="{FF2B5EF4-FFF2-40B4-BE49-F238E27FC236}">
                <a16:creationId xmlns:a16="http://schemas.microsoft.com/office/drawing/2014/main" id="{B6DECC81-ACFA-CB0D-73AA-B3F83686AECF}"/>
              </a:ext>
            </a:extLst>
          </p:cNvPr>
          <p:cNvSpPr>
            <a:spLocks noGrp="1"/>
          </p:cNvSpPr>
          <p:nvPr>
            <p:ph type="sldNum" sz="quarter" idx="12"/>
          </p:nvPr>
        </p:nvSpPr>
        <p:spPr/>
        <p:txBody>
          <a:bodyPr/>
          <a:lstStyle/>
          <a:p>
            <a:fld id="{9CD8D479-8942-46E8-A226-A4E01F7A105C}" type="slidenum">
              <a:rPr lang="en-US" smtClean="0"/>
              <a:t>3</a:t>
            </a:fld>
            <a:endParaRPr lang="en-US"/>
          </a:p>
        </p:txBody>
      </p:sp>
    </p:spTree>
    <p:extLst>
      <p:ext uri="{BB962C8B-B14F-4D97-AF65-F5344CB8AC3E}">
        <p14:creationId xmlns:p14="http://schemas.microsoft.com/office/powerpoint/2010/main" val="962944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5" name="Picture 10">
            <a:extLst>
              <a:ext uri="{FF2B5EF4-FFF2-40B4-BE49-F238E27FC236}">
                <a16:creationId xmlns:a16="http://schemas.microsoft.com/office/drawing/2014/main" id="{2FA3880A-8D8F-466C-A4A1-F07BCDD3719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36" name="Picture 12">
            <a:extLst>
              <a:ext uri="{FF2B5EF4-FFF2-40B4-BE49-F238E27FC236}">
                <a16:creationId xmlns:a16="http://schemas.microsoft.com/office/drawing/2014/main" id="{3C0A64CB-20A1-4508-B568-284EB04F78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37" name="Rectangle 14">
            <a:extLst>
              <a:ext uri="{FF2B5EF4-FFF2-40B4-BE49-F238E27FC236}">
                <a16:creationId xmlns:a16="http://schemas.microsoft.com/office/drawing/2014/main" id="{8DA14841-53A4-4935-BE65-C8373B8A6D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Rectangle 16">
            <a:extLst>
              <a:ext uri="{FF2B5EF4-FFF2-40B4-BE49-F238E27FC236}">
                <a16:creationId xmlns:a16="http://schemas.microsoft.com/office/drawing/2014/main" id="{9877C2CF-B2DD-41C8-8B5E-152673376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9" name="Rectangle 18">
            <a:extLst>
              <a:ext uri="{FF2B5EF4-FFF2-40B4-BE49-F238E27FC236}">
                <a16:creationId xmlns:a16="http://schemas.microsoft.com/office/drawing/2014/main" id="{D377EE36-E59D-4778-8F99-4B470DA4A3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Rectangle 20">
            <a:extLst>
              <a:ext uri="{FF2B5EF4-FFF2-40B4-BE49-F238E27FC236}">
                <a16:creationId xmlns:a16="http://schemas.microsoft.com/office/drawing/2014/main" id="{2586C6C5-47AF-450A-932D-880EF823E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TextBox 22">
            <a:extLst>
              <a:ext uri="{FF2B5EF4-FFF2-40B4-BE49-F238E27FC236}">
                <a16:creationId xmlns:a16="http://schemas.microsoft.com/office/drawing/2014/main" id="{A587901A-AA64-4940-9803-F67677851150}"/>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1282" y="3262852"/>
            <a:ext cx="415636" cy="461665"/>
          </a:xfrm>
          <a:prstGeom prst="rect">
            <a:avLst/>
          </a:prstGeom>
          <a:noFill/>
        </p:spPr>
        <p:txBody>
          <a:bodyPr wrap="square" rtlCol="0">
            <a:spAutoFit/>
          </a:bodyPr>
          <a:lstStyle/>
          <a:p>
            <a:pPr algn="r">
              <a:spcAft>
                <a:spcPts val="600"/>
              </a:spcAft>
            </a:pP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 useBgFill="1">
        <p:nvSpPr>
          <p:cNvPr id="42" name="Rectangle 24">
            <a:extLst>
              <a:ext uri="{FF2B5EF4-FFF2-40B4-BE49-F238E27FC236}">
                <a16:creationId xmlns:a16="http://schemas.microsoft.com/office/drawing/2014/main" id="{147E635D-C3B4-465B-AF24-991B6BF63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26">
            <a:extLst>
              <a:ext uri="{FF2B5EF4-FFF2-40B4-BE49-F238E27FC236}">
                <a16:creationId xmlns:a16="http://schemas.microsoft.com/office/drawing/2014/main" id="{4A0623D0-396B-499E-BBFB-C17F1BB0F2D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44" name="Picture 6" descr="A group of yellow figures and a red figure on the other side">
            <a:extLst>
              <a:ext uri="{FF2B5EF4-FFF2-40B4-BE49-F238E27FC236}">
                <a16:creationId xmlns:a16="http://schemas.microsoft.com/office/drawing/2014/main" id="{AE7927D9-C9FC-0BDB-CBF8-BB6159066B92}"/>
              </a:ext>
            </a:extLst>
          </p:cNvPr>
          <p:cNvPicPr>
            <a:picLocks noChangeAspect="1"/>
          </p:cNvPicPr>
          <p:nvPr/>
        </p:nvPicPr>
        <p:blipFill rotWithShape="1">
          <a:blip r:embed="rId4">
            <a:alphaModFix amt="35000"/>
          </a:blip>
          <a:srcRect t="15728" r="-1" b="-1"/>
          <a:stretch/>
        </p:blipFill>
        <p:spPr>
          <a:xfrm>
            <a:off x="36294" y="-2"/>
            <a:ext cx="12191695" cy="6858000"/>
          </a:xfrm>
          <a:prstGeom prst="rect">
            <a:avLst/>
          </a:prstGeom>
        </p:spPr>
      </p:pic>
      <p:pic>
        <p:nvPicPr>
          <p:cNvPr id="45" name="Picture 28">
            <a:extLst>
              <a:ext uri="{FF2B5EF4-FFF2-40B4-BE49-F238E27FC236}">
                <a16:creationId xmlns:a16="http://schemas.microsoft.com/office/drawing/2014/main" id="{21AF192C-698D-4635-9C9F-F9769A56A9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extLst>
              <a:ext uri="{28A0092B-C50C-407E-A947-70E740481C1C}">
                <a14:useLocalDpi xmlns:a14="http://schemas.microsoft.com/office/drawing/2010/main" val="0"/>
              </a:ext>
            </a:extLst>
          </a:blip>
          <a:stretch>
            <a:fillRect/>
          </a:stretch>
        </p:blipFill>
        <p:spPr>
          <a:xfrm>
            <a:off x="1067" y="0"/>
            <a:ext cx="12189867" cy="6858000"/>
          </a:xfrm>
          <a:prstGeom prst="rect">
            <a:avLst/>
          </a:prstGeom>
        </p:spPr>
      </p:pic>
      <p:sp>
        <p:nvSpPr>
          <p:cNvPr id="2" name="Title 1"/>
          <p:cNvSpPr>
            <a:spLocks noGrp="1"/>
          </p:cNvSpPr>
          <p:nvPr>
            <p:ph type="title"/>
          </p:nvPr>
        </p:nvSpPr>
        <p:spPr>
          <a:xfrm>
            <a:off x="2292054" y="3428998"/>
            <a:ext cx="5816024" cy="2623459"/>
          </a:xfrm>
        </p:spPr>
        <p:txBody>
          <a:bodyPr vert="horz" lIns="91440" tIns="45720" rIns="91440" bIns="45720" rtlCol="0" anchor="t">
            <a:normAutofit/>
          </a:bodyPr>
          <a:lstStyle/>
          <a:p>
            <a:r>
              <a:rPr lang="en-US" sz="6100"/>
              <a:t>Six stages of Moral Reasoning</a:t>
            </a:r>
          </a:p>
        </p:txBody>
      </p:sp>
      <p:sp>
        <p:nvSpPr>
          <p:cNvPr id="46" name="Rectangle 30">
            <a:extLst>
              <a:ext uri="{FF2B5EF4-FFF2-40B4-BE49-F238E27FC236}">
                <a16:creationId xmlns:a16="http://schemas.microsoft.com/office/drawing/2014/main" id="{14E56C4B-C9E0-4F01-AF43-E69279A06A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a:xfrm>
            <a:off x="158407" y="164592"/>
            <a:ext cx="636727" cy="322851"/>
          </a:xfrm>
        </p:spPr>
        <p:txBody>
          <a:bodyPr vert="horz" lIns="91440" tIns="45720" rIns="45720" bIns="45720" rtlCol="0" anchor="ctr">
            <a:normAutofit/>
          </a:bodyPr>
          <a:lstStyle/>
          <a:p>
            <a:pPr>
              <a:lnSpc>
                <a:spcPct val="90000"/>
              </a:lnSpc>
              <a:spcAft>
                <a:spcPts val="600"/>
              </a:spcAft>
            </a:pPr>
            <a:fld id="{9CD8D479-8942-46E8-A226-A4E01F7A105C}" type="slidenum">
              <a:rPr lang="en-US" sz="1500" smtClean="0"/>
              <a:pPr>
                <a:lnSpc>
                  <a:spcPct val="90000"/>
                </a:lnSpc>
                <a:spcAft>
                  <a:spcPts val="600"/>
                </a:spcAft>
              </a:pPr>
              <a:t>4</a:t>
            </a:fld>
            <a:endParaRPr lang="en-US" sz="1500"/>
          </a:p>
        </p:txBody>
      </p:sp>
      <p:sp>
        <p:nvSpPr>
          <p:cNvPr id="47" name="Rectangle 32">
            <a:extLst>
              <a:ext uri="{FF2B5EF4-FFF2-40B4-BE49-F238E27FC236}">
                <a16:creationId xmlns:a16="http://schemas.microsoft.com/office/drawing/2014/main" id="{8C654A17-56DA-4921-A42B-DE255FA66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2294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746E3-2170-FDC9-73B1-9A9A51754E19}"/>
              </a:ext>
            </a:extLst>
          </p:cNvPr>
          <p:cNvSpPr>
            <a:spLocks noGrp="1"/>
          </p:cNvSpPr>
          <p:nvPr>
            <p:ph type="title"/>
          </p:nvPr>
        </p:nvSpPr>
        <p:spPr/>
        <p:txBody>
          <a:bodyPr/>
          <a:lstStyle/>
          <a:p>
            <a:r>
              <a:rPr lang="en-US" dirty="0" err="1"/>
              <a:t>Kohlbergs</a:t>
            </a:r>
            <a:r>
              <a:rPr lang="en-US" dirty="0"/>
              <a:t> Levels of moral reasoning</a:t>
            </a:r>
          </a:p>
        </p:txBody>
      </p:sp>
      <p:sp>
        <p:nvSpPr>
          <p:cNvPr id="3" name="Content Placeholder 2">
            <a:extLst>
              <a:ext uri="{FF2B5EF4-FFF2-40B4-BE49-F238E27FC236}">
                <a16:creationId xmlns:a16="http://schemas.microsoft.com/office/drawing/2014/main" id="{835AF30F-A1E2-4436-DF25-088492909252}"/>
              </a:ext>
            </a:extLst>
          </p:cNvPr>
          <p:cNvSpPr>
            <a:spLocks noGrp="1"/>
          </p:cNvSpPr>
          <p:nvPr>
            <p:ph idx="1"/>
          </p:nvPr>
        </p:nvSpPr>
        <p:spPr/>
        <p:txBody>
          <a:bodyPr/>
          <a:lstStyle/>
          <a:p>
            <a:r>
              <a:rPr lang="en-US" dirty="0"/>
              <a:t>Pre-Conventional Level – Judging what is right or wrong by direct consequences versus social norms. </a:t>
            </a:r>
          </a:p>
          <a:p>
            <a:r>
              <a:rPr lang="en-US" dirty="0"/>
              <a:t>Conventional Level – Morality is centered around social norms/ what society regards as right. This is where we want our clients to be.</a:t>
            </a:r>
          </a:p>
          <a:p>
            <a:r>
              <a:rPr lang="en-US" dirty="0"/>
              <a:t>Post-Conventional Level – disobeying rules inconsistent with own mortality. Centered around compassion versus what the rules are or what society thinks. </a:t>
            </a:r>
          </a:p>
          <a:p>
            <a:endParaRPr lang="en-US" dirty="0"/>
          </a:p>
        </p:txBody>
      </p:sp>
      <p:sp>
        <p:nvSpPr>
          <p:cNvPr id="4" name="Date Placeholder 3">
            <a:extLst>
              <a:ext uri="{FF2B5EF4-FFF2-40B4-BE49-F238E27FC236}">
                <a16:creationId xmlns:a16="http://schemas.microsoft.com/office/drawing/2014/main" id="{3B149460-5D2F-68FE-990C-E7638B591AC9}"/>
              </a:ext>
            </a:extLst>
          </p:cNvPr>
          <p:cNvSpPr>
            <a:spLocks noGrp="1"/>
          </p:cNvSpPr>
          <p:nvPr>
            <p:ph type="dt" sz="half" idx="10"/>
          </p:nvPr>
        </p:nvSpPr>
        <p:spPr/>
        <p:txBody>
          <a:bodyPr/>
          <a:lstStyle/>
          <a:p>
            <a:fld id="{6DD1B487-36FD-4CED-B07A-1A81FC6540B1}" type="datetime1">
              <a:rPr lang="en-US" smtClean="0"/>
              <a:pPr/>
              <a:t>1/23/2023</a:t>
            </a:fld>
            <a:endParaRPr lang="en-US" dirty="0"/>
          </a:p>
        </p:txBody>
      </p:sp>
      <p:sp>
        <p:nvSpPr>
          <p:cNvPr id="5" name="Footer Placeholder 4">
            <a:extLst>
              <a:ext uri="{FF2B5EF4-FFF2-40B4-BE49-F238E27FC236}">
                <a16:creationId xmlns:a16="http://schemas.microsoft.com/office/drawing/2014/main" id="{C3F52BAF-1B28-976A-8C95-72AF7E9B33AE}"/>
              </a:ext>
            </a:extLst>
          </p:cNvPr>
          <p:cNvSpPr>
            <a:spLocks noGrp="1"/>
          </p:cNvSpPr>
          <p:nvPr>
            <p:ph type="ftr" sz="quarter" idx="11"/>
          </p:nvPr>
        </p:nvSpPr>
        <p:spPr/>
        <p:txBody>
          <a:bodyPr/>
          <a:lstStyle/>
          <a:p>
            <a:r>
              <a:rPr lang="en-US"/>
              <a:t>Add a footer</a:t>
            </a:r>
            <a:endParaRPr lang="en-US" dirty="0"/>
          </a:p>
        </p:txBody>
      </p:sp>
      <p:sp>
        <p:nvSpPr>
          <p:cNvPr id="6" name="Slide Number Placeholder 5">
            <a:extLst>
              <a:ext uri="{FF2B5EF4-FFF2-40B4-BE49-F238E27FC236}">
                <a16:creationId xmlns:a16="http://schemas.microsoft.com/office/drawing/2014/main" id="{1C71C47D-B59F-6992-1998-6C93AED27108}"/>
              </a:ext>
            </a:extLst>
          </p:cNvPr>
          <p:cNvSpPr>
            <a:spLocks noGrp="1"/>
          </p:cNvSpPr>
          <p:nvPr>
            <p:ph type="sldNum" sz="quarter" idx="12"/>
          </p:nvPr>
        </p:nvSpPr>
        <p:spPr/>
        <p:txBody>
          <a:bodyPr/>
          <a:lstStyle/>
          <a:p>
            <a:fld id="{9CD8D479-8942-46E8-A226-A4E01F7A105C}" type="slidenum">
              <a:rPr lang="en-US" smtClean="0"/>
              <a:t>5</a:t>
            </a:fld>
            <a:endParaRPr lang="en-US"/>
          </a:p>
        </p:txBody>
      </p:sp>
    </p:spTree>
    <p:extLst>
      <p:ext uri="{BB962C8B-B14F-4D97-AF65-F5344CB8AC3E}">
        <p14:creationId xmlns:p14="http://schemas.microsoft.com/office/powerpoint/2010/main" val="3367622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98A6C-225F-A0FB-F464-5749275BBA47}"/>
              </a:ext>
            </a:extLst>
          </p:cNvPr>
          <p:cNvSpPr>
            <a:spLocks noGrp="1"/>
          </p:cNvSpPr>
          <p:nvPr>
            <p:ph type="title"/>
          </p:nvPr>
        </p:nvSpPr>
        <p:spPr/>
        <p:txBody>
          <a:bodyPr/>
          <a:lstStyle/>
          <a:p>
            <a:r>
              <a:rPr lang="en-US" dirty="0" err="1"/>
              <a:t>Kohlbergs</a:t>
            </a:r>
            <a:r>
              <a:rPr lang="en-US" dirty="0"/>
              <a:t> stages of Moral Reasoning</a:t>
            </a:r>
          </a:p>
        </p:txBody>
      </p:sp>
      <p:sp>
        <p:nvSpPr>
          <p:cNvPr id="6" name="Content Placeholder 5">
            <a:extLst>
              <a:ext uri="{FF2B5EF4-FFF2-40B4-BE49-F238E27FC236}">
                <a16:creationId xmlns:a16="http://schemas.microsoft.com/office/drawing/2014/main" id="{CC3CE2EB-75B4-F7A0-30B0-369578E2685F}"/>
              </a:ext>
            </a:extLst>
          </p:cNvPr>
          <p:cNvSpPr>
            <a:spLocks noGrp="1"/>
          </p:cNvSpPr>
          <p:nvPr>
            <p:ph idx="1"/>
          </p:nvPr>
        </p:nvSpPr>
        <p:spPr>
          <a:xfrm>
            <a:off x="2000250" y="1400175"/>
            <a:ext cx="8569889" cy="4649769"/>
          </a:xfrm>
        </p:spPr>
        <p:txBody>
          <a:bodyPr>
            <a:normAutofit/>
          </a:bodyPr>
          <a:lstStyle/>
          <a:p>
            <a:r>
              <a:rPr lang="en-US" dirty="0"/>
              <a:t>Stage one: Fear of punishment (Obedience and punishment)</a:t>
            </a:r>
          </a:p>
          <a:p>
            <a:r>
              <a:rPr lang="en-US" dirty="0"/>
              <a:t>Stage two: “What's in it for me” Self interest</a:t>
            </a:r>
          </a:p>
          <a:p>
            <a:r>
              <a:rPr lang="en-US" dirty="0"/>
              <a:t>Stage three: “Good boy, Nice girl” (I want to please others)</a:t>
            </a:r>
          </a:p>
          <a:p>
            <a:r>
              <a:rPr lang="en-US" dirty="0"/>
              <a:t>Stage four: law and order (rules must be followed)</a:t>
            </a:r>
          </a:p>
          <a:p>
            <a:r>
              <a:rPr lang="en-US" dirty="0"/>
              <a:t>Stage five: “All for one and one for all” Good for community/others)</a:t>
            </a:r>
          </a:p>
          <a:p>
            <a:r>
              <a:rPr lang="en-US" dirty="0"/>
              <a:t>Stage six: Decisions of conscience (All humans should be treated fairly no matter what) Own belief and values versus what is “right”.</a:t>
            </a:r>
          </a:p>
        </p:txBody>
      </p:sp>
      <p:sp>
        <p:nvSpPr>
          <p:cNvPr id="3" name="Date Placeholder 2">
            <a:extLst>
              <a:ext uri="{FF2B5EF4-FFF2-40B4-BE49-F238E27FC236}">
                <a16:creationId xmlns:a16="http://schemas.microsoft.com/office/drawing/2014/main" id="{66B3BF26-99D7-BD42-C815-DB87A732B6F1}"/>
              </a:ext>
            </a:extLst>
          </p:cNvPr>
          <p:cNvSpPr>
            <a:spLocks noGrp="1"/>
          </p:cNvSpPr>
          <p:nvPr>
            <p:ph type="dt" sz="half" idx="10"/>
          </p:nvPr>
        </p:nvSpPr>
        <p:spPr/>
        <p:txBody>
          <a:bodyPr/>
          <a:lstStyle/>
          <a:p>
            <a:fld id="{9386AC23-C97B-41FB-9B89-C7FE0FB631CA}" type="datetime1">
              <a:rPr lang="en-US" smtClean="0"/>
              <a:pPr/>
              <a:t>1/23/2023</a:t>
            </a:fld>
            <a:endParaRPr lang="en-US" dirty="0"/>
          </a:p>
        </p:txBody>
      </p:sp>
      <p:sp>
        <p:nvSpPr>
          <p:cNvPr id="4" name="Footer Placeholder 3">
            <a:extLst>
              <a:ext uri="{FF2B5EF4-FFF2-40B4-BE49-F238E27FC236}">
                <a16:creationId xmlns:a16="http://schemas.microsoft.com/office/drawing/2014/main" id="{64BB9B3D-3A34-6AFF-E303-D4D48C009043}"/>
              </a:ext>
            </a:extLst>
          </p:cNvPr>
          <p:cNvSpPr>
            <a:spLocks noGrp="1"/>
          </p:cNvSpPr>
          <p:nvPr>
            <p:ph type="ftr" sz="quarter" idx="11"/>
          </p:nvPr>
        </p:nvSpPr>
        <p:spPr/>
        <p:txBody>
          <a:bodyPr/>
          <a:lstStyle/>
          <a:p>
            <a:r>
              <a:rPr lang="en-US"/>
              <a:t>Add a footer</a:t>
            </a:r>
            <a:endParaRPr lang="en-US" dirty="0"/>
          </a:p>
        </p:txBody>
      </p:sp>
      <p:sp>
        <p:nvSpPr>
          <p:cNvPr id="5" name="Slide Number Placeholder 4">
            <a:extLst>
              <a:ext uri="{FF2B5EF4-FFF2-40B4-BE49-F238E27FC236}">
                <a16:creationId xmlns:a16="http://schemas.microsoft.com/office/drawing/2014/main" id="{9F2E7C58-20C5-A024-FC5D-4F35C0703DFB}"/>
              </a:ext>
            </a:extLst>
          </p:cNvPr>
          <p:cNvSpPr>
            <a:spLocks noGrp="1"/>
          </p:cNvSpPr>
          <p:nvPr>
            <p:ph type="sldNum" sz="quarter" idx="12"/>
          </p:nvPr>
        </p:nvSpPr>
        <p:spPr/>
        <p:txBody>
          <a:bodyPr/>
          <a:lstStyle/>
          <a:p>
            <a:fld id="{9CD8D479-8942-46E8-A226-A4E01F7A105C}" type="slidenum">
              <a:rPr lang="en-US" smtClean="0"/>
              <a:t>6</a:t>
            </a:fld>
            <a:endParaRPr lang="en-US"/>
          </a:p>
        </p:txBody>
      </p:sp>
    </p:spTree>
    <p:extLst>
      <p:ext uri="{BB962C8B-B14F-4D97-AF65-F5344CB8AC3E}">
        <p14:creationId xmlns:p14="http://schemas.microsoft.com/office/powerpoint/2010/main" val="1920309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43BBAF34-367D-4E18-A62E-4602BD9085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432" y="-2718"/>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9A4CF08-858A-49E4-B707-4E7585D115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6938E62-910D-4D69-AA09-567AAAC37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74E54C6-D084-4BC8-B3F9-8B9EC22A6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5" y="0"/>
            <a:ext cx="65268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974738" y="808056"/>
            <a:ext cx="4986954" cy="1077229"/>
          </a:xfrm>
        </p:spPr>
        <p:txBody>
          <a:bodyPr>
            <a:normAutofit/>
          </a:bodyPr>
          <a:lstStyle/>
          <a:p>
            <a:pPr algn="l"/>
            <a:r>
              <a:rPr lang="en-US"/>
              <a:t>The focus of MRT</a:t>
            </a:r>
          </a:p>
        </p:txBody>
      </p:sp>
      <p:sp>
        <p:nvSpPr>
          <p:cNvPr id="4" name="Slide Number Placeholder 3"/>
          <p:cNvSpPr>
            <a:spLocks noGrp="1"/>
          </p:cNvSpPr>
          <p:nvPr>
            <p:ph type="sldNum" sz="quarter" idx="12"/>
          </p:nvPr>
        </p:nvSpPr>
        <p:spPr>
          <a:xfrm>
            <a:off x="158407" y="164592"/>
            <a:ext cx="636727" cy="322851"/>
          </a:xfrm>
        </p:spPr>
        <p:txBody>
          <a:bodyPr>
            <a:normAutofit/>
          </a:bodyPr>
          <a:lstStyle/>
          <a:p>
            <a:pPr>
              <a:lnSpc>
                <a:spcPct val="90000"/>
              </a:lnSpc>
              <a:spcAft>
                <a:spcPts val="600"/>
              </a:spcAft>
            </a:pPr>
            <a:fld id="{9CD8D479-8942-46E8-A226-A4E01F7A105C}" type="slidenum">
              <a:rPr lang="en-US" sz="1500" smtClean="0"/>
              <a:pPr>
                <a:lnSpc>
                  <a:spcPct val="90000"/>
                </a:lnSpc>
                <a:spcAft>
                  <a:spcPts val="600"/>
                </a:spcAft>
              </a:pPr>
              <a:t>7</a:t>
            </a:fld>
            <a:endParaRPr lang="en-US" sz="1500"/>
          </a:p>
        </p:txBody>
      </p:sp>
      <p:sp>
        <p:nvSpPr>
          <p:cNvPr id="5" name="Date Placeholder 4"/>
          <p:cNvSpPr>
            <a:spLocks noGrp="1"/>
          </p:cNvSpPr>
          <p:nvPr>
            <p:ph type="dt" sz="half" idx="10"/>
          </p:nvPr>
        </p:nvSpPr>
        <p:spPr>
          <a:xfrm rot="5400000">
            <a:off x="-810065" y="5270604"/>
            <a:ext cx="2662729" cy="182880"/>
          </a:xfrm>
        </p:spPr>
        <p:txBody>
          <a:bodyPr>
            <a:normAutofit/>
          </a:bodyPr>
          <a:lstStyle/>
          <a:p>
            <a:pPr>
              <a:lnSpc>
                <a:spcPct val="90000"/>
              </a:lnSpc>
              <a:spcAft>
                <a:spcPts val="600"/>
              </a:spcAft>
            </a:pPr>
            <a:fld id="{6DD1B487-36FD-4CED-B07A-1A81FC6540B1}" type="datetime1">
              <a:rPr lang="en-US" smtClean="0"/>
              <a:pPr>
                <a:lnSpc>
                  <a:spcPct val="90000"/>
                </a:lnSpc>
                <a:spcAft>
                  <a:spcPts val="600"/>
                </a:spcAft>
              </a:pPr>
              <a:t>1/23/2023</a:t>
            </a:fld>
            <a:endParaRPr lang="en-US"/>
          </a:p>
        </p:txBody>
      </p:sp>
      <p:sp>
        <p:nvSpPr>
          <p:cNvPr id="6" name="Footer Placeholder 5"/>
          <p:cNvSpPr>
            <a:spLocks noGrp="1"/>
          </p:cNvSpPr>
          <p:nvPr>
            <p:ph type="ftr" sz="quarter" idx="11"/>
          </p:nvPr>
        </p:nvSpPr>
        <p:spPr>
          <a:xfrm rot="5400000">
            <a:off x="-2237130" y="3661144"/>
            <a:ext cx="5885352" cy="179176"/>
          </a:xfrm>
        </p:spPr>
        <p:txBody>
          <a:bodyPr>
            <a:normAutofit/>
          </a:bodyPr>
          <a:lstStyle/>
          <a:p>
            <a:pPr>
              <a:lnSpc>
                <a:spcPct val="90000"/>
              </a:lnSpc>
              <a:spcAft>
                <a:spcPts val="600"/>
              </a:spcAft>
            </a:pPr>
            <a:r>
              <a:rPr lang="en-US"/>
              <a:t>Add a footer</a:t>
            </a:r>
          </a:p>
        </p:txBody>
      </p:sp>
      <p:sp>
        <p:nvSpPr>
          <p:cNvPr id="29" name="Content Placeholder 2"/>
          <p:cNvSpPr>
            <a:spLocks noGrp="1"/>
          </p:cNvSpPr>
          <p:nvPr>
            <p:ph idx="1"/>
          </p:nvPr>
        </p:nvSpPr>
        <p:spPr>
          <a:xfrm>
            <a:off x="1574782" y="1885285"/>
            <a:ext cx="5301505" cy="4164659"/>
          </a:xfrm>
        </p:spPr>
        <p:txBody>
          <a:bodyPr>
            <a:noAutofit/>
          </a:bodyPr>
          <a:lstStyle/>
          <a:p>
            <a:pPr>
              <a:lnSpc>
                <a:spcPct val="110000"/>
              </a:lnSpc>
            </a:pPr>
            <a:r>
              <a:rPr lang="en-US" sz="1800" dirty="0"/>
              <a:t>Confrontation of beliefs, attitudes, and behaviors (moral reasoning.)</a:t>
            </a:r>
          </a:p>
          <a:p>
            <a:pPr>
              <a:lnSpc>
                <a:spcPct val="110000"/>
              </a:lnSpc>
            </a:pPr>
            <a:r>
              <a:rPr lang="en-US" sz="1800" dirty="0"/>
              <a:t>Evaluate current relationships</a:t>
            </a:r>
          </a:p>
          <a:p>
            <a:pPr>
              <a:lnSpc>
                <a:spcPct val="110000"/>
              </a:lnSpc>
            </a:pPr>
            <a:r>
              <a:rPr lang="en-US" sz="1800" dirty="0"/>
              <a:t>Reinforcement of positive behavior and habits through a variety of assignments.</a:t>
            </a:r>
          </a:p>
          <a:p>
            <a:pPr>
              <a:lnSpc>
                <a:spcPct val="110000"/>
              </a:lnSpc>
            </a:pPr>
            <a:r>
              <a:rPr lang="en-US" sz="1800" dirty="0"/>
              <a:t>Enhance appropriate behavior by developing higher moral reasoning skills.</a:t>
            </a:r>
          </a:p>
          <a:p>
            <a:pPr>
              <a:lnSpc>
                <a:spcPct val="110000"/>
              </a:lnSpc>
            </a:pPr>
            <a:r>
              <a:rPr lang="en-US" sz="1800" dirty="0"/>
              <a:t>Enhance personal problem solving. </a:t>
            </a:r>
          </a:p>
          <a:p>
            <a:pPr>
              <a:lnSpc>
                <a:spcPct val="110000"/>
              </a:lnSpc>
            </a:pPr>
            <a:r>
              <a:rPr lang="en-US" sz="1800" dirty="0"/>
              <a:t>Lower the risk of recidivism. </a:t>
            </a:r>
          </a:p>
          <a:p>
            <a:pPr>
              <a:lnSpc>
                <a:spcPct val="110000"/>
              </a:lnSpc>
            </a:pPr>
            <a:r>
              <a:rPr lang="en-US" sz="1800" dirty="0"/>
              <a:t>Teach our participants the importance of following the rules, consistency, and encourage them to instill positive morals. </a:t>
            </a:r>
          </a:p>
        </p:txBody>
      </p:sp>
      <p:sp>
        <p:nvSpPr>
          <p:cNvPr id="20" name="Rectangle 19">
            <a:extLst>
              <a:ext uri="{FF2B5EF4-FFF2-40B4-BE49-F238E27FC236}">
                <a16:creationId xmlns:a16="http://schemas.microsoft.com/office/drawing/2014/main" id="{777713DB-A0B1-4507-9991-B6DCAE436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93970"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Red toy person in front of two lines of white figures">
            <a:extLst>
              <a:ext uri="{FF2B5EF4-FFF2-40B4-BE49-F238E27FC236}">
                <a16:creationId xmlns:a16="http://schemas.microsoft.com/office/drawing/2014/main" id="{D7C3FB35-831C-50E5-68B4-1C7B0D75708F}"/>
              </a:ext>
            </a:extLst>
          </p:cNvPr>
          <p:cNvPicPr>
            <a:picLocks noChangeAspect="1"/>
          </p:cNvPicPr>
          <p:nvPr/>
        </p:nvPicPr>
        <p:blipFill rotWithShape="1">
          <a:blip r:embed="rId3"/>
          <a:srcRect l="29603" r="25748"/>
          <a:stretch/>
        </p:blipFill>
        <p:spPr>
          <a:xfrm>
            <a:off x="7534656" y="227"/>
            <a:ext cx="4657039" cy="6858000"/>
          </a:xfrm>
          <a:prstGeom prst="rect">
            <a:avLst/>
          </a:prstGeom>
        </p:spPr>
      </p:pic>
      <p:pic>
        <p:nvPicPr>
          <p:cNvPr id="22" name="Picture 21">
            <a:extLst>
              <a:ext uri="{FF2B5EF4-FFF2-40B4-BE49-F238E27FC236}">
                <a16:creationId xmlns:a16="http://schemas.microsoft.com/office/drawing/2014/main" id="{A9A96FF2-ACD7-48C4-BCE1-FC7F4210860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7542372" y="0"/>
            <a:ext cx="4649628" cy="6858000"/>
          </a:xfrm>
          <a:prstGeom prst="rect">
            <a:avLst/>
          </a:prstGeom>
        </p:spPr>
      </p:pic>
    </p:spTree>
    <p:extLst>
      <p:ext uri="{BB962C8B-B14F-4D97-AF65-F5344CB8AC3E}">
        <p14:creationId xmlns:p14="http://schemas.microsoft.com/office/powerpoint/2010/main" val="1201798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pic>
        <p:nvPicPr>
          <p:cNvPr id="41" name="Picture 40">
            <a:extLst>
              <a:ext uri="{FF2B5EF4-FFF2-40B4-BE49-F238E27FC236}">
                <a16:creationId xmlns:a16="http://schemas.microsoft.com/office/drawing/2014/main" id="{2FA3880A-8D8F-466C-A4A1-F07BCDD3719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43" name="Picture 42">
            <a:extLst>
              <a:ext uri="{FF2B5EF4-FFF2-40B4-BE49-F238E27FC236}">
                <a16:creationId xmlns:a16="http://schemas.microsoft.com/office/drawing/2014/main" id="{3C0A64CB-20A1-4508-B568-284EB04F78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45" name="Rectangle 44">
            <a:extLst>
              <a:ext uri="{FF2B5EF4-FFF2-40B4-BE49-F238E27FC236}">
                <a16:creationId xmlns:a16="http://schemas.microsoft.com/office/drawing/2014/main" id="{8DA14841-53A4-4935-BE65-C8373B8A6D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7" name="Rectangle 46">
            <a:extLst>
              <a:ext uri="{FF2B5EF4-FFF2-40B4-BE49-F238E27FC236}">
                <a16:creationId xmlns:a16="http://schemas.microsoft.com/office/drawing/2014/main" id="{9877C2CF-B2DD-41C8-8B5E-152673376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9" name="Rectangle 48">
            <a:extLst>
              <a:ext uri="{FF2B5EF4-FFF2-40B4-BE49-F238E27FC236}">
                <a16:creationId xmlns:a16="http://schemas.microsoft.com/office/drawing/2014/main" id="{D377EE36-E59D-4778-8F99-4B470DA4A3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1" name="Rectangle 50">
            <a:extLst>
              <a:ext uri="{FF2B5EF4-FFF2-40B4-BE49-F238E27FC236}">
                <a16:creationId xmlns:a16="http://schemas.microsoft.com/office/drawing/2014/main" id="{2586C6C5-47AF-450A-932D-880EF823E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3" name="TextBox 52">
            <a:extLst>
              <a:ext uri="{FF2B5EF4-FFF2-40B4-BE49-F238E27FC236}">
                <a16:creationId xmlns:a16="http://schemas.microsoft.com/office/drawing/2014/main" id="{A587901A-AA64-4940-9803-F67677851150}"/>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1282" y="3262852"/>
            <a:ext cx="415636" cy="461665"/>
          </a:xfrm>
          <a:prstGeom prst="rect">
            <a:avLst/>
          </a:prstGeom>
          <a:noFill/>
        </p:spPr>
        <p:txBody>
          <a:bodyPr wrap="square" rtlCol="0">
            <a:spAutoFit/>
          </a:bodyPr>
          <a:lstStyle/>
          <a:p>
            <a:pPr algn="r">
              <a:spcAft>
                <a:spcPts val="600"/>
              </a:spcAft>
            </a:pP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pic>
        <p:nvPicPr>
          <p:cNvPr id="11" name="Picture 10" descr="Brick wall">
            <a:extLst>
              <a:ext uri="{FF2B5EF4-FFF2-40B4-BE49-F238E27FC236}">
                <a16:creationId xmlns:a16="http://schemas.microsoft.com/office/drawing/2014/main" id="{BE7EAF5C-65E3-4FEE-F683-714F227B9E3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8562" r="9091" b="14827"/>
          <a:stretch/>
        </p:blipFill>
        <p:spPr>
          <a:xfrm>
            <a:off x="20" y="227"/>
            <a:ext cx="12191675" cy="6858000"/>
          </a:xfrm>
          <a:prstGeom prst="rect">
            <a:avLst/>
          </a:prstGeom>
        </p:spPr>
      </p:pic>
      <p:pic>
        <p:nvPicPr>
          <p:cNvPr id="55" name="Picture 54">
            <a:extLst>
              <a:ext uri="{FF2B5EF4-FFF2-40B4-BE49-F238E27FC236}">
                <a16:creationId xmlns:a16="http://schemas.microsoft.com/office/drawing/2014/main" id="{97E95E2F-46AB-4CC1-B3EC-E895B836499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57" name="Picture 56">
            <a:extLst>
              <a:ext uri="{FF2B5EF4-FFF2-40B4-BE49-F238E27FC236}">
                <a16:creationId xmlns:a16="http://schemas.microsoft.com/office/drawing/2014/main" id="{948DAB23-6C4D-4138-8D67-DC09574BC89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59" name="Rectangle 58">
            <a:extLst>
              <a:ext uri="{FF2B5EF4-FFF2-40B4-BE49-F238E27FC236}">
                <a16:creationId xmlns:a16="http://schemas.microsoft.com/office/drawing/2014/main" id="{27F7FCF9-9DC8-4809-ABA1-9E838A2C29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DCDABCB5-7B43-4F1E-A92D-40B7FC42C0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9068540E-7885-4861-BD0F-315690043E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5891209"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8A961AB3-8DEA-875A-4E5F-ADC13E0D5C1B}"/>
              </a:ext>
            </a:extLst>
          </p:cNvPr>
          <p:cNvSpPr>
            <a:spLocks noGrp="1"/>
          </p:cNvSpPr>
          <p:nvPr>
            <p:ph type="title"/>
          </p:nvPr>
        </p:nvSpPr>
        <p:spPr>
          <a:xfrm>
            <a:off x="1990844" y="1860080"/>
            <a:ext cx="4128142" cy="2268559"/>
          </a:xfrm>
        </p:spPr>
        <p:txBody>
          <a:bodyPr vert="horz" lIns="91440" tIns="45720" rIns="91440" bIns="45720" rtlCol="0" anchor="t">
            <a:normAutofit/>
          </a:bodyPr>
          <a:lstStyle/>
          <a:p>
            <a:pPr algn="r"/>
            <a:r>
              <a:rPr lang="en-US" sz="3800" dirty="0"/>
              <a:t>Foundational Work</a:t>
            </a:r>
            <a:br>
              <a:rPr lang="en-US" sz="3800" dirty="0"/>
            </a:br>
            <a:r>
              <a:rPr lang="en-US" sz="1600" i="1" dirty="0"/>
              <a:t>The first 38 pages</a:t>
            </a:r>
          </a:p>
        </p:txBody>
      </p:sp>
      <p:sp>
        <p:nvSpPr>
          <p:cNvPr id="6" name="Slide Number Placeholder 5">
            <a:extLst>
              <a:ext uri="{FF2B5EF4-FFF2-40B4-BE49-F238E27FC236}">
                <a16:creationId xmlns:a16="http://schemas.microsoft.com/office/drawing/2014/main" id="{86C94CA1-0114-DDDF-E3F1-EE28D9F237A0}"/>
              </a:ext>
            </a:extLst>
          </p:cNvPr>
          <p:cNvSpPr>
            <a:spLocks noGrp="1"/>
          </p:cNvSpPr>
          <p:nvPr>
            <p:ph type="sldNum" sz="quarter" idx="12"/>
          </p:nvPr>
        </p:nvSpPr>
        <p:spPr>
          <a:xfrm>
            <a:off x="158407" y="164592"/>
            <a:ext cx="636727" cy="322851"/>
          </a:xfrm>
        </p:spPr>
        <p:txBody>
          <a:bodyPr vert="horz" lIns="91440" tIns="45720" rIns="45720" bIns="45720" rtlCol="0" anchor="ctr">
            <a:normAutofit/>
          </a:bodyPr>
          <a:lstStyle/>
          <a:p>
            <a:pPr>
              <a:lnSpc>
                <a:spcPct val="90000"/>
              </a:lnSpc>
              <a:spcAft>
                <a:spcPts val="600"/>
              </a:spcAft>
            </a:pPr>
            <a:fld id="{9CD8D479-8942-46E8-A226-A4E01F7A105C}" type="slidenum">
              <a:rPr lang="en-US" sz="1500" dirty="0"/>
              <a:pPr>
                <a:lnSpc>
                  <a:spcPct val="90000"/>
                </a:lnSpc>
                <a:spcAft>
                  <a:spcPts val="600"/>
                </a:spcAft>
              </a:pPr>
              <a:t>8</a:t>
            </a:fld>
            <a:endParaRPr lang="en-US" sz="1500"/>
          </a:p>
        </p:txBody>
      </p:sp>
      <p:sp>
        <p:nvSpPr>
          <p:cNvPr id="4" name="Date Placeholder 3">
            <a:extLst>
              <a:ext uri="{FF2B5EF4-FFF2-40B4-BE49-F238E27FC236}">
                <a16:creationId xmlns:a16="http://schemas.microsoft.com/office/drawing/2014/main" id="{76C6698D-2675-F3BD-65FD-EFF68C1BC4E7}"/>
              </a:ext>
            </a:extLst>
          </p:cNvPr>
          <p:cNvSpPr>
            <a:spLocks noGrp="1"/>
          </p:cNvSpPr>
          <p:nvPr>
            <p:ph type="dt" sz="half" idx="10"/>
          </p:nvPr>
        </p:nvSpPr>
        <p:spPr>
          <a:xfrm rot="5400000">
            <a:off x="-810065" y="5270604"/>
            <a:ext cx="2662729" cy="182880"/>
          </a:xfrm>
        </p:spPr>
        <p:txBody>
          <a:bodyPr vert="horz" lIns="91440" tIns="18288" rIns="91440" bIns="45720" rtlCol="0" anchor="t">
            <a:normAutofit/>
          </a:bodyPr>
          <a:lstStyle/>
          <a:p>
            <a:pPr>
              <a:lnSpc>
                <a:spcPct val="90000"/>
              </a:lnSpc>
              <a:spcAft>
                <a:spcPts val="600"/>
              </a:spcAft>
            </a:pPr>
            <a:fld id="{6DD1B487-36FD-4CED-B07A-1A81FC6540B1}" type="datetime1">
              <a:rPr lang="en-US" smtClean="0"/>
              <a:pPr>
                <a:lnSpc>
                  <a:spcPct val="90000"/>
                </a:lnSpc>
                <a:spcAft>
                  <a:spcPts val="600"/>
                </a:spcAft>
              </a:pPr>
              <a:t>1/23/2023</a:t>
            </a:fld>
            <a:endParaRPr lang="en-US"/>
          </a:p>
        </p:txBody>
      </p:sp>
      <p:sp>
        <p:nvSpPr>
          <p:cNvPr id="5" name="Footer Placeholder 4">
            <a:extLst>
              <a:ext uri="{FF2B5EF4-FFF2-40B4-BE49-F238E27FC236}">
                <a16:creationId xmlns:a16="http://schemas.microsoft.com/office/drawing/2014/main" id="{B40533D1-B131-7ADD-39D3-457B2EFEDC1C}"/>
              </a:ext>
            </a:extLst>
          </p:cNvPr>
          <p:cNvSpPr>
            <a:spLocks noGrp="1"/>
          </p:cNvSpPr>
          <p:nvPr>
            <p:ph type="ftr" sz="quarter" idx="11"/>
          </p:nvPr>
        </p:nvSpPr>
        <p:spPr>
          <a:xfrm rot="5400000">
            <a:off x="-2237130" y="3661144"/>
            <a:ext cx="5885352" cy="179176"/>
          </a:xfrm>
        </p:spPr>
        <p:txBody>
          <a:bodyPr vert="horz" lIns="91440" tIns="45720" rIns="91440" bIns="18288" rtlCol="0" anchor="b">
            <a:normAutofit/>
          </a:bodyPr>
          <a:lstStyle/>
          <a:p>
            <a:pPr>
              <a:lnSpc>
                <a:spcPct val="90000"/>
              </a:lnSpc>
              <a:spcAft>
                <a:spcPts val="600"/>
              </a:spcAft>
            </a:pPr>
            <a:r>
              <a:rPr lang="en-US"/>
              <a:t>Add a footer</a:t>
            </a:r>
          </a:p>
        </p:txBody>
      </p:sp>
      <p:sp>
        <p:nvSpPr>
          <p:cNvPr id="65" name="Rectangle 64">
            <a:extLst>
              <a:ext uri="{FF2B5EF4-FFF2-40B4-BE49-F238E27FC236}">
                <a16:creationId xmlns:a16="http://schemas.microsoft.com/office/drawing/2014/main" id="{803A8740-FDD5-4A54-851E-CEC119ED8A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98742"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8053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FAD17B9-9E6C-4DD1-9728-97B5E5FCCA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D7AC3F90-A588-42FF-B41D-062A8D91B9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Brick wall">
            <a:extLst>
              <a:ext uri="{FF2B5EF4-FFF2-40B4-BE49-F238E27FC236}">
                <a16:creationId xmlns:a16="http://schemas.microsoft.com/office/drawing/2014/main" id="{987BCC93-667D-8779-85AA-CF22D1D51060}"/>
              </a:ext>
            </a:extLst>
          </p:cNvPr>
          <p:cNvPicPr>
            <a:picLocks noChangeAspect="1"/>
          </p:cNvPicPr>
          <p:nvPr/>
        </p:nvPicPr>
        <p:blipFill rotWithShape="1">
          <a:blip r:embed="rId2" cstate="print">
            <a:duotone>
              <a:schemeClr val="bg2">
                <a:shade val="45000"/>
                <a:satMod val="135000"/>
              </a:schemeClr>
              <a:prstClr val="white"/>
            </a:duotone>
            <a:alphaModFix amt="25000"/>
            <a:extLst>
              <a:ext uri="{28A0092B-C50C-407E-A947-70E740481C1C}">
                <a14:useLocalDpi xmlns:a14="http://schemas.microsoft.com/office/drawing/2010/main" val="0"/>
              </a:ext>
            </a:extLst>
          </a:blip>
          <a:srcRect t="4732" r="-1" b="10996"/>
          <a:stretch/>
        </p:blipFill>
        <p:spPr>
          <a:xfrm>
            <a:off x="19985" y="0"/>
            <a:ext cx="12191675" cy="6858000"/>
          </a:xfrm>
          <a:prstGeom prst="rect">
            <a:avLst/>
          </a:prstGeom>
        </p:spPr>
      </p:pic>
      <p:pic>
        <p:nvPicPr>
          <p:cNvPr id="16" name="Picture 15">
            <a:extLst>
              <a:ext uri="{FF2B5EF4-FFF2-40B4-BE49-F238E27FC236}">
                <a16:creationId xmlns:a16="http://schemas.microsoft.com/office/drawing/2014/main" id="{015AB904-4FB7-4A0D-B43E-03ACF05E14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extLst>
              <a:ext uri="{28A0092B-C50C-407E-A947-70E740481C1C}">
                <a14:useLocalDpi xmlns:a14="http://schemas.microsoft.com/office/drawing/2010/main" val="0"/>
              </a:ext>
            </a:extLst>
          </a:blip>
          <a:stretch>
            <a:fillRect/>
          </a:stretch>
        </p:blipFill>
        <p:spPr>
          <a:xfrm>
            <a:off x="1067" y="0"/>
            <a:ext cx="12189867" cy="6858000"/>
          </a:xfrm>
          <a:prstGeom prst="rect">
            <a:avLst/>
          </a:prstGeom>
        </p:spPr>
      </p:pic>
      <p:sp>
        <p:nvSpPr>
          <p:cNvPr id="2" name="Title 1">
            <a:extLst>
              <a:ext uri="{FF2B5EF4-FFF2-40B4-BE49-F238E27FC236}">
                <a16:creationId xmlns:a16="http://schemas.microsoft.com/office/drawing/2014/main" id="{E94D8829-573D-3C7D-CBF7-0DBDD67725BF}"/>
              </a:ext>
            </a:extLst>
          </p:cNvPr>
          <p:cNvSpPr>
            <a:spLocks noGrp="1"/>
          </p:cNvSpPr>
          <p:nvPr>
            <p:ph type="title"/>
          </p:nvPr>
        </p:nvSpPr>
        <p:spPr>
          <a:xfrm>
            <a:off x="2611808" y="808056"/>
            <a:ext cx="7958331" cy="1077229"/>
          </a:xfrm>
        </p:spPr>
        <p:txBody>
          <a:bodyPr>
            <a:normAutofit/>
          </a:bodyPr>
          <a:lstStyle/>
          <a:p>
            <a:pPr algn="l"/>
            <a:r>
              <a:rPr lang="en-US" dirty="0"/>
              <a:t>Living In A Self Created Prison</a:t>
            </a:r>
            <a:endParaRPr lang="en-US"/>
          </a:p>
        </p:txBody>
      </p:sp>
      <p:sp>
        <p:nvSpPr>
          <p:cNvPr id="18" name="Rectangle 17">
            <a:extLst>
              <a:ext uri="{FF2B5EF4-FFF2-40B4-BE49-F238E27FC236}">
                <a16:creationId xmlns:a16="http://schemas.microsoft.com/office/drawing/2014/main" id="{E1AADF25-43E9-4DE0-AD82-4F60523191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A0537379-12BF-C48B-C604-92F3E1AE9EEA}"/>
              </a:ext>
            </a:extLst>
          </p:cNvPr>
          <p:cNvSpPr>
            <a:spLocks noGrp="1"/>
          </p:cNvSpPr>
          <p:nvPr>
            <p:ph type="sldNum" sz="quarter" idx="12"/>
          </p:nvPr>
        </p:nvSpPr>
        <p:spPr>
          <a:xfrm>
            <a:off x="158407" y="164592"/>
            <a:ext cx="636727" cy="322851"/>
          </a:xfrm>
        </p:spPr>
        <p:txBody>
          <a:bodyPr>
            <a:normAutofit/>
          </a:bodyPr>
          <a:lstStyle/>
          <a:p>
            <a:pPr>
              <a:lnSpc>
                <a:spcPct val="90000"/>
              </a:lnSpc>
              <a:spcAft>
                <a:spcPts val="600"/>
              </a:spcAft>
            </a:pPr>
            <a:fld id="{9CD8D479-8942-46E8-A226-A4E01F7A105C}" type="slidenum">
              <a:rPr lang="en-US" sz="1500" smtClean="0"/>
              <a:pPr>
                <a:lnSpc>
                  <a:spcPct val="90000"/>
                </a:lnSpc>
                <a:spcAft>
                  <a:spcPts val="600"/>
                </a:spcAft>
              </a:pPr>
              <a:t>9</a:t>
            </a:fld>
            <a:endParaRPr lang="en-US" sz="1500"/>
          </a:p>
        </p:txBody>
      </p:sp>
      <p:sp>
        <p:nvSpPr>
          <p:cNvPr id="4" name="Date Placeholder 3">
            <a:extLst>
              <a:ext uri="{FF2B5EF4-FFF2-40B4-BE49-F238E27FC236}">
                <a16:creationId xmlns:a16="http://schemas.microsoft.com/office/drawing/2014/main" id="{1646EC89-D9EB-9B3F-E9E0-6445F2A116B5}"/>
              </a:ext>
            </a:extLst>
          </p:cNvPr>
          <p:cNvSpPr>
            <a:spLocks noGrp="1"/>
          </p:cNvSpPr>
          <p:nvPr>
            <p:ph type="dt" sz="half" idx="10"/>
          </p:nvPr>
        </p:nvSpPr>
        <p:spPr>
          <a:xfrm rot="5400000">
            <a:off x="-810065" y="5270604"/>
            <a:ext cx="2662729" cy="182880"/>
          </a:xfrm>
        </p:spPr>
        <p:txBody>
          <a:bodyPr>
            <a:normAutofit/>
          </a:bodyPr>
          <a:lstStyle/>
          <a:p>
            <a:pPr>
              <a:lnSpc>
                <a:spcPct val="90000"/>
              </a:lnSpc>
              <a:spcAft>
                <a:spcPts val="600"/>
              </a:spcAft>
            </a:pPr>
            <a:fld id="{6DD1B487-36FD-4CED-B07A-1A81FC6540B1}" type="datetime1">
              <a:rPr lang="en-US" smtClean="0"/>
              <a:pPr>
                <a:lnSpc>
                  <a:spcPct val="90000"/>
                </a:lnSpc>
                <a:spcAft>
                  <a:spcPts val="600"/>
                </a:spcAft>
              </a:pPr>
              <a:t>1/23/2023</a:t>
            </a:fld>
            <a:endParaRPr lang="en-US"/>
          </a:p>
        </p:txBody>
      </p:sp>
      <p:sp>
        <p:nvSpPr>
          <p:cNvPr id="5" name="Footer Placeholder 4">
            <a:extLst>
              <a:ext uri="{FF2B5EF4-FFF2-40B4-BE49-F238E27FC236}">
                <a16:creationId xmlns:a16="http://schemas.microsoft.com/office/drawing/2014/main" id="{B69A8454-4205-7AB8-57C0-31D359984EB1}"/>
              </a:ext>
            </a:extLst>
          </p:cNvPr>
          <p:cNvSpPr>
            <a:spLocks noGrp="1"/>
          </p:cNvSpPr>
          <p:nvPr>
            <p:ph type="ftr" sz="quarter" idx="11"/>
          </p:nvPr>
        </p:nvSpPr>
        <p:spPr>
          <a:xfrm rot="5400000">
            <a:off x="-2237130" y="3661144"/>
            <a:ext cx="5885352" cy="179176"/>
          </a:xfrm>
        </p:spPr>
        <p:txBody>
          <a:bodyPr>
            <a:normAutofit/>
          </a:bodyPr>
          <a:lstStyle/>
          <a:p>
            <a:pPr>
              <a:lnSpc>
                <a:spcPct val="90000"/>
              </a:lnSpc>
              <a:spcAft>
                <a:spcPts val="600"/>
              </a:spcAft>
            </a:pPr>
            <a:r>
              <a:rPr lang="en-US"/>
              <a:t>Add a footer</a:t>
            </a:r>
          </a:p>
        </p:txBody>
      </p:sp>
      <p:sp>
        <p:nvSpPr>
          <p:cNvPr id="20" name="Rectangle 19">
            <a:extLst>
              <a:ext uri="{FF2B5EF4-FFF2-40B4-BE49-F238E27FC236}">
                <a16:creationId xmlns:a16="http://schemas.microsoft.com/office/drawing/2014/main" id="{CBC2D515-EF3C-4E4E-8BC1-192B21E927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EE87722-8CEC-3983-4F88-EC2AE8E9092E}"/>
              </a:ext>
            </a:extLst>
          </p:cNvPr>
          <p:cNvSpPr>
            <a:spLocks noGrp="1"/>
          </p:cNvSpPr>
          <p:nvPr>
            <p:ph idx="1"/>
          </p:nvPr>
        </p:nvSpPr>
        <p:spPr>
          <a:xfrm>
            <a:off x="1374048" y="947119"/>
            <a:ext cx="9872895" cy="6305909"/>
          </a:xfrm>
        </p:spPr>
        <p:txBody>
          <a:bodyPr>
            <a:normAutofit/>
          </a:bodyPr>
          <a:lstStyle/>
          <a:p>
            <a:pPr marL="349250" indent="-342900">
              <a:lnSpc>
                <a:spcPct val="110000"/>
              </a:lnSpc>
            </a:pPr>
            <a:r>
              <a:rPr lang="en-US" sz="1800" dirty="0"/>
              <a:t>Learned behavior develops our attitudes and beliefs</a:t>
            </a:r>
          </a:p>
          <a:p>
            <a:pPr lvl="1">
              <a:lnSpc>
                <a:spcPct val="110000"/>
              </a:lnSpc>
            </a:pPr>
            <a:r>
              <a:rPr lang="en-US" dirty="0"/>
              <a:t>Attitudes are how we feel about the world around us</a:t>
            </a:r>
          </a:p>
          <a:p>
            <a:pPr lvl="1">
              <a:lnSpc>
                <a:spcPct val="110000"/>
              </a:lnSpc>
            </a:pPr>
            <a:r>
              <a:rPr lang="en-US" dirty="0"/>
              <a:t>Beliefs are something we hold to be 100% true</a:t>
            </a:r>
          </a:p>
          <a:p>
            <a:pPr marL="349250" indent="-342900">
              <a:lnSpc>
                <a:spcPct val="110000"/>
              </a:lnSpc>
            </a:pPr>
            <a:r>
              <a:rPr lang="en-US" sz="1800" dirty="0"/>
              <a:t>Attitudes and Beliefs drive our future behavior</a:t>
            </a:r>
          </a:p>
          <a:p>
            <a:pPr marL="800100" lvl="1" indent="-342900">
              <a:lnSpc>
                <a:spcPct val="110000"/>
              </a:lnSpc>
            </a:pPr>
            <a:r>
              <a:rPr lang="en-US" dirty="0"/>
              <a:t>Behaviors become habits</a:t>
            </a:r>
          </a:p>
          <a:p>
            <a:pPr lvl="2">
              <a:lnSpc>
                <a:spcPct val="110000"/>
              </a:lnSpc>
            </a:pPr>
            <a:r>
              <a:rPr lang="en-US" sz="1800" dirty="0"/>
              <a:t>Habits turn into automatic thoughts</a:t>
            </a:r>
          </a:p>
          <a:p>
            <a:pPr>
              <a:lnSpc>
                <a:spcPct val="110000"/>
              </a:lnSpc>
            </a:pPr>
            <a:r>
              <a:rPr lang="en-US" sz="1800" dirty="0"/>
              <a:t>Automatic thoughts make it difficult for a person to understand why they do what they do</a:t>
            </a:r>
          </a:p>
          <a:p>
            <a:pPr lvl="1">
              <a:lnSpc>
                <a:spcPct val="110000"/>
              </a:lnSpc>
            </a:pPr>
            <a:r>
              <a:rPr lang="en-US" dirty="0"/>
              <a:t>This can create a never-ending cycle of misery driven by the person’s use of unhappiness as a manipulation tool to find relief in life</a:t>
            </a:r>
          </a:p>
          <a:p>
            <a:pPr lvl="1">
              <a:lnSpc>
                <a:spcPct val="110000"/>
              </a:lnSpc>
            </a:pPr>
            <a:r>
              <a:rPr lang="en-US" dirty="0"/>
              <a:t>What once was a tool to get their needs met now becomes the prison that keeps them unhappy</a:t>
            </a:r>
          </a:p>
          <a:p>
            <a:pPr lvl="1">
              <a:lnSpc>
                <a:spcPct val="110000"/>
              </a:lnSpc>
            </a:pPr>
            <a:endParaRPr lang="en-US" dirty="0"/>
          </a:p>
        </p:txBody>
      </p:sp>
    </p:spTree>
    <p:extLst>
      <p:ext uri="{BB962C8B-B14F-4D97-AF65-F5344CB8AC3E}">
        <p14:creationId xmlns:p14="http://schemas.microsoft.com/office/powerpoint/2010/main" val="2753248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dison">
  <a:themeElements>
    <a:clrScheme name="Madison">
      <a:dk1>
        <a:sysClr val="windowText" lastClr="000000"/>
      </a:dk1>
      <a:lt1>
        <a:sysClr val="window" lastClr="FFFFFF"/>
      </a:lt1>
      <a:dk2>
        <a:srgbClr val="1F2D29"/>
      </a:dk2>
      <a:lt2>
        <a:srgbClr val="C5FAEB"/>
      </a:lt2>
      <a:accent1>
        <a:srgbClr val="A1D68B"/>
      </a:accent1>
      <a:accent2>
        <a:srgbClr val="5EC795"/>
      </a:accent2>
      <a:accent3>
        <a:srgbClr val="4DADCF"/>
      </a:accent3>
      <a:accent4>
        <a:srgbClr val="CDB756"/>
      </a:accent4>
      <a:accent5>
        <a:srgbClr val="E29C36"/>
      </a:accent5>
      <a:accent6>
        <a:srgbClr val="8EC0C1"/>
      </a:accent6>
      <a:hlink>
        <a:srgbClr val="6D9D9B"/>
      </a:hlink>
      <a:folHlink>
        <a:srgbClr val="6D8583"/>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flection">
      <a:fillStyleLst>
        <a:solidFill>
          <a:schemeClr val="phClr"/>
        </a:solidFill>
        <a:gradFill rotWithShape="1">
          <a:gsLst>
            <a:gs pos="0">
              <a:schemeClr val="phClr">
                <a:tint val="50000"/>
                <a:alpha val="100000"/>
                <a:satMod val="140000"/>
                <a:lumMod val="105000"/>
              </a:schemeClr>
            </a:gs>
            <a:gs pos="41000">
              <a:schemeClr val="phClr">
                <a:tint val="57000"/>
                <a:satMod val="160000"/>
                <a:lumMod val="99000"/>
              </a:schemeClr>
            </a:gs>
            <a:gs pos="100000">
              <a:schemeClr val="phClr">
                <a:tint val="80000"/>
                <a:satMod val="180000"/>
                <a:lumMod val="104000"/>
              </a:schemeClr>
            </a:gs>
          </a:gsLst>
          <a:lin ang="5400000" scaled="1"/>
        </a:gradFill>
        <a:gradFill rotWithShape="1">
          <a:gsLst>
            <a:gs pos="0">
              <a:schemeClr val="phClr">
                <a:tint val="97000"/>
                <a:satMod val="115000"/>
                <a:lumMod val="114000"/>
              </a:schemeClr>
            </a:gs>
            <a:gs pos="60000">
              <a:schemeClr val="phClr">
                <a:tint val="100000"/>
                <a:shade val="96000"/>
                <a:satMod val="100000"/>
                <a:lumMod val="108000"/>
              </a:schemeClr>
            </a:gs>
            <a:gs pos="100000">
              <a:schemeClr val="phClr">
                <a:shade val="91000"/>
                <a:sat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38100" dist="25400" dir="5400000" rotWithShape="0">
              <a:srgbClr val="000000">
                <a:alpha val="28000"/>
              </a:srgbClr>
            </a:outerShdw>
          </a:effectLst>
        </a:effectStyle>
        <a:effectStyle>
          <a:effectLst>
            <a:outerShdw blurRad="50800" dist="31750" dir="5400000" sy="98000" rotWithShape="0">
              <a:srgbClr val="000000">
                <a:alpha val="47000"/>
              </a:srgbClr>
            </a:outerShdw>
          </a:effectLst>
          <a:scene3d>
            <a:camera prst="orthographicFront">
              <a:rot lat="0" lon="0" rev="0"/>
            </a:camera>
            <a:lightRig rig="twoPt" dir="t">
              <a:rot lat="0" lon="0" rev="4800000"/>
            </a:lightRig>
          </a:scene3d>
          <a:sp3d prstMaterial="matte">
            <a:bevelT w="25400" h="44450"/>
          </a:sp3d>
        </a:effectStyle>
        <a:effectStyle>
          <a:effectLst>
            <a:reflection blurRad="25400" stA="32000" endPos="28000" dist="8889" dir="5400000" sy="-100000" rotWithShape="0"/>
          </a:effectLst>
          <a:scene3d>
            <a:camera prst="orthographicFront">
              <a:rot lat="0" lon="0" rev="0"/>
            </a:camera>
            <a:lightRig rig="threePt" dir="t">
              <a:rot lat="0" lon="0" rev="4800000"/>
            </a:lightRig>
          </a:scene3d>
          <a:sp3d>
            <a:bevelT w="50800" h="25400"/>
          </a:sp3d>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6AC10936-2DFC-4054-9ADF-B5E2C5F86190}"/>
    </a:ext>
  </a:extLst>
</a:theme>
</file>

<file path=ppt/theme/theme2.xml><?xml version="1.0" encoding="utf-8"?>
<a:theme xmlns:a="http://schemas.openxmlformats.org/drawingml/2006/main" name="Office Theme">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65778</TotalTime>
  <Words>1580</Words>
  <Application>Microsoft Office PowerPoint</Application>
  <PresentationFormat>Widescreen</PresentationFormat>
  <Paragraphs>175</Paragraphs>
  <Slides>20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Corbel</vt:lpstr>
      <vt:lpstr>MS Shell Dlg 2</vt:lpstr>
      <vt:lpstr>Wingdings</vt:lpstr>
      <vt:lpstr>Wingdings 3</vt:lpstr>
      <vt:lpstr>Madison</vt:lpstr>
      <vt:lpstr>Evidence Based Practices: Moral Reconation Therapy </vt:lpstr>
      <vt:lpstr>What is Moral Reconation Therapy (MRT)</vt:lpstr>
      <vt:lpstr>What is MRT not?</vt:lpstr>
      <vt:lpstr>Six stages of Moral Reasoning</vt:lpstr>
      <vt:lpstr>Kohlbergs Levels of moral reasoning</vt:lpstr>
      <vt:lpstr>Kohlbergs stages of Moral Reasoning</vt:lpstr>
      <vt:lpstr>The focus of MRT</vt:lpstr>
      <vt:lpstr>Foundational Work The first 38 pages</vt:lpstr>
      <vt:lpstr>Living In A Self Created Prison</vt:lpstr>
      <vt:lpstr>Learned Behavior</vt:lpstr>
      <vt:lpstr>Self Defeating Behavior</vt:lpstr>
      <vt:lpstr>Who you are VS How you are</vt:lpstr>
      <vt:lpstr>Changing The Personality</vt:lpstr>
      <vt:lpstr>Into Practice </vt:lpstr>
      <vt:lpstr>Goals of MRT</vt:lpstr>
      <vt:lpstr>Freedom Ladder</vt:lpstr>
      <vt:lpstr>The group process</vt:lpstr>
      <vt:lpstr>Why does MRT work?</vt:lpstr>
      <vt:lpstr>Conclusion &amp; Questions </vt:lpstr>
      <vt:lpstr>References: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Evidence Based Practices: Moral Reconation Therapy</dc:title>
  <dc:creator>summer smith</dc:creator>
  <cp:lastModifiedBy>Summer Roth</cp:lastModifiedBy>
  <cp:revision>23</cp:revision>
  <dcterms:created xsi:type="dcterms:W3CDTF">2022-07-21T15:12:25Z</dcterms:created>
  <dcterms:modified xsi:type="dcterms:W3CDTF">2023-01-23T15:35:02Z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