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0" r:id="rId5"/>
  </p:sldMasterIdLst>
  <p:notesMasterIdLst>
    <p:notesMasterId r:id="rId49"/>
  </p:notesMasterIdLst>
  <p:handoutMasterIdLst>
    <p:handoutMasterId r:id="rId50"/>
  </p:handoutMasterIdLst>
  <p:sldIdLst>
    <p:sldId id="482" r:id="rId6"/>
    <p:sldId id="487" r:id="rId7"/>
    <p:sldId id="603" r:id="rId8"/>
    <p:sldId id="604" r:id="rId9"/>
    <p:sldId id="605" r:id="rId10"/>
    <p:sldId id="606" r:id="rId11"/>
    <p:sldId id="599" r:id="rId12"/>
    <p:sldId id="607" r:id="rId13"/>
    <p:sldId id="609" r:id="rId14"/>
    <p:sldId id="572" r:id="rId15"/>
    <p:sldId id="581" r:id="rId16"/>
    <p:sldId id="619" r:id="rId17"/>
    <p:sldId id="586" r:id="rId18"/>
    <p:sldId id="499" r:id="rId19"/>
    <p:sldId id="618" r:id="rId20"/>
    <p:sldId id="600" r:id="rId21"/>
    <p:sldId id="536" r:id="rId22"/>
    <p:sldId id="613" r:id="rId23"/>
    <p:sldId id="614" r:id="rId24"/>
    <p:sldId id="616" r:id="rId25"/>
    <p:sldId id="617" r:id="rId26"/>
    <p:sldId id="601" r:id="rId27"/>
    <p:sldId id="610" r:id="rId28"/>
    <p:sldId id="621" r:id="rId29"/>
    <p:sldId id="591" r:id="rId30"/>
    <p:sldId id="266" r:id="rId31"/>
    <p:sldId id="265" r:id="rId32"/>
    <p:sldId id="261" r:id="rId33"/>
    <p:sldId id="590" r:id="rId34"/>
    <p:sldId id="612" r:id="rId35"/>
    <p:sldId id="593" r:id="rId36"/>
    <p:sldId id="594" r:id="rId37"/>
    <p:sldId id="596" r:id="rId38"/>
    <p:sldId id="597" r:id="rId39"/>
    <p:sldId id="263" r:id="rId40"/>
    <p:sldId id="598" r:id="rId41"/>
    <p:sldId id="622" r:id="rId42"/>
    <p:sldId id="260" r:id="rId43"/>
    <p:sldId id="259" r:id="rId44"/>
    <p:sldId id="264" r:id="rId45"/>
    <p:sldId id="620" r:id="rId46"/>
    <p:sldId id="602" r:id="rId47"/>
    <p:sldId id="568" r:id="rId4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L. Roberts" initials="KLR" lastIdx="1" clrIdx="0">
    <p:extLst>
      <p:ext uri="{19B8F6BF-5375-455C-9EA6-DF929625EA0E}">
        <p15:presenceInfo xmlns:p15="http://schemas.microsoft.com/office/powerpoint/2012/main" userId="S::Ken.Roberts@NUWAY.ORG::c82c23bc-9f51-4a0a-ac78-46c28f9033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264"/>
    <a:srgbClr val="7D122A"/>
    <a:srgbClr val="424242"/>
    <a:srgbClr val="D6D6D6"/>
    <a:srgbClr val="266F79"/>
    <a:srgbClr val="EBF1FA"/>
    <a:srgbClr val="EAF3F9"/>
    <a:srgbClr val="EAF3FD"/>
    <a:srgbClr val="7E7E7E"/>
    <a:srgbClr val="4D4D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66"/>
    <p:restoredTop sz="93188"/>
  </p:normalViewPr>
  <p:slideViewPr>
    <p:cSldViewPr snapToGrid="0">
      <p:cViewPr varScale="1">
        <p:scale>
          <a:sx n="80" d="100"/>
          <a:sy n="80" d="100"/>
        </p:scale>
        <p:origin x="413" y="53"/>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568"/>
    </p:cViewPr>
  </p:sorterViewPr>
  <p:notesViewPr>
    <p:cSldViewPr snapToGrid="0">
      <p:cViewPr>
        <p:scale>
          <a:sx n="143" d="100"/>
          <a:sy n="143" d="100"/>
        </p:scale>
        <p:origin x="2947"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EDA57-711A-1A46-82F7-EA33E1350FD7}"/>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3EE7E8-BEBB-5441-B3FF-C2339ECCE56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8BBBBFD6-8C25-AC43-961B-A710F23DA21F}" type="datetimeFigureOut">
              <a:rPr lang="en-US" smtClean="0"/>
              <a:t>1/19/2023</a:t>
            </a:fld>
            <a:endParaRPr lang="en-US" dirty="0"/>
          </a:p>
        </p:txBody>
      </p:sp>
      <p:sp>
        <p:nvSpPr>
          <p:cNvPr id="4" name="Footer Placeholder 3">
            <a:extLst>
              <a:ext uri="{FF2B5EF4-FFF2-40B4-BE49-F238E27FC236}">
                <a16:creationId xmlns:a16="http://schemas.microsoft.com/office/drawing/2014/main" id="{B4A6240A-5C30-BA42-9030-2CA4573E7F66}"/>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9A147F-6CAC-A145-A98B-810BEF4A901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97BD03E4-210E-384D-81D4-EBDA92B52DA4}" type="slidenum">
              <a:rPr lang="en-US" smtClean="0"/>
              <a:t>‹#›</a:t>
            </a:fld>
            <a:endParaRPr lang="en-US" dirty="0"/>
          </a:p>
        </p:txBody>
      </p:sp>
    </p:spTree>
    <p:extLst>
      <p:ext uri="{BB962C8B-B14F-4D97-AF65-F5344CB8AC3E}">
        <p14:creationId xmlns:p14="http://schemas.microsoft.com/office/powerpoint/2010/main" val="9766404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19090648-90D6-A04E-80CC-CE792C5D797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10" name="Footer Placeholder 9">
            <a:extLst>
              <a:ext uri="{FF2B5EF4-FFF2-40B4-BE49-F238E27FC236}">
                <a16:creationId xmlns:a16="http://schemas.microsoft.com/office/drawing/2014/main" id="{0A2DF3A8-35F5-BB44-9DD0-2EB33C06C795}"/>
              </a:ext>
            </a:extLst>
          </p:cNvPr>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11" name="Date Placeholder 10">
            <a:extLst>
              <a:ext uri="{FF2B5EF4-FFF2-40B4-BE49-F238E27FC236}">
                <a16:creationId xmlns:a16="http://schemas.microsoft.com/office/drawing/2014/main" id="{76FEF667-C33B-8A44-9914-73AB463FB8F7}"/>
              </a:ext>
            </a:extLst>
          </p:cNvPr>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2A4A501-FB78-AF4B-97E8-7286153F7883}" type="datetimeFigureOut">
              <a:rPr lang="en-US" smtClean="0"/>
              <a:t>1/19/2023</a:t>
            </a:fld>
            <a:endParaRPr lang="en-US" dirty="0"/>
          </a:p>
        </p:txBody>
      </p:sp>
      <p:sp>
        <p:nvSpPr>
          <p:cNvPr id="13" name="Notes Placeholder 12">
            <a:extLst>
              <a:ext uri="{FF2B5EF4-FFF2-40B4-BE49-F238E27FC236}">
                <a16:creationId xmlns:a16="http://schemas.microsoft.com/office/drawing/2014/main" id="{B1E8EC9E-AA0D-EF47-B114-C4A95F90863B}"/>
              </a:ext>
            </a:extLst>
          </p:cNvPr>
          <p:cNvSpPr>
            <a:spLocks noGrp="1"/>
          </p:cNvSpPr>
          <p:nvPr>
            <p:ph type="body" sz="quarter" idx="3"/>
          </p:nvPr>
        </p:nvSpPr>
        <p:spPr>
          <a:xfrm>
            <a:off x="701675" y="4809208"/>
            <a:ext cx="5607050" cy="1169551"/>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a:extLst>
              <a:ext uri="{FF2B5EF4-FFF2-40B4-BE49-F238E27FC236}">
                <a16:creationId xmlns:a16="http://schemas.microsoft.com/office/drawing/2014/main" id="{508EB1A2-ACF3-104C-A760-93D808C9B6B8}"/>
              </a:ext>
            </a:extLst>
          </p:cNvPr>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4C5B9AD-E2B7-8344-8BDA-9F30E11AC5C4}" type="slidenum">
              <a:rPr lang="en-US" smtClean="0"/>
              <a:t>‹#›</a:t>
            </a:fld>
            <a:endParaRPr lang="en-US" dirty="0"/>
          </a:p>
        </p:txBody>
      </p:sp>
      <p:sp>
        <p:nvSpPr>
          <p:cNvPr id="15" name="Slide Image Placeholder 14">
            <a:extLst>
              <a:ext uri="{FF2B5EF4-FFF2-40B4-BE49-F238E27FC236}">
                <a16:creationId xmlns:a16="http://schemas.microsoft.com/office/drawing/2014/main" id="{F49B0601-CB30-3243-AC62-4D642B6D0E46}"/>
              </a:ext>
            </a:extLst>
          </p:cNvPr>
          <p:cNvSpPr>
            <a:spLocks noGrp="1" noRot="1" noChangeAspect="1"/>
          </p:cNvSpPr>
          <p:nvPr>
            <p:ph type="sldImg" idx="2"/>
          </p:nvPr>
        </p:nvSpPr>
        <p:spPr>
          <a:xfrm>
            <a:off x="-144463" y="727075"/>
            <a:ext cx="6743701" cy="3794125"/>
          </a:xfrm>
          <a:prstGeom prst="rect">
            <a:avLst/>
          </a:prstGeom>
          <a:noFill/>
          <a:ln w="12700">
            <a:solidFill>
              <a:prstClr val="black"/>
            </a:solidFill>
          </a:ln>
        </p:spPr>
        <p:txBody>
          <a:bodyPr vert="horz" wrap="square" lIns="91440" tIns="45720" rIns="91440" bIns="45720" rtlCol="0" anchor="ctr">
            <a:spAutoFit/>
          </a:bodyPr>
          <a:lstStyle/>
          <a:p>
            <a:endParaRPr lang="en-US" dirty="0"/>
          </a:p>
        </p:txBody>
      </p:sp>
    </p:spTree>
    <p:extLst>
      <p:ext uri="{BB962C8B-B14F-4D97-AF65-F5344CB8AC3E}">
        <p14:creationId xmlns:p14="http://schemas.microsoft.com/office/powerpoint/2010/main" val="211222024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400" kern="1200" baseline="0">
        <a:solidFill>
          <a:schemeClr val="tx1"/>
        </a:solidFill>
        <a:latin typeface="+mn-lt"/>
        <a:ea typeface="+mn-ea"/>
        <a:cs typeface="+mn-cs"/>
      </a:defRPr>
    </a:lvl1pPr>
    <a:lvl2pPr marL="457200" algn="l" defTabSz="914400" rtl="0" eaLnBrk="1" latinLnBrk="0" hangingPunct="1">
      <a:defRPr sz="1400" kern="1200" baseline="0">
        <a:solidFill>
          <a:schemeClr val="tx1"/>
        </a:solidFill>
        <a:latin typeface="+mn-lt"/>
        <a:ea typeface="+mn-ea"/>
        <a:cs typeface="+mn-cs"/>
      </a:defRPr>
    </a:lvl2pPr>
    <a:lvl3pPr marL="914400" algn="l" defTabSz="914400" rtl="0" eaLnBrk="1" latinLnBrk="0" hangingPunct="1">
      <a:defRPr sz="1400" kern="1200" baseline="0">
        <a:solidFill>
          <a:schemeClr val="tx1"/>
        </a:solidFill>
        <a:latin typeface="+mn-lt"/>
        <a:ea typeface="+mn-ea"/>
        <a:cs typeface="+mn-cs"/>
      </a:defRPr>
    </a:lvl3pPr>
    <a:lvl4pPr marL="1371600" algn="l" defTabSz="914400" rtl="0" eaLnBrk="1" latinLnBrk="0" hangingPunct="1">
      <a:defRPr sz="1400" kern="1200" baseline="0">
        <a:solidFill>
          <a:schemeClr val="tx1"/>
        </a:solidFill>
        <a:latin typeface="+mn-lt"/>
        <a:ea typeface="+mn-ea"/>
        <a:cs typeface="+mn-cs"/>
      </a:defRPr>
    </a:lvl4pPr>
    <a:lvl5pPr marL="1828800" algn="l" defTabSz="914400" rtl="0" eaLnBrk="1" latinLnBrk="0" hangingPunct="1">
      <a:defRPr sz="14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693738"/>
            <a:ext cx="6743700" cy="3794125"/>
          </a:xfrm>
        </p:spPr>
      </p:sp>
      <p:sp>
        <p:nvSpPr>
          <p:cNvPr id="3" name="Notes Placeholder 2"/>
          <p:cNvSpPr>
            <a:spLocks noGrp="1"/>
          </p:cNvSpPr>
          <p:nvPr>
            <p:ph type="body" idx="1"/>
          </p:nvPr>
        </p:nvSpPr>
        <p:spPr>
          <a:xfrm>
            <a:off x="171880" y="4809208"/>
            <a:ext cx="6427358" cy="11695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Hello- welcome to the session. I am honored by the opportunity to present “Re-Imagining Resistance” at the Symposium in 2023. My name is Ken Roberts- I work as the Chief Clinical Officer for the NUWAY Alliance. The Alliance is a MN based non-profit with a mission to provide leadership, innovation and recovery support in the behavioral health space. That mission currently encompasses 14 programs in eight cities and two states. Our clinical programs provide licensed co-occurring residential and outpatient services covering ASAM care levels 3.1. 2.1, 1.0 and we are participants in the MN state 1115 waiver project. Please feel free to contact me at any time utilizing the email on-screen and please be sure to spend some quality time with our enthusiastic Community Relations Team and take home some swag!</a:t>
            </a:r>
            <a:endParaRPr lang="en-US" sz="1000" i="1" dirty="0">
              <a:solidFill>
                <a:srgbClr val="FF0000"/>
              </a:solidFill>
            </a:endParaRPr>
          </a:p>
        </p:txBody>
      </p:sp>
    </p:spTree>
    <p:extLst>
      <p:ext uri="{BB962C8B-B14F-4D97-AF65-F5344CB8AC3E}">
        <p14:creationId xmlns:p14="http://schemas.microsoft.com/office/powerpoint/2010/main" val="1502904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771525"/>
            <a:ext cx="6743700" cy="3794125"/>
          </a:xfrm>
        </p:spPr>
      </p:sp>
      <p:sp>
        <p:nvSpPr>
          <p:cNvPr id="3" name="Notes Placeholder 2"/>
          <p:cNvSpPr>
            <a:spLocks noGrp="1"/>
          </p:cNvSpPr>
          <p:nvPr>
            <p:ph type="body" idx="1"/>
          </p:nvPr>
        </p:nvSpPr>
        <p:spPr>
          <a:xfrm>
            <a:off x="133350" y="4809208"/>
            <a:ext cx="6743700" cy="553998"/>
          </a:xfrm>
        </p:spPr>
        <p:txBody>
          <a:bodyPr/>
          <a:lstStyle/>
          <a:p>
            <a:r>
              <a:rPr lang="en-US" sz="1000" dirty="0"/>
              <a:t>Compounding these existing dynamics is the experience we have all endured in the past several years. Some of you may be familiar with this concept. Brief poll- raise hands- “How many people in here in the last year have felt less willing to engage in an activity due anxiety, fear, sadness etc.?” (“Me too!”) Does that make us unmotivated </a:t>
            </a:r>
          </a:p>
        </p:txBody>
      </p:sp>
    </p:spTree>
    <p:extLst>
      <p:ext uri="{BB962C8B-B14F-4D97-AF65-F5344CB8AC3E}">
        <p14:creationId xmlns:p14="http://schemas.microsoft.com/office/powerpoint/2010/main" val="3822091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93750"/>
            <a:ext cx="6743700" cy="3794125"/>
          </a:xfrm>
        </p:spPr>
      </p:sp>
      <p:sp>
        <p:nvSpPr>
          <p:cNvPr id="3" name="Notes Placeholder 2"/>
          <p:cNvSpPr>
            <a:spLocks noGrp="1"/>
          </p:cNvSpPr>
          <p:nvPr>
            <p:ph type="body" idx="1"/>
          </p:nvPr>
        </p:nvSpPr>
        <p:spPr>
          <a:xfrm>
            <a:off x="144086" y="4809208"/>
            <a:ext cx="6455151" cy="1938992"/>
          </a:xfrm>
        </p:spPr>
        <p:txBody>
          <a:bodyPr/>
          <a:lstStyle/>
          <a:p>
            <a:r>
              <a:rPr lang="en-US" sz="1000" dirty="0"/>
              <a:t>These statistics both highlight pandemic impact and the changing profile of the clients presenting for our services. Recent science underscores the impact of trauma further on the concept of motivation- a 2022 study conducting cortisol testing as part SUD treatment intake demonstrated that higher cortisol levels were correlated to shorter length of engagement and successful completion (Maddox-</a:t>
            </a:r>
            <a:r>
              <a:rPr lang="en-US" sz="1000" dirty="0" err="1"/>
              <a:t>Rooper</a:t>
            </a:r>
            <a:r>
              <a:rPr lang="en-US" sz="1000" dirty="0"/>
              <a:t> et al, 2022)</a:t>
            </a:r>
            <a:endParaRPr lang="en-US" sz="1000" b="1" u="sng" dirty="0"/>
          </a:p>
        </p:txBody>
      </p:sp>
    </p:spTree>
    <p:extLst>
      <p:ext uri="{BB962C8B-B14F-4D97-AF65-F5344CB8AC3E}">
        <p14:creationId xmlns:p14="http://schemas.microsoft.com/office/powerpoint/2010/main" val="2807602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93750"/>
            <a:ext cx="6743700" cy="3794125"/>
          </a:xfrm>
        </p:spPr>
      </p:sp>
      <p:sp>
        <p:nvSpPr>
          <p:cNvPr id="3" name="Notes Placeholder 2"/>
          <p:cNvSpPr>
            <a:spLocks noGrp="1"/>
          </p:cNvSpPr>
          <p:nvPr>
            <p:ph type="body" idx="1"/>
          </p:nvPr>
        </p:nvSpPr>
        <p:spPr>
          <a:xfrm>
            <a:off x="144086" y="4809208"/>
            <a:ext cx="6455151" cy="1938992"/>
          </a:xfrm>
        </p:spPr>
        <p:txBody>
          <a:bodyPr/>
          <a:lstStyle/>
          <a:p>
            <a:r>
              <a:rPr lang="en-US" sz="1000" dirty="0"/>
              <a:t>This quote is from a conversation with my VP of OP services on 8.1.22 and is reflective of narrative I have heard repeatedly across areas of the field. I believe it refers to a range of intersecting factors. Let’s consider some to the underpinnings of this dynamic </a:t>
            </a:r>
            <a:endParaRPr lang="en-US" sz="1000" b="1" u="sng" dirty="0"/>
          </a:p>
        </p:txBody>
      </p:sp>
    </p:spTree>
    <p:extLst>
      <p:ext uri="{BB962C8B-B14F-4D97-AF65-F5344CB8AC3E}">
        <p14:creationId xmlns:p14="http://schemas.microsoft.com/office/powerpoint/2010/main" val="3493595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776288"/>
            <a:ext cx="6743700" cy="3794125"/>
          </a:xfrm>
        </p:spPr>
      </p:sp>
      <p:sp>
        <p:nvSpPr>
          <p:cNvPr id="3" name="Notes Placeholder 2"/>
          <p:cNvSpPr>
            <a:spLocks noGrp="1"/>
          </p:cNvSpPr>
          <p:nvPr>
            <p:ph type="body" idx="1"/>
          </p:nvPr>
        </p:nvSpPr>
        <p:spPr>
          <a:xfrm>
            <a:off x="133350" y="4809208"/>
            <a:ext cx="6743700" cy="707886"/>
          </a:xfrm>
        </p:spPr>
        <p:txBody>
          <a:bodyPr/>
          <a:lstStyle/>
          <a:p>
            <a:r>
              <a:rPr lang="en-US" sz="1000" dirty="0"/>
              <a:t> I’ll reiterate that none of us are </a:t>
            </a:r>
            <a:r>
              <a:rPr lang="en-US" sz="1000"/>
              <a:t>exempt from or </a:t>
            </a:r>
            <a:r>
              <a:rPr lang="en-US" sz="1000" dirty="0"/>
              <a:t>immune to some of these factors- they are impacting both those we serve and capacity of staff. Most of our focus today is towards care delivery but I want to circle back in our closing to remind us about the value of our own care and the role of leadership in maintaining sustainable environments.</a:t>
            </a:r>
            <a:endParaRPr lang="en-US" sz="1000" b="1" dirty="0"/>
          </a:p>
        </p:txBody>
      </p:sp>
    </p:spTree>
    <p:extLst>
      <p:ext uri="{BB962C8B-B14F-4D97-AF65-F5344CB8AC3E}">
        <p14:creationId xmlns:p14="http://schemas.microsoft.com/office/powerpoint/2010/main" val="1282568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693738"/>
            <a:ext cx="6743700" cy="3794125"/>
          </a:xfrm>
        </p:spPr>
      </p:sp>
      <p:sp>
        <p:nvSpPr>
          <p:cNvPr id="3" name="Notes Placeholder 2"/>
          <p:cNvSpPr>
            <a:spLocks noGrp="1"/>
          </p:cNvSpPr>
          <p:nvPr>
            <p:ph type="body" idx="1"/>
          </p:nvPr>
        </p:nvSpPr>
        <p:spPr>
          <a:xfrm>
            <a:off x="191664" y="4809208"/>
            <a:ext cx="6644373" cy="1015663"/>
          </a:xfrm>
        </p:spPr>
        <p:txBody>
          <a:bodyPr/>
          <a:lstStyle/>
          <a:p>
            <a:r>
              <a:rPr lang="en-US" sz="1000" dirty="0"/>
              <a:t>Part of the enduring strain of the pandemic has been the uncertainly of its actual end leading to chronic stress and erosion of even our most healthy coping strategies. As we look at different trajectories world wide we can chart the ebbs and flows of societal and personal emotions. The statistics and dynamics we’re reviewing suggest that the “third wave” of behavioral health needs will persist long after pandemic subsides. (reminder about other historical trauma).  </a:t>
            </a:r>
          </a:p>
        </p:txBody>
      </p:sp>
    </p:spTree>
    <p:extLst>
      <p:ext uri="{BB962C8B-B14F-4D97-AF65-F5344CB8AC3E}">
        <p14:creationId xmlns:p14="http://schemas.microsoft.com/office/powerpoint/2010/main" val="359754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804863"/>
            <a:ext cx="6743700" cy="3794125"/>
          </a:xfrm>
        </p:spPr>
      </p:sp>
      <p:sp>
        <p:nvSpPr>
          <p:cNvPr id="3" name="Notes Placeholder 2"/>
          <p:cNvSpPr>
            <a:spLocks noGrp="1"/>
          </p:cNvSpPr>
          <p:nvPr>
            <p:ph type="body" idx="1"/>
          </p:nvPr>
        </p:nvSpPr>
        <p:spPr>
          <a:xfrm>
            <a:off x="178754" y="4809208"/>
            <a:ext cx="6420483" cy="246221"/>
          </a:xfrm>
        </p:spPr>
        <p:txBody>
          <a:bodyPr/>
          <a:lstStyle/>
          <a:p>
            <a:r>
              <a:rPr lang="en-US" sz="1000" b="1" dirty="0"/>
              <a:t>Review key points (societal- recent poll that does not place SUD in top ten societal concerns)</a:t>
            </a:r>
          </a:p>
        </p:txBody>
      </p:sp>
    </p:spTree>
    <p:extLst>
      <p:ext uri="{BB962C8B-B14F-4D97-AF65-F5344CB8AC3E}">
        <p14:creationId xmlns:p14="http://schemas.microsoft.com/office/powerpoint/2010/main" val="3174709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804863"/>
            <a:ext cx="6743700" cy="3794125"/>
          </a:xfrm>
        </p:spPr>
      </p:sp>
      <p:sp>
        <p:nvSpPr>
          <p:cNvPr id="3" name="Notes Placeholder 2"/>
          <p:cNvSpPr>
            <a:spLocks noGrp="1"/>
          </p:cNvSpPr>
          <p:nvPr>
            <p:ph type="body" idx="1"/>
          </p:nvPr>
        </p:nvSpPr>
        <p:spPr>
          <a:xfrm>
            <a:off x="178754" y="4809208"/>
            <a:ext cx="6420483" cy="246221"/>
          </a:xfrm>
        </p:spPr>
        <p:txBody>
          <a:bodyPr/>
          <a:lstStyle/>
          <a:p>
            <a:r>
              <a:rPr lang="en-US" sz="1000" b="1" dirty="0"/>
              <a:t>Highlight system &amp; state specific</a:t>
            </a:r>
          </a:p>
        </p:txBody>
      </p:sp>
    </p:spTree>
    <p:extLst>
      <p:ext uri="{BB962C8B-B14F-4D97-AF65-F5344CB8AC3E}">
        <p14:creationId xmlns:p14="http://schemas.microsoft.com/office/powerpoint/2010/main" val="2678639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693738"/>
            <a:ext cx="6743700" cy="3794125"/>
          </a:xfrm>
        </p:spPr>
      </p:sp>
      <p:sp>
        <p:nvSpPr>
          <p:cNvPr id="3" name="Notes Placeholder 2"/>
          <p:cNvSpPr>
            <a:spLocks noGrp="1"/>
          </p:cNvSpPr>
          <p:nvPr>
            <p:ph type="body" idx="1"/>
          </p:nvPr>
        </p:nvSpPr>
        <p:spPr>
          <a:xfrm>
            <a:off x="133350" y="4809208"/>
            <a:ext cx="6743700" cy="553998"/>
          </a:xfrm>
        </p:spPr>
        <p:txBody>
          <a:bodyPr/>
          <a:lstStyle/>
          <a:p>
            <a:r>
              <a:rPr lang="en-US" sz="1000" dirty="0"/>
              <a:t>Some of the underlying concepts impacting client motivation beyond the scope of our focus today but I encourage us all to keep them in mind along with the daily work we do. Let’s turn our attention to how we can best treat the client profiles and additional layers of resistance we will be seeing</a:t>
            </a:r>
          </a:p>
        </p:txBody>
      </p:sp>
    </p:spTree>
    <p:extLst>
      <p:ext uri="{BB962C8B-B14F-4D97-AF65-F5344CB8AC3E}">
        <p14:creationId xmlns:p14="http://schemas.microsoft.com/office/powerpoint/2010/main" val="1136893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Biodyne</a:t>
            </a:r>
            <a:r>
              <a:rPr lang="en-US" dirty="0"/>
              <a:t> aptly means, “Life change”- developed by NC- Prolific author, “maverick”, interesting history (Ted Bundy anecdote)- system disruptor!</a:t>
            </a:r>
          </a:p>
        </p:txBody>
      </p:sp>
    </p:spTree>
    <p:extLst>
      <p:ext uri="{BB962C8B-B14F-4D97-AF65-F5344CB8AC3E}">
        <p14:creationId xmlns:p14="http://schemas.microsoft.com/office/powerpoint/2010/main" val="670573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CGI founded with daughter Janet &amp; wife- </a:t>
            </a:r>
            <a:r>
              <a:rPr lang="en-US" dirty="0" err="1"/>
              <a:t>Biodyne</a:t>
            </a:r>
            <a:r>
              <a:rPr lang="en-US" dirty="0"/>
              <a:t> emphasizes innovation but does NOT eliminate other evidence-based applications. I want to emphasize that none of the concepts or intervention we review preclude utilization of other skill-sets you possess but are offered as complimentary tools that I believe are useful in terms of assessing and addressing motivational aspects in client presentation. When we think of resistance, I think most of us think of MI- those principles fit well with in the </a:t>
            </a:r>
            <a:r>
              <a:rPr lang="en-US" dirty="0" err="1"/>
              <a:t>Biodyne</a:t>
            </a:r>
            <a:r>
              <a:rPr lang="en-US" dirty="0"/>
              <a:t> model. As further example, I myself have developed a primary CBT orientation which I continue to utilize along with skills from ART- </a:t>
            </a:r>
            <a:r>
              <a:rPr lang="en-US" dirty="0" err="1"/>
              <a:t>Biodyne</a:t>
            </a:r>
            <a:r>
              <a:rPr lang="en-US" dirty="0"/>
              <a:t> has offered me new lens to evaluate better application of those modalities and to add some additional tools to the mix.</a:t>
            </a:r>
          </a:p>
        </p:txBody>
      </p:sp>
    </p:spTree>
    <p:extLst>
      <p:ext uri="{BB962C8B-B14F-4D97-AF65-F5344CB8AC3E}">
        <p14:creationId xmlns:p14="http://schemas.microsoft.com/office/powerpoint/2010/main" val="3593041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804863"/>
            <a:ext cx="6743700" cy="3794125"/>
          </a:xfrm>
        </p:spPr>
      </p:sp>
      <p:sp>
        <p:nvSpPr>
          <p:cNvPr id="3" name="Notes Placeholder 2"/>
          <p:cNvSpPr>
            <a:spLocks noGrp="1"/>
          </p:cNvSpPr>
          <p:nvPr>
            <p:ph type="body" idx="1"/>
          </p:nvPr>
        </p:nvSpPr>
        <p:spPr>
          <a:xfrm>
            <a:off x="178754" y="4809208"/>
            <a:ext cx="6420483" cy="246221"/>
          </a:xfrm>
        </p:spPr>
        <p:txBody>
          <a:bodyPr/>
          <a:lstStyle/>
          <a:p>
            <a:r>
              <a:rPr lang="en-US" sz="1000" dirty="0"/>
              <a:t>Here are our overarching objectives for the session- </a:t>
            </a:r>
            <a:r>
              <a:rPr lang="en-US" sz="1000" b="1" dirty="0"/>
              <a:t>read slide</a:t>
            </a:r>
          </a:p>
        </p:txBody>
      </p:sp>
    </p:spTree>
    <p:extLst>
      <p:ext uri="{BB962C8B-B14F-4D97-AF65-F5344CB8AC3E}">
        <p14:creationId xmlns:p14="http://schemas.microsoft.com/office/powerpoint/2010/main" val="1161939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a:t>
            </a:r>
            <a:r>
              <a:rPr lang="en-US" dirty="0" err="1"/>
              <a:t>Biodyne</a:t>
            </a:r>
            <a:r>
              <a:rPr lang="en-US" dirty="0"/>
              <a:t> focus on achieving systems change</a:t>
            </a:r>
          </a:p>
        </p:txBody>
      </p:sp>
    </p:spTree>
    <p:extLst>
      <p:ext uri="{BB962C8B-B14F-4D97-AF65-F5344CB8AC3E}">
        <p14:creationId xmlns:p14="http://schemas.microsoft.com/office/powerpoint/2010/main" val="2601544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Biodyne</a:t>
            </a:r>
            <a:r>
              <a:rPr lang="en-US" dirty="0"/>
              <a:t> model underscores importance of alliance as we’ll see in patient bill of rights and therapeutic contract</a:t>
            </a:r>
          </a:p>
        </p:txBody>
      </p:sp>
    </p:spTree>
    <p:extLst>
      <p:ext uri="{BB962C8B-B14F-4D97-AF65-F5344CB8AC3E}">
        <p14:creationId xmlns:p14="http://schemas.microsoft.com/office/powerpoint/2010/main" val="2079549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804863"/>
            <a:ext cx="6743700" cy="3794125"/>
          </a:xfrm>
        </p:spPr>
      </p:sp>
      <p:sp>
        <p:nvSpPr>
          <p:cNvPr id="3" name="Notes Placeholder 2"/>
          <p:cNvSpPr>
            <a:spLocks noGrp="1"/>
          </p:cNvSpPr>
          <p:nvPr>
            <p:ph type="body" idx="1"/>
          </p:nvPr>
        </p:nvSpPr>
        <p:spPr>
          <a:xfrm>
            <a:off x="178754" y="4809208"/>
            <a:ext cx="6420483" cy="246221"/>
          </a:xfrm>
        </p:spPr>
        <p:txBody>
          <a:bodyPr/>
          <a:lstStyle/>
          <a:p>
            <a:r>
              <a:rPr lang="en-US" sz="1000" dirty="0"/>
              <a:t>Although we’re focusing today on applying a </a:t>
            </a:r>
            <a:r>
              <a:rPr lang="en-US" sz="1000" dirty="0" err="1"/>
              <a:t>Biodyne</a:t>
            </a:r>
            <a:r>
              <a:rPr lang="en-US" sz="1000" dirty="0"/>
              <a:t> lens to existing SUD and co-occurring disorders, its focus through CGI has really evolved towards proactive integration on the front end of the care spectrums- particularly primary care settings.. Many of our referrals come from these areas because they don’t know “what to do” with these clients. That conceptualization echoed in recent article by some of the thought leaders in our field- anecdotal of pre-diabetes campaign achieving great results!</a:t>
            </a:r>
            <a:endParaRPr lang="en-US" sz="1000" b="1" dirty="0"/>
          </a:p>
        </p:txBody>
      </p:sp>
    </p:spTree>
    <p:extLst>
      <p:ext uri="{BB962C8B-B14F-4D97-AF65-F5344CB8AC3E}">
        <p14:creationId xmlns:p14="http://schemas.microsoft.com/office/powerpoint/2010/main" val="1300388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review</a:t>
            </a:r>
          </a:p>
        </p:txBody>
      </p:sp>
    </p:spTree>
    <p:extLst>
      <p:ext uri="{BB962C8B-B14F-4D97-AF65-F5344CB8AC3E}">
        <p14:creationId xmlns:p14="http://schemas.microsoft.com/office/powerpoint/2010/main" val="4253173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 of the Therapeutic alliance</a:t>
            </a:r>
          </a:p>
        </p:txBody>
      </p:sp>
    </p:spTree>
    <p:extLst>
      <p:ext uri="{BB962C8B-B14F-4D97-AF65-F5344CB8AC3E}">
        <p14:creationId xmlns:p14="http://schemas.microsoft.com/office/powerpoint/2010/main" val="3842485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intersection of trauma &amp; SUD means many of our clients have been utilizing the only coping mechanism that provides ANY relief. They go back to it even when it is harmful to seek the modicum of relief still provided. Difficult to force change head on. Have you seen any faces like these in your offices or group rooms…?!? </a:t>
            </a:r>
          </a:p>
        </p:txBody>
      </p:sp>
      <p:sp>
        <p:nvSpPr>
          <p:cNvPr id="4" name="Slide Number Placeholder 3"/>
          <p:cNvSpPr>
            <a:spLocks noGrp="1"/>
          </p:cNvSpPr>
          <p:nvPr>
            <p:ph type="sldNum" sz="quarter" idx="10"/>
          </p:nvPr>
        </p:nvSpPr>
        <p:spPr/>
        <p:txBody>
          <a:bodyPr/>
          <a:lstStyle/>
          <a:p>
            <a:fld id="{71E2BC29-80AA-45E1-86BA-4D8EFEE21C85}" type="slidenum">
              <a:rPr lang="en-US" smtClean="0"/>
              <a:t>25</a:t>
            </a:fld>
            <a:endParaRPr lang="en-US"/>
          </a:p>
        </p:txBody>
      </p:sp>
    </p:spTree>
    <p:extLst>
      <p:ext uri="{BB962C8B-B14F-4D97-AF65-F5344CB8AC3E}">
        <p14:creationId xmlns:p14="http://schemas.microsoft.com/office/powerpoint/2010/main" val="3871825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Sounds similar to MI!</a:t>
            </a:r>
          </a:p>
        </p:txBody>
      </p:sp>
    </p:spTree>
    <p:extLst>
      <p:ext uri="{BB962C8B-B14F-4D97-AF65-F5344CB8AC3E}">
        <p14:creationId xmlns:p14="http://schemas.microsoft.com/office/powerpoint/2010/main" val="344948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 for </a:t>
            </a:r>
            <a:r>
              <a:rPr lang="en-US" dirty="0" err="1"/>
              <a:t>Biodyne</a:t>
            </a:r>
            <a:r>
              <a:rPr lang="en-US" dirty="0"/>
              <a:t> care: Categorize (will determine care conceptualization), Dx (</a:t>
            </a:r>
            <a:r>
              <a:rPr lang="en-US" dirty="0" err="1"/>
              <a:t>differenetiate</a:t>
            </a:r>
            <a:r>
              <a:rPr lang="en-US" dirty="0"/>
              <a:t> DSM for medical v, </a:t>
            </a:r>
            <a:r>
              <a:rPr lang="en-US" dirty="0" err="1"/>
              <a:t>Biodyne</a:t>
            </a:r>
            <a:r>
              <a:rPr lang="en-US" dirty="0"/>
              <a:t> rationale), Op Dx (why now?), Explicit/Implicit (stated v. true reason). These will determine entry point (where we start) and techniques to employ (including existing). Emphasize HW rationale. Note that due to time we will really be touching on these at a high level- happy to talk further after presentation</a:t>
            </a:r>
          </a:p>
        </p:txBody>
      </p:sp>
    </p:spTree>
    <p:extLst>
      <p:ext uri="{BB962C8B-B14F-4D97-AF65-F5344CB8AC3E}">
        <p14:creationId xmlns:p14="http://schemas.microsoft.com/office/powerpoint/2010/main" val="3455338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Metaphor of two people who go for lunch…Seldom clear cut- elements of both. </a:t>
            </a:r>
            <a:r>
              <a:rPr lang="en-US" dirty="0" err="1"/>
              <a:t>Biodyne</a:t>
            </a:r>
            <a:r>
              <a:rPr lang="en-US" dirty="0"/>
              <a:t> posits that garlic must always be addressed first in order to reach onion insight</a:t>
            </a:r>
          </a:p>
        </p:txBody>
      </p:sp>
    </p:spTree>
    <p:extLst>
      <p:ext uri="{BB962C8B-B14F-4D97-AF65-F5344CB8AC3E}">
        <p14:creationId xmlns:p14="http://schemas.microsoft.com/office/powerpoint/2010/main" val="1922293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Onion= repression, Garlic= Denial; both types of “resistance” Note fluidity of personality disorders</a:t>
            </a:r>
          </a:p>
        </p:txBody>
      </p:sp>
    </p:spTree>
    <p:extLst>
      <p:ext uri="{BB962C8B-B14F-4D97-AF65-F5344CB8AC3E}">
        <p14:creationId xmlns:p14="http://schemas.microsoft.com/office/powerpoint/2010/main" val="412601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693738"/>
            <a:ext cx="6743700" cy="3794125"/>
          </a:xfrm>
        </p:spPr>
      </p:sp>
      <p:sp>
        <p:nvSpPr>
          <p:cNvPr id="3" name="Notes Placeholder 2"/>
          <p:cNvSpPr>
            <a:spLocks noGrp="1"/>
          </p:cNvSpPr>
          <p:nvPr>
            <p:ph type="body" idx="1"/>
          </p:nvPr>
        </p:nvSpPr>
        <p:spPr>
          <a:xfrm>
            <a:off x="219242" y="4732421"/>
            <a:ext cx="6609347" cy="523220"/>
          </a:xfrm>
        </p:spPr>
        <p:txBody>
          <a:bodyPr/>
          <a:lstStyle/>
          <a:p>
            <a:r>
              <a:rPr lang="en-US" dirty="0"/>
              <a:t>When we consider the concepts of motivation and resistance, we are talking, of course about Dimension 4- called “Readiness to Change”</a:t>
            </a:r>
          </a:p>
        </p:txBody>
      </p:sp>
    </p:spTree>
    <p:extLst>
      <p:ext uri="{BB962C8B-B14F-4D97-AF65-F5344CB8AC3E}">
        <p14:creationId xmlns:p14="http://schemas.microsoft.com/office/powerpoint/2010/main" val="1044475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 may be different than what is “coded”, which is necessary for systems &amp; payment- both are needed, This is where the assessment of motivation to begin formulating treatment occurs</a:t>
            </a:r>
          </a:p>
        </p:txBody>
      </p:sp>
    </p:spTree>
    <p:extLst>
      <p:ext uri="{BB962C8B-B14F-4D97-AF65-F5344CB8AC3E}">
        <p14:creationId xmlns:p14="http://schemas.microsoft.com/office/powerpoint/2010/main" val="1773293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to the truth</a:t>
            </a:r>
          </a:p>
        </p:txBody>
      </p:sp>
    </p:spTree>
    <p:extLst>
      <p:ext uri="{BB962C8B-B14F-4D97-AF65-F5344CB8AC3E}">
        <p14:creationId xmlns:p14="http://schemas.microsoft.com/office/powerpoint/2010/main" val="3002006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to the truth</a:t>
            </a:r>
          </a:p>
          <a:p>
            <a:endParaRPr lang="en-US" dirty="0"/>
          </a:p>
        </p:txBody>
      </p:sp>
    </p:spTree>
    <p:extLst>
      <p:ext uri="{BB962C8B-B14F-4D97-AF65-F5344CB8AC3E}">
        <p14:creationId xmlns:p14="http://schemas.microsoft.com/office/powerpoint/2010/main" val="434817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a:t>
            </a:r>
            <a:r>
              <a:rPr lang="en-US" dirty="0" err="1"/>
              <a:t>Biodyne</a:t>
            </a:r>
            <a:r>
              <a:rPr lang="en-US" dirty="0"/>
              <a:t> lens, the operational diagnosis is really a balance of two components that must be carefully navigated by the clinician- explicit and implicit contracts</a:t>
            </a:r>
          </a:p>
        </p:txBody>
      </p:sp>
    </p:spTree>
    <p:extLst>
      <p:ext uri="{BB962C8B-B14F-4D97-AF65-F5344CB8AC3E}">
        <p14:creationId xmlns:p14="http://schemas.microsoft.com/office/powerpoint/2010/main" val="3269306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personal experience in this regard (my reason for entering recovery…wanted fiancé back)- reflect on doing it intuitively and value of formal construct to help guide care process- sheds a helpful light on the idea of motivation/resistance</a:t>
            </a:r>
          </a:p>
        </p:txBody>
      </p:sp>
    </p:spTree>
    <p:extLst>
      <p:ext uri="{BB962C8B-B14F-4D97-AF65-F5344CB8AC3E}">
        <p14:creationId xmlns:p14="http://schemas.microsoft.com/office/powerpoint/2010/main" val="3141579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throwaway phrase at the door (see next slide)</a:t>
            </a:r>
          </a:p>
        </p:txBody>
      </p:sp>
    </p:spTree>
    <p:extLst>
      <p:ext uri="{BB962C8B-B14F-4D97-AF65-F5344CB8AC3E}">
        <p14:creationId xmlns:p14="http://schemas.microsoft.com/office/powerpoint/2010/main" val="3870328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Learned by most of us as children in response to authority. Child breaks vase, feels guilty, tells mother while she is distracted on the phone (“I told her”). Cummings gives an example of a patient who remarked, “Glad you have a comfortable office, I’ll be here a long time…” The diligent professional is focused on the explicit tale of woe being presented about stress, work etc.- may not recognize he has inadvertently made a contract for long term therapy to as an antidote to loneliness…!</a:t>
            </a:r>
          </a:p>
        </p:txBody>
      </p:sp>
    </p:spTree>
    <p:extLst>
      <p:ext uri="{BB962C8B-B14F-4D97-AF65-F5344CB8AC3E}">
        <p14:creationId xmlns:p14="http://schemas.microsoft.com/office/powerpoint/2010/main" val="4111562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t>
            </a:r>
            <a:r>
              <a:rPr lang="en-US" dirty="0" err="1"/>
              <a:t>Biodyne</a:t>
            </a:r>
            <a:r>
              <a:rPr lang="en-US" dirty="0"/>
              <a:t> expansion on MI “rolling w/ resistance”- MI may be part of the process.</a:t>
            </a:r>
          </a:p>
        </p:txBody>
      </p:sp>
    </p:spTree>
    <p:extLst>
      <p:ext uri="{BB962C8B-B14F-4D97-AF65-F5344CB8AC3E}">
        <p14:creationId xmlns:p14="http://schemas.microsoft.com/office/powerpoint/2010/main" val="825418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Prescribing, humoring mobilizing rage, using internal language, overwhelming, joining delusion, denying treatment are all effective techniques requiring skill and balance. For example, use of humor can never be mocking or satiric. There is more to unpack here than time allows today but I’m happy to talk further about these areas after the presentation and there are a host of case studies available that illustrate these techniques in the Cummings text. A quick example of humoring= paranoid client calling treatment a “scam”; NC “humored” this allowing patient room to actually become a model client. Denying treatment is a frequent technique for those in the garlic/denial category (our clients)- all interventions offer client “room” to maneuver and help shift the resistance in a positive direction.</a:t>
            </a:r>
          </a:p>
        </p:txBody>
      </p:sp>
    </p:spTree>
    <p:extLst>
      <p:ext uri="{BB962C8B-B14F-4D97-AF65-F5344CB8AC3E}">
        <p14:creationId xmlns:p14="http://schemas.microsoft.com/office/powerpoint/2010/main" val="2463098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the cycle of the “trained client”!</a:t>
            </a:r>
          </a:p>
        </p:txBody>
      </p:sp>
    </p:spTree>
    <p:extLst>
      <p:ext uri="{BB962C8B-B14F-4D97-AF65-F5344CB8AC3E}">
        <p14:creationId xmlns:p14="http://schemas.microsoft.com/office/powerpoint/2010/main" val="242596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version of the ASAM ratings crosswalk offers a useful reminder of how we evaluate client ratings in a co-occurring framework and highlights one of the concepts (TTM) most aligned with our field.</a:t>
            </a:r>
          </a:p>
        </p:txBody>
      </p:sp>
    </p:spTree>
    <p:extLst>
      <p:ext uri="{BB962C8B-B14F-4D97-AF65-F5344CB8AC3E}">
        <p14:creationId xmlns:p14="http://schemas.microsoft.com/office/powerpoint/2010/main" val="2048657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7008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to believe we’ve reached the end of our time today. As mentioned earlier, one more point I want to emphasize.</a:t>
            </a:r>
          </a:p>
        </p:txBody>
      </p:sp>
    </p:spTree>
    <p:extLst>
      <p:ext uri="{BB962C8B-B14F-4D97-AF65-F5344CB8AC3E}">
        <p14:creationId xmlns:p14="http://schemas.microsoft.com/office/powerpoint/2010/main" val="1331738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693738"/>
            <a:ext cx="6743700" cy="3794125"/>
          </a:xfrm>
        </p:spPr>
      </p:sp>
      <p:sp>
        <p:nvSpPr>
          <p:cNvPr id="3" name="Notes Placeholder 2"/>
          <p:cNvSpPr>
            <a:spLocks noGrp="1"/>
          </p:cNvSpPr>
          <p:nvPr>
            <p:ph type="body" idx="1"/>
          </p:nvPr>
        </p:nvSpPr>
        <p:spPr>
          <a:xfrm>
            <a:off x="133350" y="4809208"/>
            <a:ext cx="6743700" cy="553998"/>
          </a:xfrm>
        </p:spPr>
        <p:txBody>
          <a:bodyPr/>
          <a:lstStyle/>
          <a:p>
            <a:r>
              <a:rPr lang="en-US" sz="1000" dirty="0"/>
              <a:t>We’ve been focused on the resistance of challenging clients. No matter what strategies we employ, if we are not at our best, we cannot last!</a:t>
            </a:r>
          </a:p>
        </p:txBody>
      </p:sp>
    </p:spTree>
    <p:extLst>
      <p:ext uri="{BB962C8B-B14F-4D97-AF65-F5344CB8AC3E}">
        <p14:creationId xmlns:p14="http://schemas.microsoft.com/office/powerpoint/2010/main" val="3662319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693738"/>
            <a:ext cx="6743700" cy="3794125"/>
          </a:xfrm>
        </p:spPr>
      </p:sp>
      <p:sp>
        <p:nvSpPr>
          <p:cNvPr id="3" name="Notes Placeholder 2"/>
          <p:cNvSpPr>
            <a:spLocks noGrp="1"/>
          </p:cNvSpPr>
          <p:nvPr>
            <p:ph type="body" idx="1"/>
          </p:nvPr>
        </p:nvSpPr>
        <p:spPr>
          <a:xfrm>
            <a:off x="138892" y="4809208"/>
            <a:ext cx="6743700" cy="246221"/>
          </a:xfrm>
        </p:spPr>
        <p:txBody>
          <a:bodyPr/>
          <a:lstStyle/>
          <a:p>
            <a:r>
              <a:rPr lang="en-US" sz="1000" dirty="0"/>
              <a:t>Thank you for your time and attention. Take questions if time. Available after presentation if not. Copy of presentation/slides available through conference or me</a:t>
            </a:r>
            <a:r>
              <a:rPr lang="en-US" sz="1000"/>
              <a:t>? </a:t>
            </a:r>
            <a:endParaRPr lang="en-US" sz="1000" dirty="0"/>
          </a:p>
        </p:txBody>
      </p:sp>
    </p:spTree>
    <p:extLst>
      <p:ext uri="{BB962C8B-B14F-4D97-AF65-F5344CB8AC3E}">
        <p14:creationId xmlns:p14="http://schemas.microsoft.com/office/powerpoint/2010/main" val="212392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Prochaska &amp; DiClemente’s seminal work on the transtheoretical model of change has become synonymous in many ways with SUD </a:t>
            </a:r>
          </a:p>
        </p:txBody>
      </p:sp>
    </p:spTree>
    <p:extLst>
      <p:ext uri="{BB962C8B-B14F-4D97-AF65-F5344CB8AC3E}">
        <p14:creationId xmlns:p14="http://schemas.microsoft.com/office/powerpoint/2010/main" val="31519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plainer language this simple graphic illustrates the scale in easily recognizable fashion, however, what we all know and see regularly is that in real life, these stages are seldom clearly defined nor static.</a:t>
            </a:r>
          </a:p>
        </p:txBody>
      </p:sp>
    </p:spTree>
    <p:extLst>
      <p:ext uri="{BB962C8B-B14F-4D97-AF65-F5344CB8AC3E}">
        <p14:creationId xmlns:p14="http://schemas.microsoft.com/office/powerpoint/2010/main" val="835614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 y="804863"/>
            <a:ext cx="6743700" cy="3794125"/>
          </a:xfrm>
        </p:spPr>
      </p:sp>
      <p:sp>
        <p:nvSpPr>
          <p:cNvPr id="3" name="Notes Placeholder 2"/>
          <p:cNvSpPr>
            <a:spLocks noGrp="1"/>
          </p:cNvSpPr>
          <p:nvPr>
            <p:ph type="body" idx="1"/>
          </p:nvPr>
        </p:nvSpPr>
        <p:spPr>
          <a:xfrm>
            <a:off x="178754" y="4809208"/>
            <a:ext cx="6420483" cy="246221"/>
          </a:xfrm>
        </p:spPr>
        <p:txBody>
          <a:bodyPr/>
          <a:lstStyle/>
          <a:p>
            <a:r>
              <a:rPr lang="en-US" sz="1000" b="0" dirty="0"/>
              <a:t>Which often times makes effectively evaluating this facet of a care a very subjective task. We don’t need to look any further than our own internal world to remember that motivation is a fluid concept that can differ from moment to moment based on myriad factors. This immediately presents some significant gray areas in the consideration of how we evaluate this aspect in others. This may be heightened further in the SUD field where long held tenets may intersect with bias, perception and a range of external pressures.</a:t>
            </a:r>
          </a:p>
        </p:txBody>
      </p:sp>
    </p:spTree>
    <p:extLst>
      <p:ext uri="{BB962C8B-B14F-4D97-AF65-F5344CB8AC3E}">
        <p14:creationId xmlns:p14="http://schemas.microsoft.com/office/powerpoint/2010/main" val="1089540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Recognition of the role of stigma must be infused into all of our interventions</a:t>
            </a:r>
          </a:p>
        </p:txBody>
      </p:sp>
    </p:spTree>
    <p:extLst>
      <p:ext uri="{BB962C8B-B14F-4D97-AF65-F5344CB8AC3E}">
        <p14:creationId xmlns:p14="http://schemas.microsoft.com/office/powerpoint/2010/main" val="12331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language from “treatment” culture still persists- it is important to recognize the role OUR language plays in perception- for the client, the public and US!  READ study finding= BIAS (based on one phrase, those being labeled as “abusers” would be far more likely be perceived and potentially evaluated as “less-motivated”)</a:t>
            </a:r>
          </a:p>
        </p:txBody>
      </p:sp>
    </p:spTree>
    <p:extLst>
      <p:ext uri="{BB962C8B-B14F-4D97-AF65-F5344CB8AC3E}">
        <p14:creationId xmlns:p14="http://schemas.microsoft.com/office/powerpoint/2010/main" val="2555453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UWAY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71DFF3-3192-174F-A580-D2EDE32539E3}"/>
              </a:ext>
              <a:ext uri="{C183D7F6-B498-43B3-948B-1728B52AA6E4}">
                <adec:decorative xmlns:adec="http://schemas.microsoft.com/office/drawing/2017/decorative" val="1"/>
              </a:ext>
            </a:extLst>
          </p:cNvPr>
          <p:cNvPicPr>
            <a:picLocks noChangeAspect="1"/>
          </p:cNvPicPr>
          <p:nvPr userDrawn="1"/>
        </p:nvPicPr>
        <p:blipFill rotWithShape="1">
          <a:blip r:embed="rId2"/>
          <a:srcRect l="19049" r="-1"/>
          <a:stretch/>
        </p:blipFill>
        <p:spPr>
          <a:xfrm>
            <a:off x="5" y="0"/>
            <a:ext cx="12191999" cy="6858000"/>
          </a:xfrm>
          <a:prstGeom prst="rect">
            <a:avLst/>
          </a:prstGeom>
        </p:spPr>
      </p:pic>
      <p:sp>
        <p:nvSpPr>
          <p:cNvPr id="2" name="Title 1">
            <a:extLst>
              <a:ext uri="{FF2B5EF4-FFF2-40B4-BE49-F238E27FC236}">
                <a16:creationId xmlns:a16="http://schemas.microsoft.com/office/drawing/2014/main" id="{DEE0AAA4-D699-5C49-9321-CEBF67BCB2F3}"/>
              </a:ext>
            </a:extLst>
          </p:cNvPr>
          <p:cNvSpPr>
            <a:spLocks noGrp="1"/>
          </p:cNvSpPr>
          <p:nvPr>
            <p:ph type="ctrTitle"/>
          </p:nvPr>
        </p:nvSpPr>
        <p:spPr>
          <a:xfrm>
            <a:off x="657726" y="1122365"/>
            <a:ext cx="9144000" cy="1570037"/>
          </a:xfrm>
          <a:prstGeom prst="rect">
            <a:avLst/>
          </a:prstGeom>
        </p:spPr>
        <p:txBody>
          <a:bodyPr anchor="b">
            <a:normAutofit/>
          </a:bodyPr>
          <a:lstStyle>
            <a:lvl1pPr algn="l">
              <a:defRPr sz="4400" b="1" i="0" cap="all" baseline="0">
                <a:solidFill>
                  <a:schemeClr val="bg1"/>
                </a:solidFill>
                <a:latin typeface="Proxima Nova" panose="0200050603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BFB1DAC3-956E-8447-84EB-818CF85AF682}"/>
              </a:ext>
            </a:extLst>
          </p:cNvPr>
          <p:cNvSpPr>
            <a:spLocks noGrp="1"/>
          </p:cNvSpPr>
          <p:nvPr>
            <p:ph type="subTitle" idx="1"/>
          </p:nvPr>
        </p:nvSpPr>
        <p:spPr>
          <a:xfrm>
            <a:off x="657726" y="5100321"/>
            <a:ext cx="6305973" cy="965200"/>
          </a:xfrm>
          <a:prstGeom prst="rect">
            <a:avLst/>
          </a:prstGeom>
        </p:spPr>
        <p:txBody>
          <a:bodyPr/>
          <a:lstStyle>
            <a:lvl1pPr marL="0" indent="0" algn="l">
              <a:buNone/>
              <a:defRPr sz="2400" b="1" i="0" baseline="0">
                <a:solidFill>
                  <a:schemeClr val="bg1"/>
                </a:solidFill>
                <a:latin typeface="Proxima Nova Semibold" panose="02000506030000020004" pitchFamily="2"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A2933D0B-DAB0-CE43-9819-A68B7CC8EAA8}"/>
              </a:ext>
            </a:extLst>
          </p:cNvPr>
          <p:cNvPicPr>
            <a:picLocks noChangeAspect="1"/>
          </p:cNvPicPr>
          <p:nvPr userDrawn="1"/>
        </p:nvPicPr>
        <p:blipFill>
          <a:blip r:embed="rId3"/>
          <a:stretch>
            <a:fillRect/>
          </a:stretch>
        </p:blipFill>
        <p:spPr>
          <a:xfrm>
            <a:off x="8356560" y="3895537"/>
            <a:ext cx="3968698" cy="2409567"/>
          </a:xfrm>
          <a:prstGeom prst="rect">
            <a:avLst/>
          </a:prstGeom>
        </p:spPr>
      </p:pic>
    </p:spTree>
    <p:extLst>
      <p:ext uri="{BB962C8B-B14F-4D97-AF65-F5344CB8AC3E}">
        <p14:creationId xmlns:p14="http://schemas.microsoft.com/office/powerpoint/2010/main" val="361858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E1A735-CDF0-D04C-92AD-F2831387D8A6}"/>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4" name="Title 1">
            <a:extLst>
              <a:ext uri="{FF2B5EF4-FFF2-40B4-BE49-F238E27FC236}">
                <a16:creationId xmlns:a16="http://schemas.microsoft.com/office/drawing/2014/main" id="{17F8BEA7-8888-D74C-81F1-1ADE7F3836AC}"/>
              </a:ext>
            </a:extLst>
          </p:cNvPr>
          <p:cNvSpPr>
            <a:spLocks noGrp="1"/>
          </p:cNvSpPr>
          <p:nvPr>
            <p:ph type="title"/>
          </p:nvPr>
        </p:nvSpPr>
        <p:spPr>
          <a:xfrm>
            <a:off x="430428" y="457697"/>
            <a:ext cx="11273892" cy="885912"/>
          </a:xfrm>
          <a:prstGeom prst="rect">
            <a:avLst/>
          </a:prstGeom>
        </p:spPr>
        <p:txBody>
          <a:bodyPr/>
          <a:lstStyle>
            <a:lvl1pPr algn="l">
              <a:defRPr sz="3600" b="0" i="0" baseline="0">
                <a:solidFill>
                  <a:schemeClr val="bg1"/>
                </a:solidFill>
                <a:latin typeface="Proxima Nova Semibold" panose="02000506030000020004" pitchFamily="2"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987611C8-F7C0-E64B-B5C9-FE8E6EBD966F}"/>
              </a:ext>
            </a:extLst>
          </p:cNvPr>
          <p:cNvSpPr>
            <a:spLocks noGrp="1"/>
          </p:cNvSpPr>
          <p:nvPr>
            <p:ph idx="1"/>
          </p:nvPr>
        </p:nvSpPr>
        <p:spPr>
          <a:xfrm>
            <a:off x="430428" y="1590148"/>
            <a:ext cx="11273892" cy="4177808"/>
          </a:xfrm>
          <a:prstGeom prst="rect">
            <a:avLst/>
          </a:prstGeom>
        </p:spPr>
        <p:txBody>
          <a:bodyPr/>
          <a:lstStyle>
            <a:lvl1pPr marL="0" indent="0">
              <a:spcAft>
                <a:spcPts val="600"/>
              </a:spcAft>
              <a:buFontTx/>
              <a:buNone/>
              <a:defRPr sz="2000" b="1" i="0" baseline="0">
                <a:solidFill>
                  <a:schemeClr val="bg1"/>
                </a:solidFill>
                <a:latin typeface="Proxima Nova Semibold" panose="02000506030000020004" pitchFamily="2" charset="0"/>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r>
              <a:rPr lang="en-US" dirty="0"/>
              <a:t>Click to edit Master text styles</a:t>
            </a:r>
          </a:p>
        </p:txBody>
      </p:sp>
    </p:spTree>
    <p:extLst>
      <p:ext uri="{BB962C8B-B14F-4D97-AF65-F5344CB8AC3E}">
        <p14:creationId xmlns:p14="http://schemas.microsoft.com/office/powerpoint/2010/main" val="68213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D49E2E-6FB2-AB4F-A67D-7BCD917DECEC}"/>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4" name="Title 1">
            <a:extLst>
              <a:ext uri="{FF2B5EF4-FFF2-40B4-BE49-F238E27FC236}">
                <a16:creationId xmlns:a16="http://schemas.microsoft.com/office/drawing/2014/main" id="{7E53D650-AF3A-D449-BA73-00C0541BC723}"/>
              </a:ext>
            </a:extLst>
          </p:cNvPr>
          <p:cNvSpPr>
            <a:spLocks noGrp="1"/>
          </p:cNvSpPr>
          <p:nvPr>
            <p:ph type="title"/>
          </p:nvPr>
        </p:nvSpPr>
        <p:spPr>
          <a:xfrm>
            <a:off x="430428" y="457697"/>
            <a:ext cx="11273892" cy="829928"/>
          </a:xfrm>
          <a:prstGeom prst="rect">
            <a:avLst/>
          </a:prstGeom>
        </p:spPr>
        <p:txBody>
          <a:bodyPr/>
          <a:lstStyle>
            <a:lvl1pPr algn="l">
              <a:defRPr sz="3600" b="0" i="0" baseline="0">
                <a:solidFill>
                  <a:schemeClr val="bg1"/>
                </a:solidFill>
                <a:latin typeface="Proxima Nova Semibold" panose="02000506030000020004" pitchFamily="2"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9710B5FA-9370-354A-8660-8B20F09E5BB4}"/>
              </a:ext>
            </a:extLst>
          </p:cNvPr>
          <p:cNvSpPr>
            <a:spLocks noGrp="1"/>
          </p:cNvSpPr>
          <p:nvPr>
            <p:ph idx="1"/>
          </p:nvPr>
        </p:nvSpPr>
        <p:spPr>
          <a:xfrm>
            <a:off x="430428" y="1590148"/>
            <a:ext cx="11273892" cy="4177808"/>
          </a:xfrm>
          <a:prstGeom prst="rect">
            <a:avLst/>
          </a:prstGeom>
        </p:spPr>
        <p:txBody>
          <a:bodyPr/>
          <a:lstStyle>
            <a:lvl1pPr marL="0" indent="0">
              <a:spcAft>
                <a:spcPts val="600"/>
              </a:spcAft>
              <a:buFontTx/>
              <a:buNone/>
              <a:defRPr sz="2000" b="1" i="0" baseline="0">
                <a:solidFill>
                  <a:schemeClr val="bg1"/>
                </a:solidFill>
                <a:latin typeface="Proxima Nova Semibold" panose="02000506030000020004" pitchFamily="2" charset="0"/>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r>
              <a:rPr lang="en-US" dirty="0"/>
              <a:t>Click to edit Master text styles</a:t>
            </a:r>
          </a:p>
        </p:txBody>
      </p:sp>
    </p:spTree>
    <p:extLst>
      <p:ext uri="{BB962C8B-B14F-4D97-AF65-F5344CB8AC3E}">
        <p14:creationId xmlns:p14="http://schemas.microsoft.com/office/powerpoint/2010/main" val="76093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oup Section Break">
    <p:spTree>
      <p:nvGrpSpPr>
        <p:cNvPr id="1" name=""/>
        <p:cNvGrpSpPr/>
        <p:nvPr/>
      </p:nvGrpSpPr>
      <p:grpSpPr>
        <a:xfrm>
          <a:off x="0" y="0"/>
          <a:ext cx="0" cy="0"/>
          <a:chOff x="0" y="0"/>
          <a:chExt cx="0" cy="0"/>
        </a:xfrm>
      </p:grpSpPr>
      <p:pic>
        <p:nvPicPr>
          <p:cNvPr id="3" name="Picture 2" descr="A picture containing woman, sitting, man, holding&#10;&#10;Description automatically generated">
            <a:extLst>
              <a:ext uri="{FF2B5EF4-FFF2-40B4-BE49-F238E27FC236}">
                <a16:creationId xmlns:a16="http://schemas.microsoft.com/office/drawing/2014/main" id="{E7C8F8D5-BEFA-6946-8621-008B5AEC0A3B}"/>
              </a:ext>
            </a:extLst>
          </p:cNvPr>
          <p:cNvPicPr>
            <a:picLocks noChangeAspect="1"/>
          </p:cNvPicPr>
          <p:nvPr userDrawn="1"/>
        </p:nvPicPr>
        <p:blipFill>
          <a:blip r:embed="rId2"/>
          <a:stretch>
            <a:fillRect/>
          </a:stretch>
        </p:blipFill>
        <p:spPr>
          <a:xfrm>
            <a:off x="0" y="-137584"/>
            <a:ext cx="12192000" cy="6995584"/>
          </a:xfrm>
          <a:prstGeom prst="rect">
            <a:avLst/>
          </a:prstGeom>
        </p:spPr>
      </p:pic>
      <p:sp>
        <p:nvSpPr>
          <p:cNvPr id="2" name="Title 1">
            <a:extLst>
              <a:ext uri="{FF2B5EF4-FFF2-40B4-BE49-F238E27FC236}">
                <a16:creationId xmlns:a16="http://schemas.microsoft.com/office/drawing/2014/main" id="{0E9C57CE-88D2-7340-BCDA-CD6AEC511706}"/>
              </a:ext>
            </a:extLst>
          </p:cNvPr>
          <p:cNvSpPr>
            <a:spLocks noGrp="1"/>
          </p:cNvSpPr>
          <p:nvPr>
            <p:ph type="title"/>
          </p:nvPr>
        </p:nvSpPr>
        <p:spPr>
          <a:xfrm>
            <a:off x="838201" y="1238889"/>
            <a:ext cx="10515600" cy="1325563"/>
          </a:xfrm>
          <a:prstGeom prst="rect">
            <a:avLst/>
          </a:prstGeom>
        </p:spPr>
        <p:txBody>
          <a:bodyPr/>
          <a:lstStyle>
            <a:lvl1pPr algn="l">
              <a:defRPr b="0" i="0" cap="all" baseline="0">
                <a:solidFill>
                  <a:schemeClr val="bg1"/>
                </a:solidFill>
                <a:latin typeface="Proxima Nova Semibold" panose="02000506030000020004" pitchFamily="2"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F8B646FA-4068-4D43-B296-E90934F53C68}"/>
              </a:ext>
            </a:extLst>
          </p:cNvPr>
          <p:cNvSpPr>
            <a:spLocks noGrp="1"/>
          </p:cNvSpPr>
          <p:nvPr>
            <p:ph type="body" sz="quarter" idx="10"/>
          </p:nvPr>
        </p:nvSpPr>
        <p:spPr>
          <a:xfrm>
            <a:off x="838203" y="2621280"/>
            <a:ext cx="10201063" cy="914400"/>
          </a:xfrm>
          <a:prstGeom prst="rect">
            <a:avLst/>
          </a:prstGeom>
        </p:spPr>
        <p:txBody>
          <a:bodyPr/>
          <a:lstStyle>
            <a:lvl1pPr marL="0" indent="0">
              <a:buFontTx/>
              <a:buNone/>
              <a:defRPr sz="2400" baseline="0">
                <a:solidFill>
                  <a:schemeClr val="bg1"/>
                </a:solidFill>
                <a:latin typeface="Proxima Nova" panose="02000506030000020004" pitchFamily="2" charset="0"/>
              </a:defRPr>
            </a:lvl1pPr>
          </a:lstStyle>
          <a:p>
            <a:pPr lvl="0"/>
            <a:r>
              <a:rPr lang="en-US"/>
              <a:t>Click to edit Master text styles</a:t>
            </a:r>
          </a:p>
        </p:txBody>
      </p:sp>
    </p:spTree>
    <p:extLst>
      <p:ext uri="{BB962C8B-B14F-4D97-AF65-F5344CB8AC3E}">
        <p14:creationId xmlns:p14="http://schemas.microsoft.com/office/powerpoint/2010/main" val="1997482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roup Section Brea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76D854-0674-164E-B218-D126F378151C}"/>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2" name="Title 1">
            <a:extLst>
              <a:ext uri="{FF2B5EF4-FFF2-40B4-BE49-F238E27FC236}">
                <a16:creationId xmlns:a16="http://schemas.microsoft.com/office/drawing/2014/main" id="{0E9C57CE-88D2-7340-BCDA-CD6AEC511706}"/>
              </a:ext>
            </a:extLst>
          </p:cNvPr>
          <p:cNvSpPr>
            <a:spLocks noGrp="1"/>
          </p:cNvSpPr>
          <p:nvPr>
            <p:ph type="title"/>
          </p:nvPr>
        </p:nvSpPr>
        <p:spPr>
          <a:xfrm>
            <a:off x="838201" y="1238889"/>
            <a:ext cx="10515600" cy="1325563"/>
          </a:xfrm>
          <a:prstGeom prst="rect">
            <a:avLst/>
          </a:prstGeom>
        </p:spPr>
        <p:txBody>
          <a:bodyPr/>
          <a:lstStyle>
            <a:lvl1pPr algn="l">
              <a:defRPr b="0" i="0" cap="all" baseline="0">
                <a:solidFill>
                  <a:schemeClr val="bg1"/>
                </a:solidFill>
                <a:latin typeface="Proxima Nova Semibold" panose="02000506030000020004" pitchFamily="2"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F8B646FA-4068-4D43-B296-E90934F53C68}"/>
              </a:ext>
            </a:extLst>
          </p:cNvPr>
          <p:cNvSpPr>
            <a:spLocks noGrp="1"/>
          </p:cNvSpPr>
          <p:nvPr>
            <p:ph type="body" sz="quarter" idx="10"/>
          </p:nvPr>
        </p:nvSpPr>
        <p:spPr>
          <a:xfrm>
            <a:off x="838203" y="2621280"/>
            <a:ext cx="10201063" cy="914400"/>
          </a:xfrm>
          <a:prstGeom prst="rect">
            <a:avLst/>
          </a:prstGeom>
        </p:spPr>
        <p:txBody>
          <a:bodyPr/>
          <a:lstStyle>
            <a:lvl1pPr marL="0" indent="0">
              <a:buFontTx/>
              <a:buNone/>
              <a:defRPr sz="2400" baseline="0">
                <a:solidFill>
                  <a:schemeClr val="bg1"/>
                </a:solidFill>
                <a:latin typeface="Proxima Nova" panose="02000506030000020004" pitchFamily="2" charset="0"/>
              </a:defRPr>
            </a:lvl1pPr>
          </a:lstStyle>
          <a:p>
            <a:pPr lvl="0"/>
            <a:r>
              <a:rPr lang="en-US"/>
              <a:t>Click to edit Master text styles</a:t>
            </a:r>
          </a:p>
        </p:txBody>
      </p:sp>
    </p:spTree>
    <p:extLst>
      <p:ext uri="{BB962C8B-B14F-4D97-AF65-F5344CB8AC3E}">
        <p14:creationId xmlns:p14="http://schemas.microsoft.com/office/powerpoint/2010/main" val="3661898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E3B17D-3ECE-EE44-9B45-0D9D0360365B}"/>
              </a:ext>
            </a:extLst>
          </p:cNvPr>
          <p:cNvPicPr>
            <a:picLocks noChangeAspect="1"/>
          </p:cNvPicPr>
          <p:nvPr userDrawn="1"/>
        </p:nvPicPr>
        <p:blipFill>
          <a:blip r:embed="rId2"/>
          <a:stretch>
            <a:fillRect/>
          </a:stretch>
        </p:blipFill>
        <p:spPr>
          <a:xfrm>
            <a:off x="0" y="1219"/>
            <a:ext cx="12192000" cy="6856781"/>
          </a:xfrm>
          <a:prstGeom prst="rect">
            <a:avLst/>
          </a:prstGeom>
        </p:spPr>
      </p:pic>
      <p:sp>
        <p:nvSpPr>
          <p:cNvPr id="4" name="Title 1">
            <a:extLst>
              <a:ext uri="{FF2B5EF4-FFF2-40B4-BE49-F238E27FC236}">
                <a16:creationId xmlns:a16="http://schemas.microsoft.com/office/drawing/2014/main" id="{5DDB64CB-7F3D-2E48-8812-BC1C55DD2A07}"/>
              </a:ext>
            </a:extLst>
          </p:cNvPr>
          <p:cNvSpPr>
            <a:spLocks noGrp="1"/>
          </p:cNvSpPr>
          <p:nvPr>
            <p:ph type="title"/>
          </p:nvPr>
        </p:nvSpPr>
        <p:spPr>
          <a:xfrm>
            <a:off x="838201" y="1238889"/>
            <a:ext cx="10515600" cy="1325563"/>
          </a:xfrm>
          <a:prstGeom prst="rect">
            <a:avLst/>
          </a:prstGeom>
        </p:spPr>
        <p:txBody>
          <a:bodyPr/>
          <a:lstStyle>
            <a:lvl1pPr algn="l">
              <a:defRPr b="0" i="0" cap="all" baseline="0">
                <a:solidFill>
                  <a:schemeClr val="bg1"/>
                </a:solidFill>
                <a:latin typeface="Proxima Nova Semibold" panose="02000506030000020004" pitchFamily="2"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17C8E714-A04A-A946-96FE-8796A8C47637}"/>
              </a:ext>
            </a:extLst>
          </p:cNvPr>
          <p:cNvSpPr>
            <a:spLocks noGrp="1"/>
          </p:cNvSpPr>
          <p:nvPr>
            <p:ph type="body" sz="quarter" idx="10"/>
          </p:nvPr>
        </p:nvSpPr>
        <p:spPr>
          <a:xfrm>
            <a:off x="838203" y="2621280"/>
            <a:ext cx="10201063" cy="914400"/>
          </a:xfrm>
          <a:prstGeom prst="rect">
            <a:avLst/>
          </a:prstGeom>
        </p:spPr>
        <p:txBody>
          <a:bodyPr/>
          <a:lstStyle>
            <a:lvl1pPr marL="0" indent="0">
              <a:buFontTx/>
              <a:buNone/>
              <a:defRPr sz="2400" baseline="0">
                <a:solidFill>
                  <a:schemeClr val="bg1"/>
                </a:solidFill>
                <a:latin typeface="Proxima Nova" panose="02000506030000020004" pitchFamily="2" charset="0"/>
              </a:defRPr>
            </a:lvl1pPr>
          </a:lstStyle>
          <a:p>
            <a:pPr lvl="0"/>
            <a:r>
              <a:rPr lang="en-US"/>
              <a:t>Click to edit Master text styles</a:t>
            </a:r>
          </a:p>
        </p:txBody>
      </p:sp>
    </p:spTree>
    <p:extLst>
      <p:ext uri="{BB962C8B-B14F-4D97-AF65-F5344CB8AC3E}">
        <p14:creationId xmlns:p14="http://schemas.microsoft.com/office/powerpoint/2010/main" val="4163610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20DE7F-5A82-EC41-AF1A-25B8836C244F}"/>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5" name="Title 1">
            <a:extLst>
              <a:ext uri="{FF2B5EF4-FFF2-40B4-BE49-F238E27FC236}">
                <a16:creationId xmlns:a16="http://schemas.microsoft.com/office/drawing/2014/main" id="{ACB299C1-11BE-E543-B83F-A99814275E2E}"/>
              </a:ext>
            </a:extLst>
          </p:cNvPr>
          <p:cNvSpPr>
            <a:spLocks noGrp="1"/>
          </p:cNvSpPr>
          <p:nvPr>
            <p:ph type="title"/>
          </p:nvPr>
        </p:nvSpPr>
        <p:spPr>
          <a:xfrm>
            <a:off x="838201" y="1238889"/>
            <a:ext cx="10515600" cy="1325563"/>
          </a:xfrm>
          <a:prstGeom prst="rect">
            <a:avLst/>
          </a:prstGeom>
        </p:spPr>
        <p:txBody>
          <a:bodyPr/>
          <a:lstStyle>
            <a:lvl1pPr algn="l">
              <a:defRPr b="0" i="0" cap="all" baseline="0">
                <a:solidFill>
                  <a:schemeClr val="bg1"/>
                </a:solidFill>
                <a:latin typeface="Proxima Nova Semibold" panose="02000506030000020004" pitchFamily="2" charset="0"/>
              </a:defRPr>
            </a:lvl1pPr>
          </a:lstStyle>
          <a:p>
            <a:r>
              <a:rPr lang="en-US" dirty="0"/>
              <a:t>Click to edit Master title style</a:t>
            </a:r>
          </a:p>
        </p:txBody>
      </p:sp>
    </p:spTree>
    <p:extLst>
      <p:ext uri="{BB962C8B-B14F-4D97-AF65-F5344CB8AC3E}">
        <p14:creationId xmlns:p14="http://schemas.microsoft.com/office/powerpoint/2010/main" val="4046295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DAF69-512D-4D1B-976D-622A6571F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7E069A-1BA6-440B-B862-7479A1DD95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5DEA76-3CBE-4F35-8BA5-CD97366A81D3}"/>
              </a:ext>
            </a:extLst>
          </p:cNvPr>
          <p:cNvSpPr>
            <a:spLocks noGrp="1"/>
          </p:cNvSpPr>
          <p:nvPr>
            <p:ph type="dt" sz="half" idx="10"/>
          </p:nvPr>
        </p:nvSpPr>
        <p:spPr/>
        <p:txBody>
          <a:bodyPr/>
          <a:lstStyle/>
          <a:p>
            <a:fld id="{49D6C0DD-980B-4C10-AFD3-F7193A706CDF}" type="datetime1">
              <a:rPr lang="en-US" smtClean="0"/>
              <a:t>1/19/2023</a:t>
            </a:fld>
            <a:endParaRPr lang="en-US"/>
          </a:p>
        </p:txBody>
      </p:sp>
      <p:sp>
        <p:nvSpPr>
          <p:cNvPr id="5" name="Footer Placeholder 4">
            <a:extLst>
              <a:ext uri="{FF2B5EF4-FFF2-40B4-BE49-F238E27FC236}">
                <a16:creationId xmlns:a16="http://schemas.microsoft.com/office/drawing/2014/main" id="{CC282485-BE56-4062-8555-4B6C1B627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07137-86F4-439B-9BFD-7870EEC3EC6A}"/>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4281024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75BC-5145-4D55-9F56-1F68121C8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BD136-5088-4662-937F-9BC1AB37D1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176E4-2B7E-4D2F-9633-2A6C50AC0B70}"/>
              </a:ext>
            </a:extLst>
          </p:cNvPr>
          <p:cNvSpPr>
            <a:spLocks noGrp="1"/>
          </p:cNvSpPr>
          <p:nvPr>
            <p:ph type="dt" sz="half" idx="10"/>
          </p:nvPr>
        </p:nvSpPr>
        <p:spPr/>
        <p:txBody>
          <a:bodyPr/>
          <a:lstStyle/>
          <a:p>
            <a:fld id="{33CC0D9F-B401-4697-B303-921EFE34864E}" type="datetime1">
              <a:rPr lang="en-US" smtClean="0"/>
              <a:t>1/19/2023</a:t>
            </a:fld>
            <a:endParaRPr lang="en-US"/>
          </a:p>
        </p:txBody>
      </p:sp>
      <p:sp>
        <p:nvSpPr>
          <p:cNvPr id="5" name="Footer Placeholder 4">
            <a:extLst>
              <a:ext uri="{FF2B5EF4-FFF2-40B4-BE49-F238E27FC236}">
                <a16:creationId xmlns:a16="http://schemas.microsoft.com/office/drawing/2014/main" id="{C7870F44-3638-4886-A16B-F664CEE9D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AB2E2-5796-4DE3-BA1D-3E7A1BF05E8C}"/>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4201705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4BDA-96DC-4E5D-A2DC-428281D96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311F3-74CB-4F87-8218-BA26D0C79E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8E5929-7B70-42DA-8637-90C14B91B575}"/>
              </a:ext>
            </a:extLst>
          </p:cNvPr>
          <p:cNvSpPr>
            <a:spLocks noGrp="1"/>
          </p:cNvSpPr>
          <p:nvPr>
            <p:ph type="dt" sz="half" idx="10"/>
          </p:nvPr>
        </p:nvSpPr>
        <p:spPr/>
        <p:txBody>
          <a:bodyPr/>
          <a:lstStyle/>
          <a:p>
            <a:fld id="{FCB7EA6B-01A8-444C-BB13-4941D3266585}" type="datetime1">
              <a:rPr lang="en-US" smtClean="0"/>
              <a:t>1/19/2023</a:t>
            </a:fld>
            <a:endParaRPr lang="en-US"/>
          </a:p>
        </p:txBody>
      </p:sp>
      <p:sp>
        <p:nvSpPr>
          <p:cNvPr id="5" name="Footer Placeholder 4">
            <a:extLst>
              <a:ext uri="{FF2B5EF4-FFF2-40B4-BE49-F238E27FC236}">
                <a16:creationId xmlns:a16="http://schemas.microsoft.com/office/drawing/2014/main" id="{CF65F219-05C8-43D0-800E-5858578CA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F06CD-48F9-4EEF-B7DE-338CCE994D00}"/>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3308954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5D38E-0AA4-4E1F-8565-332BD3F64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0CCEC-6691-4D8B-82B4-9763919527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416530-4FA1-411A-A76B-AC3F7D987A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97DAC5-59F9-4A00-BFFE-8A4815AC6A16}"/>
              </a:ext>
            </a:extLst>
          </p:cNvPr>
          <p:cNvSpPr>
            <a:spLocks noGrp="1"/>
          </p:cNvSpPr>
          <p:nvPr>
            <p:ph type="dt" sz="half" idx="10"/>
          </p:nvPr>
        </p:nvSpPr>
        <p:spPr/>
        <p:txBody>
          <a:bodyPr/>
          <a:lstStyle/>
          <a:p>
            <a:fld id="{F521FA42-1748-4A4E-A8E8-36D5F50DE70B}" type="datetime1">
              <a:rPr lang="en-US" smtClean="0"/>
              <a:t>1/19/2023</a:t>
            </a:fld>
            <a:endParaRPr lang="en-US"/>
          </a:p>
        </p:txBody>
      </p:sp>
      <p:sp>
        <p:nvSpPr>
          <p:cNvPr id="6" name="Footer Placeholder 5">
            <a:extLst>
              <a:ext uri="{FF2B5EF4-FFF2-40B4-BE49-F238E27FC236}">
                <a16:creationId xmlns:a16="http://schemas.microsoft.com/office/drawing/2014/main" id="{C9A71D34-6DD6-4B57-B298-54602B7E0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2F83A-0809-4BC4-8DBD-5C5F39E02DEF}"/>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391338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2C67-C66A-514C-89BA-A6F8F87B6DB7}"/>
              </a:ext>
            </a:extLst>
          </p:cNvPr>
          <p:cNvSpPr>
            <a:spLocks noGrp="1"/>
          </p:cNvSpPr>
          <p:nvPr>
            <p:ph type="title"/>
          </p:nvPr>
        </p:nvSpPr>
        <p:spPr>
          <a:xfrm>
            <a:off x="430428" y="457696"/>
            <a:ext cx="10515600" cy="1325563"/>
          </a:xfrm>
          <a:prstGeom prst="rect">
            <a:avLst/>
          </a:prstGeom>
        </p:spPr>
        <p:txBody>
          <a:bodyPr/>
          <a:lstStyle>
            <a:lvl1pPr algn="l">
              <a:defRPr sz="3600" b="0" i="0" baseline="0">
                <a:solidFill>
                  <a:srgbClr val="8C0827"/>
                </a:solidFill>
                <a:latin typeface="Proxima Nova Semibold" panose="0200050603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DC91B9F-E100-4143-933C-0C83FE5A1624}"/>
              </a:ext>
            </a:extLst>
          </p:cNvPr>
          <p:cNvSpPr>
            <a:spLocks noGrp="1"/>
          </p:cNvSpPr>
          <p:nvPr>
            <p:ph idx="1"/>
          </p:nvPr>
        </p:nvSpPr>
        <p:spPr>
          <a:xfrm>
            <a:off x="430428" y="1628140"/>
            <a:ext cx="10515600" cy="4419734"/>
          </a:xfrm>
          <a:prstGeom prst="rect">
            <a:avLst/>
          </a:prstGeom>
        </p:spPr>
        <p:txBody>
          <a:bodyPr/>
          <a:lstStyle>
            <a:lvl1pPr marL="0" indent="0">
              <a:spcAft>
                <a:spcPts val="600"/>
              </a:spcAft>
              <a:buFontTx/>
              <a:buNone/>
              <a:defRPr sz="3000" b="1" i="0" baseline="0">
                <a:solidFill>
                  <a:srgbClr val="7E7E7E"/>
                </a:solidFill>
                <a:latin typeface="Proxima Nova Semibold" panose="02000506030000020004" pitchFamily="2" charset="0"/>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r>
              <a:rPr lang="en-US" dirty="0"/>
              <a:t>Click to edit Master text styles</a:t>
            </a:r>
          </a:p>
        </p:txBody>
      </p:sp>
    </p:spTree>
    <p:extLst>
      <p:ext uri="{BB962C8B-B14F-4D97-AF65-F5344CB8AC3E}">
        <p14:creationId xmlns:p14="http://schemas.microsoft.com/office/powerpoint/2010/main" val="3839248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53F3-9EB5-4310-8298-F63B324D4B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43E962-0C72-4A09-B6C9-D1F89319AE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1E929E-F750-4ECC-AE82-56F6ABC743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96AA6F-B1A0-4883-8038-4C05E22E44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D5F885-4501-418C-82E4-3FDF11E10F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991F92-41A4-4397-A0D7-FAA793322882}"/>
              </a:ext>
            </a:extLst>
          </p:cNvPr>
          <p:cNvSpPr>
            <a:spLocks noGrp="1"/>
          </p:cNvSpPr>
          <p:nvPr>
            <p:ph type="dt" sz="half" idx="10"/>
          </p:nvPr>
        </p:nvSpPr>
        <p:spPr/>
        <p:txBody>
          <a:bodyPr/>
          <a:lstStyle/>
          <a:p>
            <a:fld id="{47503608-D237-425D-A4A1-0544E7397DCD}" type="datetime1">
              <a:rPr lang="en-US" smtClean="0"/>
              <a:t>1/19/2023</a:t>
            </a:fld>
            <a:endParaRPr lang="en-US"/>
          </a:p>
        </p:txBody>
      </p:sp>
      <p:sp>
        <p:nvSpPr>
          <p:cNvPr id="8" name="Footer Placeholder 7">
            <a:extLst>
              <a:ext uri="{FF2B5EF4-FFF2-40B4-BE49-F238E27FC236}">
                <a16:creationId xmlns:a16="http://schemas.microsoft.com/office/drawing/2014/main" id="{AFA4023D-16C4-4CDD-AD42-F1F17718A0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C792F4-0E2E-489C-8A30-E4F453256D3C}"/>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1004431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C268F-E155-45DD-B21A-C47D562CC1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361D1C-2FE0-4758-9E36-71A80ADB9D68}"/>
              </a:ext>
            </a:extLst>
          </p:cNvPr>
          <p:cNvSpPr>
            <a:spLocks noGrp="1"/>
          </p:cNvSpPr>
          <p:nvPr>
            <p:ph type="dt" sz="half" idx="10"/>
          </p:nvPr>
        </p:nvSpPr>
        <p:spPr/>
        <p:txBody>
          <a:bodyPr/>
          <a:lstStyle/>
          <a:p>
            <a:fld id="{E2AAAFEE-A368-456B-AA11-3A87DE677200}" type="datetime1">
              <a:rPr lang="en-US" smtClean="0"/>
              <a:t>1/19/2023</a:t>
            </a:fld>
            <a:endParaRPr lang="en-US"/>
          </a:p>
        </p:txBody>
      </p:sp>
      <p:sp>
        <p:nvSpPr>
          <p:cNvPr id="4" name="Footer Placeholder 3">
            <a:extLst>
              <a:ext uri="{FF2B5EF4-FFF2-40B4-BE49-F238E27FC236}">
                <a16:creationId xmlns:a16="http://schemas.microsoft.com/office/drawing/2014/main" id="{2961A275-D8D5-4847-A014-D715714C11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20596C-AD1C-4D8B-A1ED-EAD6CC45F11D}"/>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2911293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EA0358-C991-4994-8202-7B3410C38918}"/>
              </a:ext>
            </a:extLst>
          </p:cNvPr>
          <p:cNvSpPr>
            <a:spLocks noGrp="1"/>
          </p:cNvSpPr>
          <p:nvPr>
            <p:ph type="dt" sz="half" idx="10"/>
          </p:nvPr>
        </p:nvSpPr>
        <p:spPr/>
        <p:txBody>
          <a:bodyPr/>
          <a:lstStyle/>
          <a:p>
            <a:fld id="{03457776-927C-446D-8C02-5D0945D3EC4F}" type="datetime1">
              <a:rPr lang="en-US" smtClean="0"/>
              <a:t>1/19/2023</a:t>
            </a:fld>
            <a:endParaRPr lang="en-US"/>
          </a:p>
        </p:txBody>
      </p:sp>
      <p:sp>
        <p:nvSpPr>
          <p:cNvPr id="3" name="Footer Placeholder 2">
            <a:extLst>
              <a:ext uri="{FF2B5EF4-FFF2-40B4-BE49-F238E27FC236}">
                <a16:creationId xmlns:a16="http://schemas.microsoft.com/office/drawing/2014/main" id="{9DFE961A-3556-4B2B-B9C0-7CBF5D2C99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6D76C8-2D76-452A-B6C9-D834A7DA658F}"/>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72671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8F91B-01BB-490F-AC20-0710650DFF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AE130-6CC5-4BAA-ADF3-DC32144FD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0FA94-A468-41E8-A435-3127B72A3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AD34EA-BF20-4EF8-BE78-92D7DBA1B7AB}"/>
              </a:ext>
            </a:extLst>
          </p:cNvPr>
          <p:cNvSpPr>
            <a:spLocks noGrp="1"/>
          </p:cNvSpPr>
          <p:nvPr>
            <p:ph type="dt" sz="half" idx="10"/>
          </p:nvPr>
        </p:nvSpPr>
        <p:spPr/>
        <p:txBody>
          <a:bodyPr/>
          <a:lstStyle/>
          <a:p>
            <a:fld id="{E1A86FD7-D181-4DBF-8C81-581EF6AF1234}" type="datetime1">
              <a:rPr lang="en-US" smtClean="0"/>
              <a:t>1/19/2023</a:t>
            </a:fld>
            <a:endParaRPr lang="en-US"/>
          </a:p>
        </p:txBody>
      </p:sp>
      <p:sp>
        <p:nvSpPr>
          <p:cNvPr id="6" name="Footer Placeholder 5">
            <a:extLst>
              <a:ext uri="{FF2B5EF4-FFF2-40B4-BE49-F238E27FC236}">
                <a16:creationId xmlns:a16="http://schemas.microsoft.com/office/drawing/2014/main" id="{9B7C2D4E-74AD-476E-99C9-CD72909C9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1714C0-4A89-4B38-97D1-B47F0BFCA525}"/>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4179753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4578-B477-4F28-9AF8-83269CAF1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8DF43A-D6E0-44FE-ACF9-442D970976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5D5559-52A2-424D-966D-4D5EFF1737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E7894-70FC-4ADD-9355-220AE2D4C9B4}"/>
              </a:ext>
            </a:extLst>
          </p:cNvPr>
          <p:cNvSpPr>
            <a:spLocks noGrp="1"/>
          </p:cNvSpPr>
          <p:nvPr>
            <p:ph type="dt" sz="half" idx="10"/>
          </p:nvPr>
        </p:nvSpPr>
        <p:spPr/>
        <p:txBody>
          <a:bodyPr/>
          <a:lstStyle/>
          <a:p>
            <a:fld id="{29AA63E6-88A7-44F9-98B1-6CC0989B721E}" type="datetime1">
              <a:rPr lang="en-US" smtClean="0"/>
              <a:t>1/19/2023</a:t>
            </a:fld>
            <a:endParaRPr lang="en-US"/>
          </a:p>
        </p:txBody>
      </p:sp>
      <p:sp>
        <p:nvSpPr>
          <p:cNvPr id="6" name="Footer Placeholder 5">
            <a:extLst>
              <a:ext uri="{FF2B5EF4-FFF2-40B4-BE49-F238E27FC236}">
                <a16:creationId xmlns:a16="http://schemas.microsoft.com/office/drawing/2014/main" id="{7EA6156E-6A44-485E-A180-BD65A98B7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0568D0-7E18-4C16-A300-83F4F562C535}"/>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797120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965A-157F-4DA0-AB78-C5243AF840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2B9E0A-094E-4EE6-ACE9-4C8B8408DF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682EB-C95C-43E3-B8DF-91EBCB85E01C}"/>
              </a:ext>
            </a:extLst>
          </p:cNvPr>
          <p:cNvSpPr>
            <a:spLocks noGrp="1"/>
          </p:cNvSpPr>
          <p:nvPr>
            <p:ph type="dt" sz="half" idx="10"/>
          </p:nvPr>
        </p:nvSpPr>
        <p:spPr/>
        <p:txBody>
          <a:bodyPr/>
          <a:lstStyle/>
          <a:p>
            <a:fld id="{D3898133-1F84-4F6A-BC66-240E5CF7F965}" type="datetime1">
              <a:rPr lang="en-US" smtClean="0"/>
              <a:t>1/19/2023</a:t>
            </a:fld>
            <a:endParaRPr lang="en-US"/>
          </a:p>
        </p:txBody>
      </p:sp>
      <p:sp>
        <p:nvSpPr>
          <p:cNvPr id="5" name="Footer Placeholder 4">
            <a:extLst>
              <a:ext uri="{FF2B5EF4-FFF2-40B4-BE49-F238E27FC236}">
                <a16:creationId xmlns:a16="http://schemas.microsoft.com/office/drawing/2014/main" id="{533467CC-9056-4673-9799-10F7D17F8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C6EFE-A918-4104-86F3-7CBA7B3F4376}"/>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4192108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01E19-C72A-4218-B648-5AB77BD3E0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F7832E-83D8-401B-B9BC-1D73238380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D21C6-760F-4BBC-87FE-B78939AE774E}"/>
              </a:ext>
            </a:extLst>
          </p:cNvPr>
          <p:cNvSpPr>
            <a:spLocks noGrp="1"/>
          </p:cNvSpPr>
          <p:nvPr>
            <p:ph type="dt" sz="half" idx="10"/>
          </p:nvPr>
        </p:nvSpPr>
        <p:spPr/>
        <p:txBody>
          <a:bodyPr/>
          <a:lstStyle/>
          <a:p>
            <a:fld id="{61F7B8D7-03BC-418E-99EE-5810268D880E}" type="datetime1">
              <a:rPr lang="en-US" smtClean="0"/>
              <a:t>1/19/2023</a:t>
            </a:fld>
            <a:endParaRPr lang="en-US"/>
          </a:p>
        </p:txBody>
      </p:sp>
      <p:sp>
        <p:nvSpPr>
          <p:cNvPr id="5" name="Footer Placeholder 4">
            <a:extLst>
              <a:ext uri="{FF2B5EF4-FFF2-40B4-BE49-F238E27FC236}">
                <a16:creationId xmlns:a16="http://schemas.microsoft.com/office/drawing/2014/main" id="{6B95A9A1-B831-4C48-9076-9795F12A2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9C7E6-7795-47B7-8F9B-55B78D1014E9}"/>
              </a:ext>
            </a:extLst>
          </p:cNvPr>
          <p:cNvSpPr>
            <a:spLocks noGrp="1"/>
          </p:cNvSpPr>
          <p:nvPr>
            <p:ph type="sldNum" sz="quarter" idx="12"/>
          </p:nvPr>
        </p:nvSpPr>
        <p:spPr/>
        <p:txBody>
          <a:bodyPr/>
          <a:lstStyle/>
          <a:p>
            <a:fld id="{F3FE6141-F6F2-4A5B-9F1E-8E61B513CAF2}" type="slidenum">
              <a:rPr lang="en-US" smtClean="0"/>
              <a:t>‹#›</a:t>
            </a:fld>
            <a:endParaRPr lang="en-US"/>
          </a:p>
        </p:txBody>
      </p:sp>
    </p:spTree>
    <p:extLst>
      <p:ext uri="{BB962C8B-B14F-4D97-AF65-F5344CB8AC3E}">
        <p14:creationId xmlns:p14="http://schemas.microsoft.com/office/powerpoint/2010/main" val="230024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mage Left, Content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91B9F-E100-4143-933C-0C83FE5A1624}"/>
              </a:ext>
            </a:extLst>
          </p:cNvPr>
          <p:cNvSpPr>
            <a:spLocks noGrp="1"/>
          </p:cNvSpPr>
          <p:nvPr>
            <p:ph idx="1"/>
          </p:nvPr>
        </p:nvSpPr>
        <p:spPr>
          <a:xfrm>
            <a:off x="5052910" y="1662338"/>
            <a:ext cx="6300895" cy="4351338"/>
          </a:xfrm>
          <a:prstGeom prst="rect">
            <a:avLst/>
          </a:prstGeom>
        </p:spPr>
        <p:txBody>
          <a:bodyPr/>
          <a:lstStyle>
            <a:lvl1pPr>
              <a:defRPr sz="2000" b="1" i="0" baseline="0">
                <a:solidFill>
                  <a:srgbClr val="7E7E7E"/>
                </a:solidFill>
                <a:latin typeface="Proxima Nova Semibold" panose="02000506030000020004" pitchFamily="2" charset="0"/>
              </a:defRPr>
            </a:lvl1pPr>
            <a:lvl2pPr>
              <a:defRPr sz="1800" b="1" i="0" baseline="0">
                <a:solidFill>
                  <a:srgbClr val="7E7E7E"/>
                </a:solidFill>
                <a:latin typeface="Proxima Nova Semibold" panose="02000506030000020004" pitchFamily="2" charset="0"/>
              </a:defRPr>
            </a:lvl2pPr>
            <a:lvl3pPr>
              <a:defRPr sz="1800" b="1" i="0" baseline="0">
                <a:solidFill>
                  <a:srgbClr val="7E7E7E"/>
                </a:solidFill>
                <a:latin typeface="Proxima Nova Semibold" panose="02000506030000020004" pitchFamily="2" charset="0"/>
              </a:defRPr>
            </a:lvl3pPr>
            <a:lvl4pPr>
              <a:defRPr sz="1800" b="1" i="0" baseline="0">
                <a:solidFill>
                  <a:srgbClr val="7E7E7E"/>
                </a:solidFill>
                <a:latin typeface="Proxima Nova Semibold" panose="02000506030000020004" pitchFamily="2" charset="0"/>
              </a:defRPr>
            </a:lvl4pPr>
            <a:lvl5pPr>
              <a:defRPr sz="1800" b="1" i="0" baseline="0">
                <a:solidFill>
                  <a:srgbClr val="7E7E7E"/>
                </a:solidFill>
                <a:latin typeface="Proxima Nova Semibold"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15E366C8-1CA6-B04C-8099-23CA9A4C5F21}"/>
              </a:ext>
            </a:extLst>
          </p:cNvPr>
          <p:cNvSpPr>
            <a:spLocks noGrp="1"/>
          </p:cNvSpPr>
          <p:nvPr>
            <p:ph type="title"/>
          </p:nvPr>
        </p:nvSpPr>
        <p:spPr>
          <a:xfrm>
            <a:off x="430428" y="457696"/>
            <a:ext cx="10515600" cy="1325563"/>
          </a:xfrm>
          <a:prstGeom prst="rect">
            <a:avLst/>
          </a:prstGeom>
        </p:spPr>
        <p:txBody>
          <a:bodyPr/>
          <a:lstStyle>
            <a:lvl1pPr algn="l">
              <a:defRPr sz="3600" b="0" i="0" baseline="0">
                <a:solidFill>
                  <a:srgbClr val="8C0827"/>
                </a:solidFill>
                <a:latin typeface="Proxima Nova Semibold" panose="02000506030000020004" pitchFamily="2" charset="0"/>
              </a:defRPr>
            </a:lvl1pPr>
          </a:lstStyle>
          <a:p>
            <a:r>
              <a:rPr lang="en-US" dirty="0"/>
              <a:t>Click to edit Master title style</a:t>
            </a:r>
          </a:p>
        </p:txBody>
      </p:sp>
    </p:spTree>
    <p:extLst>
      <p:ext uri="{BB962C8B-B14F-4D97-AF65-F5344CB8AC3E}">
        <p14:creationId xmlns:p14="http://schemas.microsoft.com/office/powerpoint/2010/main" val="36380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oint (L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91B9F-E100-4143-933C-0C83FE5A1624}"/>
              </a:ext>
            </a:extLst>
          </p:cNvPr>
          <p:cNvSpPr>
            <a:spLocks noGrp="1"/>
          </p:cNvSpPr>
          <p:nvPr>
            <p:ph idx="1"/>
          </p:nvPr>
        </p:nvSpPr>
        <p:spPr>
          <a:xfrm>
            <a:off x="7427496" y="1628140"/>
            <a:ext cx="3926303" cy="4351338"/>
          </a:xfrm>
          <a:prstGeom prst="rect">
            <a:avLst/>
          </a:prstGeom>
        </p:spPr>
        <p:txBody>
          <a:bodyPr/>
          <a:lstStyle>
            <a:lvl1pPr marL="0" indent="0">
              <a:spcAft>
                <a:spcPts val="600"/>
              </a:spcAft>
              <a:buFontTx/>
              <a:buNone/>
              <a:defRPr sz="3600" b="1" i="0" baseline="0">
                <a:solidFill>
                  <a:srgbClr val="7E7E7E"/>
                </a:solidFill>
                <a:latin typeface="Proxima Nova Semibold" panose="02000506030000020004" pitchFamily="2" charset="0"/>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endParaRPr lang="en-US" dirty="0"/>
          </a:p>
        </p:txBody>
      </p:sp>
      <p:sp>
        <p:nvSpPr>
          <p:cNvPr id="4" name="Title 1">
            <a:extLst>
              <a:ext uri="{FF2B5EF4-FFF2-40B4-BE49-F238E27FC236}">
                <a16:creationId xmlns:a16="http://schemas.microsoft.com/office/drawing/2014/main" id="{12909475-8E31-DE49-B46D-8B4691B22C04}"/>
              </a:ext>
            </a:extLst>
          </p:cNvPr>
          <p:cNvSpPr>
            <a:spLocks noGrp="1"/>
          </p:cNvSpPr>
          <p:nvPr>
            <p:ph type="title"/>
          </p:nvPr>
        </p:nvSpPr>
        <p:spPr>
          <a:xfrm>
            <a:off x="430428" y="457696"/>
            <a:ext cx="10515600" cy="1325563"/>
          </a:xfrm>
          <a:prstGeom prst="rect">
            <a:avLst/>
          </a:prstGeom>
        </p:spPr>
        <p:txBody>
          <a:bodyPr/>
          <a:lstStyle>
            <a:lvl1pPr algn="l">
              <a:defRPr sz="3600" b="0" i="0" baseline="0">
                <a:solidFill>
                  <a:srgbClr val="8C0827"/>
                </a:solidFill>
                <a:latin typeface="Proxima Nova Semibold" panose="02000506030000020004" pitchFamily="2"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A754B951-28A1-F549-A189-05BAE25326C7}"/>
              </a:ext>
            </a:extLst>
          </p:cNvPr>
          <p:cNvSpPr>
            <a:spLocks noGrp="1"/>
          </p:cNvSpPr>
          <p:nvPr>
            <p:ph idx="11"/>
          </p:nvPr>
        </p:nvSpPr>
        <p:spPr>
          <a:xfrm>
            <a:off x="430428" y="1628140"/>
            <a:ext cx="6997068" cy="3783615"/>
          </a:xfrm>
          <a:prstGeom prst="rect">
            <a:avLst/>
          </a:prstGeom>
        </p:spPr>
        <p:txBody>
          <a:bodyPr/>
          <a:lstStyle>
            <a:lvl1pPr marL="0" indent="0">
              <a:spcAft>
                <a:spcPts val="600"/>
              </a:spcAft>
              <a:buFontTx/>
              <a:buNone/>
              <a:defRPr sz="3000" b="1" i="0" baseline="0">
                <a:solidFill>
                  <a:srgbClr val="7E7E7E"/>
                </a:solidFill>
                <a:latin typeface="Proxima Nova Semibold" panose="02000506030000020004" pitchFamily="2" charset="0"/>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r>
              <a:rPr lang="en-US" dirty="0"/>
              <a:t>Click to edit Master text styles</a:t>
            </a:r>
          </a:p>
        </p:txBody>
      </p:sp>
    </p:spTree>
    <p:extLst>
      <p:ext uri="{BB962C8B-B14F-4D97-AF65-F5344CB8AC3E}">
        <p14:creationId xmlns:p14="http://schemas.microsoft.com/office/powerpoint/2010/main" val="223777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DB6C3F3-F4F8-2947-ADEE-9125D443B00C}"/>
              </a:ext>
            </a:extLst>
          </p:cNvPr>
          <p:cNvSpPr>
            <a:spLocks noGrp="1"/>
          </p:cNvSpPr>
          <p:nvPr>
            <p:ph idx="1"/>
          </p:nvPr>
        </p:nvSpPr>
        <p:spPr>
          <a:xfrm>
            <a:off x="430428" y="1870066"/>
            <a:ext cx="11323768" cy="4177808"/>
          </a:xfrm>
          <a:prstGeom prst="rect">
            <a:avLst/>
          </a:prstGeom>
        </p:spPr>
        <p:txBody>
          <a:bodyPr/>
          <a:lstStyle>
            <a:lvl1pPr marL="0" indent="0" algn="ctr">
              <a:spcAft>
                <a:spcPts val="600"/>
              </a:spcAft>
              <a:buFontTx/>
              <a:buNone/>
              <a:defRPr sz="3300" b="0" i="0" baseline="0">
                <a:solidFill>
                  <a:schemeClr val="bg1"/>
                </a:solidFill>
                <a:latin typeface="Zilla Slab" pitchFamily="2" charset="77"/>
                <a:ea typeface="Zilla Slab" pitchFamily="2" charset="77"/>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r>
              <a:rPr lang="en-US" dirty="0"/>
              <a:t>Click to edit Master text styles</a:t>
            </a:r>
          </a:p>
        </p:txBody>
      </p:sp>
    </p:spTree>
    <p:extLst>
      <p:ext uri="{BB962C8B-B14F-4D97-AF65-F5344CB8AC3E}">
        <p14:creationId xmlns:p14="http://schemas.microsoft.com/office/powerpoint/2010/main" val="355427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0FDAD-BAC0-BC4E-BC46-E9046F02B291}"/>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5" name="Content Placeholder 2">
            <a:extLst>
              <a:ext uri="{FF2B5EF4-FFF2-40B4-BE49-F238E27FC236}">
                <a16:creationId xmlns:a16="http://schemas.microsoft.com/office/drawing/2014/main" id="{FDB6C3F3-F4F8-2947-ADEE-9125D443B00C}"/>
              </a:ext>
            </a:extLst>
          </p:cNvPr>
          <p:cNvSpPr>
            <a:spLocks noGrp="1"/>
          </p:cNvSpPr>
          <p:nvPr>
            <p:ph idx="1"/>
          </p:nvPr>
        </p:nvSpPr>
        <p:spPr>
          <a:xfrm>
            <a:off x="430428" y="1870066"/>
            <a:ext cx="11323768" cy="4177808"/>
          </a:xfrm>
          <a:prstGeom prst="rect">
            <a:avLst/>
          </a:prstGeom>
        </p:spPr>
        <p:txBody>
          <a:bodyPr/>
          <a:lstStyle>
            <a:lvl1pPr marL="0" indent="0" algn="ctr">
              <a:spcAft>
                <a:spcPts val="600"/>
              </a:spcAft>
              <a:buFontTx/>
              <a:buNone/>
              <a:defRPr sz="3300" b="0" i="0" baseline="0">
                <a:solidFill>
                  <a:schemeClr val="bg1"/>
                </a:solidFill>
                <a:latin typeface="Zilla Slab" pitchFamily="2" charset="77"/>
                <a:ea typeface="Zilla Slab" pitchFamily="2" charset="77"/>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r>
              <a:rPr lang="en-US" dirty="0"/>
              <a:t>Click to edit Master text styles</a:t>
            </a:r>
          </a:p>
        </p:txBody>
      </p:sp>
    </p:spTree>
    <p:extLst>
      <p:ext uri="{BB962C8B-B14F-4D97-AF65-F5344CB8AC3E}">
        <p14:creationId xmlns:p14="http://schemas.microsoft.com/office/powerpoint/2010/main" val="4181314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02D77-8817-A648-B1BF-F76C406E7277}"/>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5" name="Content Placeholder 2">
            <a:extLst>
              <a:ext uri="{FF2B5EF4-FFF2-40B4-BE49-F238E27FC236}">
                <a16:creationId xmlns:a16="http://schemas.microsoft.com/office/drawing/2014/main" id="{FDB6C3F3-F4F8-2947-ADEE-9125D443B00C}"/>
              </a:ext>
            </a:extLst>
          </p:cNvPr>
          <p:cNvSpPr>
            <a:spLocks noGrp="1"/>
          </p:cNvSpPr>
          <p:nvPr>
            <p:ph idx="1"/>
          </p:nvPr>
        </p:nvSpPr>
        <p:spPr>
          <a:xfrm>
            <a:off x="430428" y="1870066"/>
            <a:ext cx="11323768" cy="4177808"/>
          </a:xfrm>
          <a:prstGeom prst="rect">
            <a:avLst/>
          </a:prstGeom>
        </p:spPr>
        <p:txBody>
          <a:bodyPr/>
          <a:lstStyle>
            <a:lvl1pPr marL="0" indent="0" algn="ctr">
              <a:spcAft>
                <a:spcPts val="600"/>
              </a:spcAft>
              <a:buFontTx/>
              <a:buNone/>
              <a:defRPr sz="3300" b="0" i="0" baseline="0">
                <a:solidFill>
                  <a:schemeClr val="bg1"/>
                </a:solidFill>
                <a:latin typeface="Zilla Slab" pitchFamily="2" charset="77"/>
                <a:ea typeface="Zilla Slab" pitchFamily="2" charset="77"/>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r>
              <a:rPr lang="en-US" dirty="0"/>
              <a:t>Click to edit Master text styles</a:t>
            </a:r>
          </a:p>
        </p:txBody>
      </p:sp>
    </p:spTree>
    <p:extLst>
      <p:ext uri="{BB962C8B-B14F-4D97-AF65-F5344CB8AC3E}">
        <p14:creationId xmlns:p14="http://schemas.microsoft.com/office/powerpoint/2010/main" val="92493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168B8-6744-A044-9586-3BB84053B0B3}"/>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4" name="Title 1">
            <a:extLst>
              <a:ext uri="{FF2B5EF4-FFF2-40B4-BE49-F238E27FC236}">
                <a16:creationId xmlns:a16="http://schemas.microsoft.com/office/drawing/2014/main" id="{17F8BEA7-8888-D74C-81F1-1ADE7F3836AC}"/>
              </a:ext>
            </a:extLst>
          </p:cNvPr>
          <p:cNvSpPr>
            <a:spLocks noGrp="1"/>
          </p:cNvSpPr>
          <p:nvPr>
            <p:ph type="title"/>
          </p:nvPr>
        </p:nvSpPr>
        <p:spPr>
          <a:xfrm>
            <a:off x="430428" y="457696"/>
            <a:ext cx="11273892" cy="904573"/>
          </a:xfrm>
          <a:prstGeom prst="rect">
            <a:avLst/>
          </a:prstGeom>
        </p:spPr>
        <p:txBody>
          <a:bodyPr/>
          <a:lstStyle>
            <a:lvl1pPr algn="l">
              <a:defRPr sz="3600" b="0" i="0" baseline="0">
                <a:solidFill>
                  <a:schemeClr val="bg1"/>
                </a:solidFill>
                <a:latin typeface="Proxima Nova Semibold" panose="02000506030000020004" pitchFamily="2"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B82C4A79-DFCA-8041-9444-1CD0AE6721B7}"/>
              </a:ext>
            </a:extLst>
          </p:cNvPr>
          <p:cNvSpPr>
            <a:spLocks noGrp="1"/>
          </p:cNvSpPr>
          <p:nvPr>
            <p:ph idx="1"/>
          </p:nvPr>
        </p:nvSpPr>
        <p:spPr>
          <a:xfrm>
            <a:off x="430428" y="1590148"/>
            <a:ext cx="11273892" cy="4177808"/>
          </a:xfrm>
          <a:prstGeom prst="rect">
            <a:avLst/>
          </a:prstGeom>
        </p:spPr>
        <p:txBody>
          <a:bodyPr/>
          <a:lstStyle>
            <a:lvl1pPr marL="0" indent="0">
              <a:spcAft>
                <a:spcPts val="600"/>
              </a:spcAft>
              <a:buFontTx/>
              <a:buNone/>
              <a:defRPr sz="2000" b="1" i="0" baseline="0">
                <a:solidFill>
                  <a:schemeClr val="bg1"/>
                </a:solidFill>
                <a:latin typeface="Proxima Nova Semibold" panose="02000506030000020004" pitchFamily="2" charset="0"/>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r>
              <a:rPr lang="en-US" dirty="0"/>
              <a:t>Click to edit Master text styles</a:t>
            </a:r>
          </a:p>
        </p:txBody>
      </p:sp>
    </p:spTree>
    <p:extLst>
      <p:ext uri="{BB962C8B-B14F-4D97-AF65-F5344CB8AC3E}">
        <p14:creationId xmlns:p14="http://schemas.microsoft.com/office/powerpoint/2010/main" val="212037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6A2BC-9E1A-2242-8995-9038D2D9D118}"/>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4" name="Title 1">
            <a:extLst>
              <a:ext uri="{FF2B5EF4-FFF2-40B4-BE49-F238E27FC236}">
                <a16:creationId xmlns:a16="http://schemas.microsoft.com/office/drawing/2014/main" id="{17F8BEA7-8888-D74C-81F1-1ADE7F3836AC}"/>
              </a:ext>
            </a:extLst>
          </p:cNvPr>
          <p:cNvSpPr>
            <a:spLocks noGrp="1"/>
          </p:cNvSpPr>
          <p:nvPr>
            <p:ph type="title"/>
          </p:nvPr>
        </p:nvSpPr>
        <p:spPr>
          <a:xfrm>
            <a:off x="430428" y="457697"/>
            <a:ext cx="11273892" cy="885912"/>
          </a:xfrm>
          <a:prstGeom prst="rect">
            <a:avLst/>
          </a:prstGeom>
        </p:spPr>
        <p:txBody>
          <a:bodyPr/>
          <a:lstStyle>
            <a:lvl1pPr algn="l">
              <a:defRPr sz="3600" b="0" i="0" baseline="0">
                <a:solidFill>
                  <a:schemeClr val="bg1"/>
                </a:solidFill>
                <a:latin typeface="Proxima Nova Semibold" panose="02000506030000020004" pitchFamily="2"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987611C8-F7C0-E64B-B5C9-FE8E6EBD966F}"/>
              </a:ext>
            </a:extLst>
          </p:cNvPr>
          <p:cNvSpPr>
            <a:spLocks noGrp="1"/>
          </p:cNvSpPr>
          <p:nvPr>
            <p:ph idx="1"/>
          </p:nvPr>
        </p:nvSpPr>
        <p:spPr>
          <a:xfrm>
            <a:off x="430428" y="1590148"/>
            <a:ext cx="11273892" cy="4177808"/>
          </a:xfrm>
          <a:prstGeom prst="rect">
            <a:avLst/>
          </a:prstGeom>
        </p:spPr>
        <p:txBody>
          <a:bodyPr/>
          <a:lstStyle>
            <a:lvl1pPr marL="0" indent="0">
              <a:spcAft>
                <a:spcPts val="600"/>
              </a:spcAft>
              <a:buFontTx/>
              <a:buNone/>
              <a:defRPr sz="2000" b="1" i="0" baseline="0">
                <a:solidFill>
                  <a:schemeClr val="bg1"/>
                </a:solidFill>
                <a:latin typeface="Proxima Nova Semibold" panose="02000506030000020004" pitchFamily="2" charset="0"/>
              </a:defRPr>
            </a:lvl1pPr>
            <a:lvl2pPr>
              <a:defRPr sz="1800" baseline="0">
                <a:solidFill>
                  <a:srgbClr val="7E7E7E"/>
                </a:solidFill>
                <a:latin typeface="Proxima Nova" panose="02000506030000020004" pitchFamily="2" charset="0"/>
              </a:defRPr>
            </a:lvl2pPr>
            <a:lvl3pPr>
              <a:defRPr sz="1800" baseline="0">
                <a:solidFill>
                  <a:srgbClr val="7E7E7E"/>
                </a:solidFill>
                <a:latin typeface="Proxima Nova" panose="02000506030000020004" pitchFamily="2" charset="0"/>
              </a:defRPr>
            </a:lvl3pPr>
            <a:lvl4pPr>
              <a:defRPr sz="1800" baseline="0">
                <a:solidFill>
                  <a:srgbClr val="7E7E7E"/>
                </a:solidFill>
                <a:latin typeface="Proxima Nova" panose="02000506030000020004" pitchFamily="2" charset="0"/>
              </a:defRPr>
            </a:lvl4pPr>
            <a:lvl5pPr>
              <a:defRPr sz="1800" baseline="0">
                <a:solidFill>
                  <a:srgbClr val="7E7E7E"/>
                </a:solidFill>
                <a:latin typeface="Proxima Nova" panose="02000506030000020004" pitchFamily="2" charset="0"/>
              </a:defRPr>
            </a:lvl5pPr>
          </a:lstStyle>
          <a:p>
            <a:pPr lvl="0"/>
            <a:r>
              <a:rPr lang="en-US" dirty="0"/>
              <a:t>Click to edit Master text styles</a:t>
            </a:r>
          </a:p>
        </p:txBody>
      </p:sp>
    </p:spTree>
    <p:extLst>
      <p:ext uri="{BB962C8B-B14F-4D97-AF65-F5344CB8AC3E}">
        <p14:creationId xmlns:p14="http://schemas.microsoft.com/office/powerpoint/2010/main" val="15856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lose up of a clock&#10;&#10;Description automatically generated">
            <a:extLst>
              <a:ext uri="{FF2B5EF4-FFF2-40B4-BE49-F238E27FC236}">
                <a16:creationId xmlns:a16="http://schemas.microsoft.com/office/drawing/2014/main" id="{470AE7BF-1AAD-5A45-890F-10711303EECE}"/>
              </a:ext>
            </a:extLst>
          </p:cNvPr>
          <p:cNvPicPr>
            <a:picLocks noChangeAspect="1"/>
          </p:cNvPicPr>
          <p:nvPr userDrawn="1"/>
        </p:nvPicPr>
        <p:blipFill>
          <a:blip r:embed="rId17"/>
          <a:stretch>
            <a:fillRect/>
          </a:stretch>
        </p:blipFill>
        <p:spPr>
          <a:xfrm>
            <a:off x="9707375" y="6181192"/>
            <a:ext cx="421987" cy="417255"/>
          </a:xfrm>
          <a:prstGeom prst="rect">
            <a:avLst/>
          </a:prstGeom>
        </p:spPr>
      </p:pic>
      <p:sp>
        <p:nvSpPr>
          <p:cNvPr id="23" name="Slide Number Placeholder 4">
            <a:extLst>
              <a:ext uri="{FF2B5EF4-FFF2-40B4-BE49-F238E27FC236}">
                <a16:creationId xmlns:a16="http://schemas.microsoft.com/office/drawing/2014/main" id="{666115A6-6594-5044-A3FF-FCFF0EB9C203}"/>
              </a:ext>
            </a:extLst>
          </p:cNvPr>
          <p:cNvSpPr txBox="1">
            <a:spLocks/>
          </p:cNvSpPr>
          <p:nvPr userDrawn="1"/>
        </p:nvSpPr>
        <p:spPr>
          <a:xfrm>
            <a:off x="459415" y="6232521"/>
            <a:ext cx="68736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A8AE5D5B-AA9A-4F4B-93A3-E03990C66969}" type="slidenum">
              <a:rPr lang="en-US" sz="1200" b="0" i="1" smtClean="0">
                <a:ln>
                  <a:solidFill>
                    <a:schemeClr val="bg1">
                      <a:lumMod val="65000"/>
                    </a:schemeClr>
                  </a:solidFill>
                </a:ln>
                <a:solidFill>
                  <a:schemeClr val="bg1">
                    <a:lumMod val="65000"/>
                  </a:schemeClr>
                </a:solidFill>
                <a:latin typeface="Proxima Nova Light" panose="02000506030000020004" pitchFamily="2" charset="0"/>
              </a:rPr>
              <a:pPr algn="l"/>
              <a:t>‹#›</a:t>
            </a:fld>
            <a:endParaRPr lang="en-US" sz="1200" b="0" i="1" dirty="0">
              <a:ln>
                <a:solidFill>
                  <a:schemeClr val="bg1">
                    <a:lumMod val="65000"/>
                  </a:schemeClr>
                </a:solidFill>
              </a:ln>
              <a:solidFill>
                <a:schemeClr val="bg1">
                  <a:lumMod val="65000"/>
                </a:schemeClr>
              </a:solidFill>
              <a:latin typeface="Proxima Nova Light" panose="02000506030000020004" pitchFamily="2" charset="0"/>
            </a:endParaRPr>
          </a:p>
        </p:txBody>
      </p:sp>
      <p:cxnSp>
        <p:nvCxnSpPr>
          <p:cNvPr id="53" name="Straight Connector 52">
            <a:extLst>
              <a:ext uri="{FF2B5EF4-FFF2-40B4-BE49-F238E27FC236}">
                <a16:creationId xmlns:a16="http://schemas.microsoft.com/office/drawing/2014/main" id="{879EEC41-0E11-0344-8724-08B2B65655B1}"/>
              </a:ext>
            </a:extLst>
          </p:cNvPr>
          <p:cNvCxnSpPr/>
          <p:nvPr userDrawn="1"/>
        </p:nvCxnSpPr>
        <p:spPr>
          <a:xfrm>
            <a:off x="443429" y="6284595"/>
            <a:ext cx="0" cy="210661"/>
          </a:xfrm>
          <a:prstGeom prst="line">
            <a:avLst/>
          </a:prstGeom>
          <a:ln w="95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C301573-C546-9E41-81D0-C7400894A669}"/>
              </a:ext>
            </a:extLst>
          </p:cNvPr>
          <p:cNvPicPr>
            <a:picLocks noChangeAspect="1"/>
          </p:cNvPicPr>
          <p:nvPr userDrawn="1"/>
        </p:nvPicPr>
        <p:blipFill>
          <a:blip r:embed="rId18"/>
          <a:stretch>
            <a:fillRect/>
          </a:stretch>
        </p:blipFill>
        <p:spPr>
          <a:xfrm>
            <a:off x="10083413" y="5925846"/>
            <a:ext cx="1964208" cy="876970"/>
          </a:xfrm>
          <a:prstGeom prst="rect">
            <a:avLst/>
          </a:prstGeom>
        </p:spPr>
      </p:pic>
    </p:spTree>
    <p:extLst>
      <p:ext uri="{BB962C8B-B14F-4D97-AF65-F5344CB8AC3E}">
        <p14:creationId xmlns:p14="http://schemas.microsoft.com/office/powerpoint/2010/main" val="2039900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77" r:id="rId5"/>
    <p:sldLayoutId id="2147483687" r:id="rId6"/>
    <p:sldLayoutId id="2147483685" r:id="rId7"/>
    <p:sldLayoutId id="2147483682" r:id="rId8"/>
    <p:sldLayoutId id="2147483683" r:id="rId9"/>
    <p:sldLayoutId id="2147483686" r:id="rId10"/>
    <p:sldLayoutId id="2147483678" r:id="rId11"/>
    <p:sldLayoutId id="2147483679" r:id="rId12"/>
    <p:sldLayoutId id="2147483684" r:id="rId13"/>
    <p:sldLayoutId id="2147483688" r:id="rId14"/>
    <p:sldLayoutId id="2147483689" r:id="rId15"/>
  </p:sldLayoutIdLst>
  <p:hf sldNum="0"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ACB73-E9A3-4141-AB89-1E5FE8C83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E57617-10FC-4AF0-B995-3A25654F8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83387-51FF-4617-89C1-DDE4CC55B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1209B-2DFB-45BE-A4CF-FA71CE92E5C2}" type="datetime1">
              <a:rPr lang="en-US" smtClean="0"/>
              <a:t>1/19/2023</a:t>
            </a:fld>
            <a:endParaRPr lang="en-US"/>
          </a:p>
        </p:txBody>
      </p:sp>
      <p:sp>
        <p:nvSpPr>
          <p:cNvPr id="5" name="Footer Placeholder 4">
            <a:extLst>
              <a:ext uri="{FF2B5EF4-FFF2-40B4-BE49-F238E27FC236}">
                <a16:creationId xmlns:a16="http://schemas.microsoft.com/office/drawing/2014/main" id="{497AA8F6-5957-4A79-A56E-FF16FD3D09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268AF6-B68A-4128-8933-FB3FB42FD5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E6141-F6F2-4A5B-9F1E-8E61B513CAF2}" type="slidenum">
              <a:rPr lang="en-US" smtClean="0"/>
              <a:t>‹#›</a:t>
            </a:fld>
            <a:endParaRPr lang="en-US"/>
          </a:p>
        </p:txBody>
      </p:sp>
    </p:spTree>
    <p:extLst>
      <p:ext uri="{BB962C8B-B14F-4D97-AF65-F5344CB8AC3E}">
        <p14:creationId xmlns:p14="http://schemas.microsoft.com/office/powerpoint/2010/main" val="6003431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N.ROBERTS@NUWAY.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apsa.org/PTSE"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treatmentmagazine.com/time-to-recognize-and-treat-pre-addictio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FC17-FA0D-4A44-B0AF-C4CD6E6207C6}"/>
              </a:ext>
            </a:extLst>
          </p:cNvPr>
          <p:cNvSpPr>
            <a:spLocks noGrp="1"/>
          </p:cNvSpPr>
          <p:nvPr>
            <p:ph type="ctrTitle"/>
          </p:nvPr>
        </p:nvSpPr>
        <p:spPr>
          <a:xfrm>
            <a:off x="657726" y="1122365"/>
            <a:ext cx="10706960" cy="1570037"/>
          </a:xfrm>
        </p:spPr>
        <p:txBody>
          <a:bodyPr>
            <a:normAutofit/>
          </a:bodyPr>
          <a:lstStyle/>
          <a:p>
            <a:r>
              <a:rPr lang="en-US" dirty="0"/>
              <a:t>Re-imagining resistance</a:t>
            </a:r>
            <a:br>
              <a:rPr lang="en-US" dirty="0"/>
            </a:br>
            <a:r>
              <a:rPr lang="en-US" sz="2400" dirty="0"/>
              <a:t>(care conceptualization in a post pandemic world)</a:t>
            </a:r>
          </a:p>
        </p:txBody>
      </p:sp>
      <p:sp>
        <p:nvSpPr>
          <p:cNvPr id="3" name="Subtitle 2">
            <a:extLst>
              <a:ext uri="{FF2B5EF4-FFF2-40B4-BE49-F238E27FC236}">
                <a16:creationId xmlns:a16="http://schemas.microsoft.com/office/drawing/2014/main" id="{6E8A1623-3D7C-F742-8947-247798FD35F9}"/>
              </a:ext>
            </a:extLst>
          </p:cNvPr>
          <p:cNvSpPr>
            <a:spLocks noGrp="1"/>
          </p:cNvSpPr>
          <p:nvPr>
            <p:ph type="subTitle" idx="1"/>
          </p:nvPr>
        </p:nvSpPr>
        <p:spPr>
          <a:xfrm>
            <a:off x="657726" y="4983014"/>
            <a:ext cx="8137139" cy="1384532"/>
          </a:xfrm>
        </p:spPr>
        <p:txBody>
          <a:bodyPr/>
          <a:lstStyle/>
          <a:p>
            <a:r>
              <a:rPr lang="en-US" dirty="0"/>
              <a:t>Co-Occurring Symposium </a:t>
            </a:r>
          </a:p>
          <a:p>
            <a:r>
              <a:rPr lang="en-US" dirty="0"/>
              <a:t>Rochester, MN</a:t>
            </a:r>
            <a:br>
              <a:rPr lang="en-US" dirty="0"/>
            </a:br>
            <a:r>
              <a:rPr lang="en-US" dirty="0"/>
              <a:t>January 25-27, 2027</a:t>
            </a:r>
          </a:p>
        </p:txBody>
      </p:sp>
      <p:sp>
        <p:nvSpPr>
          <p:cNvPr id="5" name="Subtitle 2">
            <a:extLst>
              <a:ext uri="{FF2B5EF4-FFF2-40B4-BE49-F238E27FC236}">
                <a16:creationId xmlns:a16="http://schemas.microsoft.com/office/drawing/2014/main" id="{9CAB71A2-AF69-AB45-A335-813F8F0120D1}"/>
              </a:ext>
            </a:extLst>
          </p:cNvPr>
          <p:cNvSpPr txBox="1">
            <a:spLocks/>
          </p:cNvSpPr>
          <p:nvPr/>
        </p:nvSpPr>
        <p:spPr>
          <a:xfrm>
            <a:off x="657725" y="4151740"/>
            <a:ext cx="8137139" cy="831273"/>
          </a:xfrm>
          <a:prstGeom prst="rect">
            <a:avLst/>
          </a:prstGeom>
        </p:spPr>
        <p:txBody>
          <a:bodyPr/>
          <a:lstStyle>
            <a:lvl1pPr marL="0" indent="0" algn="l" defTabSz="457189" rtl="0" eaLnBrk="1" latinLnBrk="0" hangingPunct="1">
              <a:spcBef>
                <a:spcPct val="20000"/>
              </a:spcBef>
              <a:buFont typeface="Arial"/>
              <a:buNone/>
              <a:defRPr sz="2400" b="1" i="0" kern="1200" baseline="0">
                <a:solidFill>
                  <a:schemeClr val="bg1"/>
                </a:solidFill>
                <a:latin typeface="Proxima Nova Semibold" panose="02000506030000020004" pitchFamily="2" charset="0"/>
                <a:ea typeface="+mn-ea"/>
                <a:cs typeface="+mn-cs"/>
              </a:defRPr>
            </a:lvl1pPr>
            <a:lvl2pPr marL="457189" indent="0" algn="ctr" defTabSz="457189" rtl="0" eaLnBrk="1" latinLnBrk="0" hangingPunct="1">
              <a:spcBef>
                <a:spcPct val="20000"/>
              </a:spcBef>
              <a:buFont typeface="Arial"/>
              <a:buNone/>
              <a:defRPr sz="2000" kern="1200">
                <a:solidFill>
                  <a:schemeClr val="tx1"/>
                </a:solidFill>
                <a:latin typeface="+mn-lt"/>
                <a:ea typeface="+mn-ea"/>
                <a:cs typeface="+mn-cs"/>
              </a:defRPr>
            </a:lvl2pPr>
            <a:lvl3pPr marL="914378" indent="0" algn="ctr" defTabSz="457189" rtl="0" eaLnBrk="1" latinLnBrk="0" hangingPunct="1">
              <a:spcBef>
                <a:spcPct val="20000"/>
              </a:spcBef>
              <a:buFont typeface="Arial"/>
              <a:buNone/>
              <a:defRPr sz="1800" kern="1200">
                <a:solidFill>
                  <a:schemeClr val="tx1"/>
                </a:solidFill>
                <a:latin typeface="+mn-lt"/>
                <a:ea typeface="+mn-ea"/>
                <a:cs typeface="+mn-cs"/>
              </a:defRPr>
            </a:lvl3pPr>
            <a:lvl4pPr marL="1371566" indent="0" algn="ctr" defTabSz="457189" rtl="0" eaLnBrk="1" latinLnBrk="0" hangingPunct="1">
              <a:spcBef>
                <a:spcPct val="20000"/>
              </a:spcBef>
              <a:buFont typeface="Arial"/>
              <a:buNone/>
              <a:defRPr sz="1600" kern="1200">
                <a:solidFill>
                  <a:schemeClr val="tx1"/>
                </a:solidFill>
                <a:latin typeface="+mn-lt"/>
                <a:ea typeface="+mn-ea"/>
                <a:cs typeface="+mn-cs"/>
              </a:defRPr>
            </a:lvl4pPr>
            <a:lvl5pPr marL="1828754" indent="0" algn="ctr" defTabSz="457189" rtl="0" eaLnBrk="1" latinLnBrk="0" hangingPunct="1">
              <a:spcBef>
                <a:spcPct val="20000"/>
              </a:spcBef>
              <a:buFont typeface="Arial"/>
              <a:buNone/>
              <a:defRPr sz="1600" kern="1200">
                <a:solidFill>
                  <a:schemeClr val="tx1"/>
                </a:solidFill>
                <a:latin typeface="+mn-lt"/>
                <a:ea typeface="+mn-ea"/>
                <a:cs typeface="+mn-cs"/>
              </a:defRPr>
            </a:lvl5pPr>
            <a:lvl6pPr marL="2285943" indent="0" algn="ctr" defTabSz="457189" rtl="0" eaLnBrk="1" latinLnBrk="0" hangingPunct="1">
              <a:spcBef>
                <a:spcPct val="20000"/>
              </a:spcBef>
              <a:buFont typeface="Arial"/>
              <a:buNone/>
              <a:defRPr sz="1600" kern="1200">
                <a:solidFill>
                  <a:schemeClr val="tx1"/>
                </a:solidFill>
                <a:latin typeface="+mn-lt"/>
                <a:ea typeface="+mn-ea"/>
                <a:cs typeface="+mn-cs"/>
              </a:defRPr>
            </a:lvl6pPr>
            <a:lvl7pPr marL="2743132" indent="0" algn="ctr" defTabSz="457189" rtl="0" eaLnBrk="1" latinLnBrk="0" hangingPunct="1">
              <a:spcBef>
                <a:spcPct val="20000"/>
              </a:spcBef>
              <a:buFont typeface="Arial"/>
              <a:buNone/>
              <a:defRPr sz="1600" kern="1200">
                <a:solidFill>
                  <a:schemeClr val="tx1"/>
                </a:solidFill>
                <a:latin typeface="+mn-lt"/>
                <a:ea typeface="+mn-ea"/>
                <a:cs typeface="+mn-cs"/>
              </a:defRPr>
            </a:lvl7pPr>
            <a:lvl8pPr marL="3200320" indent="0" algn="ctr" defTabSz="457189" rtl="0" eaLnBrk="1" latinLnBrk="0" hangingPunct="1">
              <a:spcBef>
                <a:spcPct val="20000"/>
              </a:spcBef>
              <a:buFont typeface="Arial"/>
              <a:buNone/>
              <a:defRPr sz="1600" kern="1200">
                <a:solidFill>
                  <a:schemeClr val="tx1"/>
                </a:solidFill>
                <a:latin typeface="+mn-lt"/>
                <a:ea typeface="+mn-ea"/>
                <a:cs typeface="+mn-cs"/>
              </a:defRPr>
            </a:lvl8pPr>
            <a:lvl9pPr marL="3657509" indent="0" algn="ctr" defTabSz="457189" rtl="0" eaLnBrk="1" latinLnBrk="0" hangingPunct="1">
              <a:spcBef>
                <a:spcPct val="20000"/>
              </a:spcBef>
              <a:buFont typeface="Arial"/>
              <a:buNone/>
              <a:defRPr sz="1600" kern="1200">
                <a:solidFill>
                  <a:schemeClr val="tx1"/>
                </a:solidFill>
                <a:latin typeface="+mn-lt"/>
                <a:ea typeface="+mn-ea"/>
                <a:cs typeface="+mn-cs"/>
              </a:defRPr>
            </a:lvl9pPr>
          </a:lstStyle>
          <a:p>
            <a:pPr>
              <a:spcBef>
                <a:spcPts val="984"/>
              </a:spcBef>
              <a:spcAft>
                <a:spcPts val="600"/>
              </a:spcAft>
            </a:pPr>
            <a:r>
              <a:rPr lang="en-US" sz="1600" b="0" i="1" dirty="0">
                <a:latin typeface="Proxima Nova" panose="02000506030000020004" pitchFamily="2" charset="0"/>
              </a:rPr>
              <a:t>Kenneth L. Roberts MPS, LPCC, LADC, DBH Candidate</a:t>
            </a:r>
            <a:br>
              <a:rPr lang="en-US" sz="1600" b="0" i="1" dirty="0">
                <a:latin typeface="Proxima Nova" panose="02000506030000020004" pitchFamily="2" charset="0"/>
              </a:rPr>
            </a:br>
            <a:r>
              <a:rPr lang="en-US" sz="1600" b="0" i="1" dirty="0">
                <a:latin typeface="Proxima Nova" panose="02000506030000020004" pitchFamily="2" charset="0"/>
                <a:hlinkClick r:id="rId3">
                  <a:extLst>
                    <a:ext uri="{A12FA001-AC4F-418D-AE19-62706E023703}">
                      <ahyp:hlinkClr xmlns:ahyp="http://schemas.microsoft.com/office/drawing/2018/hyperlinkcolor" val="tx"/>
                    </a:ext>
                  </a:extLst>
                </a:hlinkClick>
              </a:rPr>
              <a:t>KEN.ROBERTS@NUWAY.ORG</a:t>
            </a:r>
            <a:endParaRPr lang="en-US" sz="1600" b="0" i="1" dirty="0">
              <a:latin typeface="Proxima Nova" panose="02000506030000020004" pitchFamily="2" charset="0"/>
            </a:endParaRPr>
          </a:p>
        </p:txBody>
      </p:sp>
    </p:spTree>
    <p:extLst>
      <p:ext uri="{BB962C8B-B14F-4D97-AF65-F5344CB8AC3E}">
        <p14:creationId xmlns:p14="http://schemas.microsoft.com/office/powerpoint/2010/main" val="1335447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AA7C2-3F2A-3A48-AA8F-4168DD5A2D49}"/>
              </a:ext>
            </a:extLst>
          </p:cNvPr>
          <p:cNvPicPr>
            <a:picLocks noChangeAspect="1"/>
          </p:cNvPicPr>
          <p:nvPr/>
        </p:nvPicPr>
        <p:blipFill>
          <a:blip r:embed="rId3"/>
          <a:stretch>
            <a:fillRect/>
          </a:stretch>
        </p:blipFill>
        <p:spPr>
          <a:xfrm>
            <a:off x="0" y="1218"/>
            <a:ext cx="12194167" cy="6858000"/>
          </a:xfrm>
          <a:prstGeom prst="rect">
            <a:avLst/>
          </a:prstGeom>
        </p:spPr>
      </p:pic>
      <p:pic>
        <p:nvPicPr>
          <p:cNvPr id="5" name="Picture 4">
            <a:extLst>
              <a:ext uri="{FF2B5EF4-FFF2-40B4-BE49-F238E27FC236}">
                <a16:creationId xmlns:a16="http://schemas.microsoft.com/office/drawing/2014/main" id="{837D5DFF-4187-BE44-91B1-AD15EB8DABD7}"/>
              </a:ext>
            </a:extLst>
          </p:cNvPr>
          <p:cNvPicPr>
            <a:picLocks noChangeAspect="1"/>
          </p:cNvPicPr>
          <p:nvPr/>
        </p:nvPicPr>
        <p:blipFill>
          <a:blip r:embed="rId4"/>
          <a:stretch>
            <a:fillRect/>
          </a:stretch>
        </p:blipFill>
        <p:spPr>
          <a:xfrm>
            <a:off x="7331034" y="5533461"/>
            <a:ext cx="1409205" cy="986444"/>
          </a:xfrm>
          <a:prstGeom prst="rect">
            <a:avLst/>
          </a:prstGeom>
        </p:spPr>
      </p:pic>
      <p:sp>
        <p:nvSpPr>
          <p:cNvPr id="6" name="Title 1">
            <a:extLst>
              <a:ext uri="{FF2B5EF4-FFF2-40B4-BE49-F238E27FC236}">
                <a16:creationId xmlns:a16="http://schemas.microsoft.com/office/drawing/2014/main" id="{D38AED99-FE05-8D41-839A-29914B169D63}"/>
              </a:ext>
            </a:extLst>
          </p:cNvPr>
          <p:cNvSpPr>
            <a:spLocks noGrp="1"/>
          </p:cNvSpPr>
          <p:nvPr>
            <p:ph type="title"/>
          </p:nvPr>
        </p:nvSpPr>
        <p:spPr>
          <a:xfrm>
            <a:off x="430428" y="457697"/>
            <a:ext cx="11273892" cy="885912"/>
          </a:xfrm>
        </p:spPr>
        <p:txBody>
          <a:bodyPr/>
          <a:lstStyle/>
          <a:p>
            <a:r>
              <a:rPr lang="en-US" dirty="0">
                <a:solidFill>
                  <a:schemeClr val="bg1"/>
                </a:solidFill>
              </a:rPr>
              <a:t>Pandemic Trauma and Stress Experience (PTSE)</a:t>
            </a:r>
          </a:p>
        </p:txBody>
      </p:sp>
      <p:sp>
        <p:nvSpPr>
          <p:cNvPr id="2" name="Rectangle 1">
            <a:extLst>
              <a:ext uri="{FF2B5EF4-FFF2-40B4-BE49-F238E27FC236}">
                <a16:creationId xmlns:a16="http://schemas.microsoft.com/office/drawing/2014/main" id="{786B485A-68FD-4C44-A88B-43C2CD076EE2}"/>
              </a:ext>
            </a:extLst>
          </p:cNvPr>
          <p:cNvSpPr/>
          <p:nvPr/>
        </p:nvSpPr>
        <p:spPr>
          <a:xfrm>
            <a:off x="8884933" y="5733679"/>
            <a:ext cx="2928366" cy="461665"/>
          </a:xfrm>
          <a:prstGeom prst="rect">
            <a:avLst/>
          </a:prstGeom>
        </p:spPr>
        <p:txBody>
          <a:bodyPr wrap="none">
            <a:spAutoFit/>
          </a:bodyPr>
          <a:lstStyle/>
          <a:p>
            <a:r>
              <a:rPr lang="en-US" sz="2400" dirty="0">
                <a:solidFill>
                  <a:schemeClr val="bg1"/>
                </a:solidFill>
                <a:hlinkClick r:id="rId5">
                  <a:extLst>
                    <a:ext uri="{A12FA001-AC4F-418D-AE19-62706E023703}">
                      <ahyp:hlinkClr xmlns:ahyp="http://schemas.microsoft.com/office/drawing/2018/hyperlinkcolor" val="tx"/>
                    </a:ext>
                  </a:extLst>
                </a:hlinkClick>
              </a:rPr>
              <a:t>https://apsa.org/PTSE</a:t>
            </a:r>
            <a:endParaRPr lang="en-US" sz="2400" dirty="0">
              <a:solidFill>
                <a:schemeClr val="bg1"/>
              </a:solidFill>
            </a:endParaRPr>
          </a:p>
        </p:txBody>
      </p:sp>
      <p:sp>
        <p:nvSpPr>
          <p:cNvPr id="7" name="Content Placeholder 2">
            <a:extLst>
              <a:ext uri="{FF2B5EF4-FFF2-40B4-BE49-F238E27FC236}">
                <a16:creationId xmlns:a16="http://schemas.microsoft.com/office/drawing/2014/main" id="{2AAD8EB8-EF6F-E14B-B13C-2B4CAEA0FAB3}"/>
              </a:ext>
            </a:extLst>
          </p:cNvPr>
          <p:cNvSpPr>
            <a:spLocks noGrp="1"/>
          </p:cNvSpPr>
          <p:nvPr>
            <p:ph idx="1"/>
          </p:nvPr>
        </p:nvSpPr>
        <p:spPr>
          <a:xfrm>
            <a:off x="1270660" y="1219200"/>
            <a:ext cx="9417132" cy="2910996"/>
          </a:xfrm>
        </p:spPr>
        <p:txBody>
          <a:bodyPr/>
          <a:lstStyle/>
          <a:p>
            <a:pPr marL="457200" indent="-457200">
              <a:buFont typeface="Arial" panose="020B0604020202020204" pitchFamily="34" charset="0"/>
              <a:buChar char="•"/>
            </a:pPr>
            <a:r>
              <a:rPr lang="en-US" sz="2000" b="0" dirty="0">
                <a:solidFill>
                  <a:schemeClr val="bg1"/>
                </a:solidFill>
                <a:latin typeface="Proxima Nova" panose="02000506030000020004" pitchFamily="2" charset="0"/>
              </a:rPr>
              <a:t>American Psychoanalytic Association (</a:t>
            </a:r>
            <a:r>
              <a:rPr lang="en-US" sz="2000" b="0" dirty="0" err="1">
                <a:solidFill>
                  <a:schemeClr val="bg1"/>
                </a:solidFill>
                <a:latin typeface="Proxima Nova" panose="02000506030000020004" pitchFamily="2" charset="0"/>
              </a:rPr>
              <a:t>APsaA</a:t>
            </a:r>
            <a:r>
              <a:rPr lang="en-US" sz="2000" b="0" dirty="0">
                <a:solidFill>
                  <a:schemeClr val="bg1"/>
                </a:solidFill>
                <a:latin typeface="Proxima Nova" panose="02000506030000020004" pitchFamily="2" charset="0"/>
              </a:rPr>
              <a:t>) has outlined the psychological impact of the pandemic on individuals, families, and communities</a:t>
            </a:r>
          </a:p>
          <a:p>
            <a:pPr marL="457200" indent="-457200">
              <a:buFont typeface="Arial" panose="020B0604020202020204" pitchFamily="34" charset="0"/>
              <a:buChar char="•"/>
            </a:pPr>
            <a:r>
              <a:rPr lang="en-US" sz="2000" b="0" dirty="0">
                <a:solidFill>
                  <a:schemeClr val="bg1"/>
                </a:solidFill>
                <a:latin typeface="Proxima Nova" panose="02000506030000020004" pitchFamily="2" charset="0"/>
              </a:rPr>
              <a:t>Caused by having to adapt to a prolonged “pandemic way of life”, filled with uncertainty, fear, and loss —  can increase our experiences of depression, anxiety, sadness, loneliness, relational conflicts, substance abuse or misuse, and even violence</a:t>
            </a:r>
          </a:p>
          <a:p>
            <a:pPr marL="457200" indent="-457200">
              <a:buFont typeface="Arial" panose="020B0604020202020204" pitchFamily="34" charset="0"/>
              <a:buChar char="•"/>
            </a:pPr>
            <a:r>
              <a:rPr lang="en-US" sz="2000" b="0" dirty="0">
                <a:solidFill>
                  <a:schemeClr val="bg1"/>
                </a:solidFill>
                <a:latin typeface="Proxima Nova" panose="02000506030000020004" pitchFamily="2" charset="0"/>
              </a:rPr>
              <a:t>Responses can range from subtle to serious and are different for different people</a:t>
            </a:r>
          </a:p>
          <a:p>
            <a:pPr marL="457200" indent="-457200">
              <a:buFont typeface="Arial" panose="020B0604020202020204" pitchFamily="34" charset="0"/>
              <a:buChar char="•"/>
            </a:pPr>
            <a:r>
              <a:rPr lang="en-US" sz="2000" b="0" dirty="0">
                <a:solidFill>
                  <a:schemeClr val="bg1"/>
                </a:solidFill>
                <a:latin typeface="Proxima Nova" panose="02000506030000020004" pitchFamily="2" charset="0"/>
              </a:rPr>
              <a:t>“It is important to understand that </a:t>
            </a:r>
            <a:r>
              <a:rPr lang="en-US" sz="2000" i="1" dirty="0">
                <a:solidFill>
                  <a:schemeClr val="bg1"/>
                </a:solidFill>
                <a:latin typeface="Proxima Nova" panose="02000506030000020004" pitchFamily="2" charset="0"/>
              </a:rPr>
              <a:t>PTSE is not a diagnosis or disorder. </a:t>
            </a:r>
            <a:r>
              <a:rPr lang="en-US" sz="2000" b="0" dirty="0">
                <a:solidFill>
                  <a:schemeClr val="bg1"/>
                </a:solidFill>
                <a:latin typeface="Proxima Nova" panose="02000506030000020004" pitchFamily="2" charset="0"/>
              </a:rPr>
              <a:t>It is a shared community phenomenon centered on adapting together”</a:t>
            </a:r>
          </a:p>
          <a:p>
            <a:pPr marL="457200" indent="-457200">
              <a:buFont typeface="Arial" panose="020B0604020202020204" pitchFamily="34" charset="0"/>
              <a:buChar char="•"/>
            </a:pPr>
            <a:r>
              <a:rPr lang="en-US" sz="2000" b="0" dirty="0">
                <a:solidFill>
                  <a:schemeClr val="bg1"/>
                </a:solidFill>
                <a:latin typeface="Proxima Nova" panose="02000506030000020004" pitchFamily="2" charset="0"/>
              </a:rPr>
              <a:t>“</a:t>
            </a:r>
            <a:r>
              <a:rPr lang="en-US" sz="2000" u="sng" dirty="0">
                <a:solidFill>
                  <a:schemeClr val="bg1"/>
                </a:solidFill>
                <a:latin typeface="Proxima Nova" panose="02000506030000020004" pitchFamily="2" charset="0"/>
              </a:rPr>
              <a:t>ALL OF US ARE EXPERIENCING SOME LEVEL OF PTSE</a:t>
            </a:r>
            <a:r>
              <a:rPr lang="en-US" sz="2000" b="0" dirty="0">
                <a:solidFill>
                  <a:schemeClr val="bg1"/>
                </a:solidFill>
                <a:latin typeface="Proxima Nova" panose="02000506030000020004" pitchFamily="2" charset="0"/>
              </a:rPr>
              <a:t>” (Todd Essig co-Chair APSA Advisory Taskforce)</a:t>
            </a:r>
          </a:p>
        </p:txBody>
      </p:sp>
    </p:spTree>
    <p:extLst>
      <p:ext uri="{BB962C8B-B14F-4D97-AF65-F5344CB8AC3E}">
        <p14:creationId xmlns:p14="http://schemas.microsoft.com/office/powerpoint/2010/main" val="725781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E38F60-A7F7-A04E-9427-216F139AD094}"/>
              </a:ext>
            </a:extLst>
          </p:cNvPr>
          <p:cNvSpPr txBox="1">
            <a:spLocks/>
          </p:cNvSpPr>
          <p:nvPr/>
        </p:nvSpPr>
        <p:spPr>
          <a:xfrm>
            <a:off x="657726" y="310551"/>
            <a:ext cx="10706960" cy="5745192"/>
          </a:xfrm>
          <a:prstGeom prst="rect">
            <a:avLst/>
          </a:prstGeom>
        </p:spPr>
        <p:txBody>
          <a:bodyPr>
            <a:normAutofit lnSpcReduction="10000"/>
          </a:bodyPr>
          <a:lstStyle>
            <a:lvl1pPr algn="l" defTabSz="457189" rtl="0" eaLnBrk="1" latinLnBrk="0" hangingPunct="1">
              <a:spcBef>
                <a:spcPct val="0"/>
              </a:spcBef>
              <a:buNone/>
              <a:defRPr sz="4400" b="0" i="0" kern="1200" cap="all" baseline="0">
                <a:solidFill>
                  <a:schemeClr val="bg1"/>
                </a:solidFill>
                <a:latin typeface="Proxima Nova Semibold" panose="02000506030000020004" pitchFamily="2" charset="0"/>
                <a:ea typeface="+mj-ea"/>
                <a:cs typeface="+mj-cs"/>
              </a:defRPr>
            </a:lvl1pPr>
          </a:lstStyle>
          <a:p>
            <a:pPr algn="ctr"/>
            <a:r>
              <a:rPr lang="en-US" b="1" dirty="0"/>
              <a:t>CORONAVIRUS OUTBREAK</a:t>
            </a:r>
          </a:p>
          <a:p>
            <a:pPr algn="ctr"/>
            <a:r>
              <a:rPr lang="en-US" b="1" dirty="0"/>
              <a:t>MARCH 2020-?</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Anxiety/Depression= 40%+</a:t>
            </a:r>
          </a:p>
          <a:p>
            <a:pPr marL="571500" indent="-571500">
              <a:buFont typeface="Arial" panose="020B0604020202020204" pitchFamily="34" charset="0"/>
              <a:buChar char="•"/>
            </a:pPr>
            <a:r>
              <a:rPr lang="en-US" sz="3600" dirty="0"/>
              <a:t>DRUG OVERDOSE DEATHS= 30%+</a:t>
            </a:r>
          </a:p>
          <a:p>
            <a:pPr marL="571500" indent="-571500">
              <a:buFont typeface="Arial" panose="020B0604020202020204" pitchFamily="34" charset="0"/>
              <a:buChar char="•"/>
            </a:pPr>
            <a:r>
              <a:rPr lang="en-US" sz="3600" dirty="0">
                <a:solidFill>
                  <a:srgbClr val="FF0000"/>
                </a:solidFill>
              </a:rPr>
              <a:t>Trauma/stressor= 26%+</a:t>
            </a:r>
          </a:p>
          <a:p>
            <a:pPr marL="571500" indent="-571500">
              <a:buFont typeface="Arial" panose="020B0604020202020204" pitchFamily="34" charset="0"/>
              <a:buChar char="•"/>
            </a:pPr>
            <a:r>
              <a:rPr lang="en-US" sz="3600" dirty="0"/>
              <a:t>SUBSTANCE USE (START/INCREASE)= 13%+</a:t>
            </a:r>
          </a:p>
          <a:p>
            <a:pPr marL="571500" indent="-571500">
              <a:buFont typeface="Arial" panose="020B0604020202020204" pitchFamily="34" charset="0"/>
              <a:buChar char="•"/>
            </a:pPr>
            <a:r>
              <a:rPr lang="en-US" sz="3600" dirty="0"/>
              <a:t>SUICIDAL IDEATION= 11%+</a:t>
            </a:r>
          </a:p>
          <a:p>
            <a:pPr marL="571500" indent="-571500">
              <a:buFont typeface="Arial" panose="020B0604020202020204" pitchFamily="34" charset="0"/>
              <a:buChar char="•"/>
            </a:pPr>
            <a:endParaRPr lang="en-US" sz="3600" dirty="0"/>
          </a:p>
          <a:p>
            <a:pPr algn="ctr"/>
            <a:r>
              <a:rPr lang="en-US" sz="3600" b="1" dirty="0"/>
              <a:t>“DEATHS OF DESPAIR”</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endParaRPr lang="en-US" dirty="0"/>
          </a:p>
        </p:txBody>
      </p:sp>
    </p:spTree>
    <p:extLst>
      <p:ext uri="{BB962C8B-B14F-4D97-AF65-F5344CB8AC3E}">
        <p14:creationId xmlns:p14="http://schemas.microsoft.com/office/powerpoint/2010/main" val="2064773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E38F60-A7F7-A04E-9427-216F139AD094}"/>
              </a:ext>
            </a:extLst>
          </p:cNvPr>
          <p:cNvSpPr txBox="1">
            <a:spLocks/>
          </p:cNvSpPr>
          <p:nvPr/>
        </p:nvSpPr>
        <p:spPr>
          <a:xfrm>
            <a:off x="657726" y="310551"/>
            <a:ext cx="10706960" cy="5745192"/>
          </a:xfrm>
          <a:prstGeom prst="rect">
            <a:avLst/>
          </a:prstGeom>
        </p:spPr>
        <p:txBody>
          <a:bodyPr>
            <a:normAutofit/>
          </a:bodyPr>
          <a:lstStyle>
            <a:lvl1pPr algn="l" defTabSz="457189" rtl="0" eaLnBrk="1" latinLnBrk="0" hangingPunct="1">
              <a:spcBef>
                <a:spcPct val="0"/>
              </a:spcBef>
              <a:buNone/>
              <a:defRPr sz="4400" b="0" i="0" kern="1200" cap="all" baseline="0">
                <a:solidFill>
                  <a:schemeClr val="bg1"/>
                </a:solidFill>
                <a:latin typeface="Proxima Nova Semibold" panose="02000506030000020004" pitchFamily="2" charset="0"/>
                <a:ea typeface="+mj-ea"/>
                <a:cs typeface="+mj-cs"/>
              </a:defRPr>
            </a:lvl1pPr>
          </a:lstStyle>
          <a:p>
            <a:pPr algn="ctr"/>
            <a:r>
              <a:rPr lang="en-US" b="1" dirty="0"/>
              <a:t> </a:t>
            </a:r>
          </a:p>
          <a:p>
            <a:pPr algn="ctr"/>
            <a:endParaRPr lang="en-US" sz="3600" b="1" i="1" dirty="0"/>
          </a:p>
          <a:p>
            <a:pPr algn="ctr"/>
            <a:endParaRPr lang="en-US" sz="3600" b="1" i="1" dirty="0"/>
          </a:p>
          <a:p>
            <a:pPr algn="ctr"/>
            <a:r>
              <a:rPr lang="en-US" sz="3600" b="1" i="1" dirty="0"/>
              <a:t>“These are </a:t>
            </a:r>
            <a:r>
              <a:rPr lang="en-US" sz="3600" b="1" i="1" u="sng" dirty="0"/>
              <a:t>not</a:t>
            </a:r>
            <a:r>
              <a:rPr lang="en-US" sz="3600" b="1" i="1" dirty="0"/>
              <a:t> the same clients we have worked with in the past”</a:t>
            </a:r>
          </a:p>
          <a:p>
            <a:pPr algn="ctr"/>
            <a:endParaRPr lang="en-US" sz="3600" b="1" dirty="0"/>
          </a:p>
          <a:p>
            <a:pPr algn="ctr"/>
            <a:r>
              <a:rPr lang="en-US" sz="3600" b="1" dirty="0"/>
              <a:t>(acuity, behavior, etc.)</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endParaRPr lang="en-US" dirty="0"/>
          </a:p>
        </p:txBody>
      </p:sp>
    </p:spTree>
    <p:extLst>
      <p:ext uri="{BB962C8B-B14F-4D97-AF65-F5344CB8AC3E}">
        <p14:creationId xmlns:p14="http://schemas.microsoft.com/office/powerpoint/2010/main" val="3624658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C4E0DF-EA6F-1191-A7B0-2827D4D86659}"/>
              </a:ext>
            </a:extLst>
          </p:cNvPr>
          <p:cNvPicPr>
            <a:picLocks noChangeAspect="1"/>
          </p:cNvPicPr>
          <p:nvPr/>
        </p:nvPicPr>
        <p:blipFill>
          <a:blip r:embed="rId3"/>
          <a:stretch>
            <a:fillRect/>
          </a:stretch>
        </p:blipFill>
        <p:spPr>
          <a:xfrm>
            <a:off x="618323" y="559165"/>
            <a:ext cx="10999162" cy="5306289"/>
          </a:xfrm>
          <a:prstGeom prst="rect">
            <a:avLst/>
          </a:prstGeom>
        </p:spPr>
      </p:pic>
    </p:spTree>
    <p:extLst>
      <p:ext uri="{BB962C8B-B14F-4D97-AF65-F5344CB8AC3E}">
        <p14:creationId xmlns:p14="http://schemas.microsoft.com/office/powerpoint/2010/main" val="128622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E87645-71AA-2A43-9C03-3CC2D12C21BF}"/>
              </a:ext>
            </a:extLst>
          </p:cNvPr>
          <p:cNvPicPr>
            <a:picLocks noChangeAspect="1"/>
          </p:cNvPicPr>
          <p:nvPr/>
        </p:nvPicPr>
        <p:blipFill>
          <a:blip r:embed="rId3"/>
          <a:stretch>
            <a:fillRect/>
          </a:stretch>
        </p:blipFill>
        <p:spPr>
          <a:xfrm>
            <a:off x="2566736" y="782052"/>
            <a:ext cx="7058527" cy="5293895"/>
          </a:xfrm>
          <a:prstGeom prst="rect">
            <a:avLst/>
          </a:prstGeom>
        </p:spPr>
      </p:pic>
    </p:spTree>
    <p:extLst>
      <p:ext uri="{BB962C8B-B14F-4D97-AF65-F5344CB8AC3E}">
        <p14:creationId xmlns:p14="http://schemas.microsoft.com/office/powerpoint/2010/main" val="826122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669A-98F1-AE44-BD46-2D7C490A1E45}"/>
              </a:ext>
            </a:extLst>
          </p:cNvPr>
          <p:cNvSpPr>
            <a:spLocks noGrp="1"/>
          </p:cNvSpPr>
          <p:nvPr>
            <p:ph type="title"/>
          </p:nvPr>
        </p:nvSpPr>
        <p:spPr>
          <a:xfrm>
            <a:off x="430428" y="457696"/>
            <a:ext cx="10515600" cy="847229"/>
          </a:xfrm>
        </p:spPr>
        <p:txBody>
          <a:bodyPr/>
          <a:lstStyle/>
          <a:p>
            <a:r>
              <a:rPr lang="en-US" dirty="0"/>
              <a:t>Loss of “Social Anchors” (Accountability)</a:t>
            </a:r>
          </a:p>
        </p:txBody>
      </p:sp>
      <p:sp>
        <p:nvSpPr>
          <p:cNvPr id="3" name="Content Placeholder 2">
            <a:extLst>
              <a:ext uri="{FF2B5EF4-FFF2-40B4-BE49-F238E27FC236}">
                <a16:creationId xmlns:a16="http://schemas.microsoft.com/office/drawing/2014/main" id="{136262B9-C65C-5545-94D4-9465A8F1001F}"/>
              </a:ext>
            </a:extLst>
          </p:cNvPr>
          <p:cNvSpPr>
            <a:spLocks noGrp="1"/>
          </p:cNvSpPr>
          <p:nvPr>
            <p:ph idx="1"/>
          </p:nvPr>
        </p:nvSpPr>
        <p:spPr>
          <a:xfrm>
            <a:off x="4467225" y="1628140"/>
            <a:ext cx="7124699" cy="4177808"/>
          </a:xfrm>
        </p:spPr>
        <p:txBody>
          <a:bodyPr/>
          <a:lstStyle/>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Isolation (social skill erosion)</a:t>
            </a:r>
          </a:p>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Group Living (Res Tx, RR)</a:t>
            </a:r>
          </a:p>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Support Groups</a:t>
            </a:r>
          </a:p>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Legal/Courts</a:t>
            </a:r>
            <a:endParaRPr lang="en-US" sz="3000" b="0" dirty="0">
              <a:solidFill>
                <a:schemeClr val="accent1">
                  <a:lumMod val="50000"/>
                </a:schemeClr>
              </a:solidFill>
              <a:latin typeface="Proxima Nova" panose="02000506030000020004" pitchFamily="2" charset="0"/>
            </a:endParaRPr>
          </a:p>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Societal Priorities</a:t>
            </a:r>
          </a:p>
        </p:txBody>
      </p:sp>
      <p:pic>
        <p:nvPicPr>
          <p:cNvPr id="5" name="Picture 4">
            <a:extLst>
              <a:ext uri="{FF2B5EF4-FFF2-40B4-BE49-F238E27FC236}">
                <a16:creationId xmlns:a16="http://schemas.microsoft.com/office/drawing/2014/main" id="{83609D90-BD54-8B4B-3717-2AC7751FD988}"/>
              </a:ext>
            </a:extLst>
          </p:cNvPr>
          <p:cNvPicPr>
            <a:picLocks noChangeAspect="1"/>
          </p:cNvPicPr>
          <p:nvPr/>
        </p:nvPicPr>
        <p:blipFill>
          <a:blip r:embed="rId3"/>
          <a:stretch>
            <a:fillRect/>
          </a:stretch>
        </p:blipFill>
        <p:spPr>
          <a:xfrm>
            <a:off x="180974" y="1304925"/>
            <a:ext cx="4191001" cy="4644843"/>
          </a:xfrm>
          <a:prstGeom prst="rect">
            <a:avLst/>
          </a:prstGeom>
        </p:spPr>
      </p:pic>
    </p:spTree>
    <p:extLst>
      <p:ext uri="{BB962C8B-B14F-4D97-AF65-F5344CB8AC3E}">
        <p14:creationId xmlns:p14="http://schemas.microsoft.com/office/powerpoint/2010/main" val="213211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669A-98F1-AE44-BD46-2D7C490A1E45}"/>
              </a:ext>
            </a:extLst>
          </p:cNvPr>
          <p:cNvSpPr>
            <a:spLocks noGrp="1"/>
          </p:cNvSpPr>
          <p:nvPr>
            <p:ph type="title"/>
          </p:nvPr>
        </p:nvSpPr>
        <p:spPr>
          <a:xfrm>
            <a:off x="430428" y="457696"/>
            <a:ext cx="10515600" cy="847229"/>
          </a:xfrm>
        </p:spPr>
        <p:txBody>
          <a:bodyPr/>
          <a:lstStyle/>
          <a:p>
            <a:r>
              <a:rPr lang="en-US" dirty="0"/>
              <a:t>System Changes (Access/Accountability)</a:t>
            </a:r>
          </a:p>
        </p:txBody>
      </p:sp>
      <p:sp>
        <p:nvSpPr>
          <p:cNvPr id="3" name="Content Placeholder 2">
            <a:extLst>
              <a:ext uri="{FF2B5EF4-FFF2-40B4-BE49-F238E27FC236}">
                <a16:creationId xmlns:a16="http://schemas.microsoft.com/office/drawing/2014/main" id="{136262B9-C65C-5545-94D4-9465A8F1001F}"/>
              </a:ext>
            </a:extLst>
          </p:cNvPr>
          <p:cNvSpPr>
            <a:spLocks noGrp="1"/>
          </p:cNvSpPr>
          <p:nvPr>
            <p:ph idx="1"/>
          </p:nvPr>
        </p:nvSpPr>
        <p:spPr>
          <a:xfrm>
            <a:off x="5143500" y="1628140"/>
            <a:ext cx="6448424" cy="4177808"/>
          </a:xfrm>
        </p:spPr>
        <p:txBody>
          <a:bodyPr/>
          <a:lstStyle/>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Telehealth</a:t>
            </a:r>
            <a:endParaRPr lang="en-US" sz="3000" b="0" dirty="0">
              <a:solidFill>
                <a:schemeClr val="accent1">
                  <a:lumMod val="50000"/>
                </a:schemeClr>
              </a:solidFill>
              <a:latin typeface="Proxima Nova" panose="02000506030000020004" pitchFamily="2" charset="0"/>
            </a:endParaRPr>
          </a:p>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MN 1115</a:t>
            </a:r>
          </a:p>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MN Direct Access</a:t>
            </a:r>
          </a:p>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MN Cannabis</a:t>
            </a:r>
          </a:p>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MN Tx S</a:t>
            </a:r>
            <a:r>
              <a:rPr lang="en-US" b="0" dirty="0">
                <a:solidFill>
                  <a:schemeClr val="accent1">
                    <a:lumMod val="50000"/>
                  </a:schemeClr>
                </a:solidFill>
                <a:latin typeface="Proxima Nova" panose="02000506030000020004" pitchFamily="2" charset="0"/>
              </a:rPr>
              <a:t>tatistics</a:t>
            </a:r>
          </a:p>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“Deaths of Despair”</a:t>
            </a:r>
          </a:p>
        </p:txBody>
      </p:sp>
      <p:pic>
        <p:nvPicPr>
          <p:cNvPr id="6" name="Picture 5">
            <a:extLst>
              <a:ext uri="{FF2B5EF4-FFF2-40B4-BE49-F238E27FC236}">
                <a16:creationId xmlns:a16="http://schemas.microsoft.com/office/drawing/2014/main" id="{83150339-9FC6-CC28-B9A2-1C95FBF308D9}"/>
              </a:ext>
            </a:extLst>
          </p:cNvPr>
          <p:cNvPicPr>
            <a:picLocks noChangeAspect="1"/>
          </p:cNvPicPr>
          <p:nvPr/>
        </p:nvPicPr>
        <p:blipFill>
          <a:blip r:embed="rId3"/>
          <a:stretch>
            <a:fillRect/>
          </a:stretch>
        </p:blipFill>
        <p:spPr>
          <a:xfrm>
            <a:off x="152401" y="1628141"/>
            <a:ext cx="4905373" cy="4029710"/>
          </a:xfrm>
          <a:prstGeom prst="rect">
            <a:avLst/>
          </a:prstGeom>
        </p:spPr>
      </p:pic>
    </p:spTree>
    <p:extLst>
      <p:ext uri="{BB962C8B-B14F-4D97-AF65-F5344CB8AC3E}">
        <p14:creationId xmlns:p14="http://schemas.microsoft.com/office/powerpoint/2010/main" val="1059311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32F0-2133-BC41-A75D-776532034517}"/>
              </a:ext>
            </a:extLst>
          </p:cNvPr>
          <p:cNvSpPr>
            <a:spLocks noGrp="1"/>
          </p:cNvSpPr>
          <p:nvPr>
            <p:ph type="title"/>
          </p:nvPr>
        </p:nvSpPr>
        <p:spPr>
          <a:xfrm>
            <a:off x="838201" y="2190750"/>
            <a:ext cx="10515600" cy="1333500"/>
          </a:xfrm>
        </p:spPr>
        <p:txBody>
          <a:bodyPr/>
          <a:lstStyle/>
          <a:p>
            <a:pPr algn="ctr"/>
            <a:r>
              <a:rPr lang="en-US" sz="7200" b="1" i="1" dirty="0"/>
              <a:t>SOLUTION FOCUS!</a:t>
            </a:r>
          </a:p>
        </p:txBody>
      </p:sp>
    </p:spTree>
    <p:extLst>
      <p:ext uri="{BB962C8B-B14F-4D97-AF65-F5344CB8AC3E}">
        <p14:creationId xmlns:p14="http://schemas.microsoft.com/office/powerpoint/2010/main" val="349365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43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038A9F0-3807-EF87-591A-A800D6E285D3}"/>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b="1" dirty="0">
                <a:solidFill>
                  <a:srgbClr val="FFFFFF"/>
                </a:solidFill>
              </a:rPr>
              <a:t>BIODYNE INTRODUCTION</a:t>
            </a:r>
          </a:p>
        </p:txBody>
      </p:sp>
      <p:sp>
        <p:nvSpPr>
          <p:cNvPr id="16" name="Rectangle 15">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A651B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9378571-FE11-C71F-117C-F63200C6C8DE}"/>
              </a:ext>
            </a:extLst>
          </p:cNvPr>
          <p:cNvPicPr>
            <a:picLocks noChangeAspect="1"/>
          </p:cNvPicPr>
          <p:nvPr/>
        </p:nvPicPr>
        <p:blipFill>
          <a:blip r:embed="rId3"/>
          <a:stretch>
            <a:fillRect/>
          </a:stretch>
        </p:blipFill>
        <p:spPr>
          <a:xfrm>
            <a:off x="881008" y="2667954"/>
            <a:ext cx="2353852" cy="3635293"/>
          </a:xfrm>
          <a:prstGeom prst="rect">
            <a:avLst/>
          </a:prstGeom>
        </p:spPr>
      </p:pic>
      <p:sp>
        <p:nvSpPr>
          <p:cNvPr id="18" name="Rectangle 17">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A651B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638426C-1AF8-55C0-F4A9-BEA62F32EFA9}"/>
              </a:ext>
            </a:extLst>
          </p:cNvPr>
          <p:cNvPicPr>
            <a:picLocks noGrp="1" noChangeAspect="1"/>
          </p:cNvPicPr>
          <p:nvPr>
            <p:ph sz="half" idx="2"/>
          </p:nvPr>
        </p:nvPicPr>
        <p:blipFill>
          <a:blip r:embed="rId4"/>
          <a:stretch>
            <a:fillRect/>
          </a:stretch>
        </p:blipFill>
        <p:spPr>
          <a:xfrm>
            <a:off x="4138970" y="2781300"/>
            <a:ext cx="3067358" cy="3585439"/>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88279092-BD02-16A3-72D5-570B990203E0}"/>
              </a:ext>
            </a:extLst>
          </p:cNvPr>
          <p:cNvSpPr>
            <a:spLocks noGrp="1"/>
          </p:cNvSpPr>
          <p:nvPr>
            <p:ph sz="half" idx="1"/>
          </p:nvPr>
        </p:nvSpPr>
        <p:spPr>
          <a:xfrm>
            <a:off x="7956057" y="885824"/>
            <a:ext cx="3515128" cy="5057775"/>
          </a:xfrm>
        </p:spPr>
        <p:txBody>
          <a:bodyPr vert="horz" lIns="91440" tIns="45720" rIns="91440" bIns="45720" rtlCol="0" anchor="ctr">
            <a:normAutofit lnSpcReduction="10000"/>
          </a:bodyPr>
          <a:lstStyle/>
          <a:p>
            <a:pPr marL="0" indent="0">
              <a:buNone/>
            </a:pPr>
            <a:r>
              <a:rPr lang="en-US" sz="2000" b="1" i="0" dirty="0">
                <a:solidFill>
                  <a:schemeClr val="bg1"/>
                </a:solidFill>
                <a:effectLst/>
                <a:latin typeface="Open Sans" panose="020B0606030504020204" pitchFamily="34" charset="0"/>
              </a:rPr>
              <a:t>Nicholas A. Cummings, Ph.D., Sc.D. (1924 - 2020)</a:t>
            </a:r>
          </a:p>
          <a:p>
            <a:r>
              <a:rPr lang="en-US" sz="2000" b="1" dirty="0">
                <a:solidFill>
                  <a:schemeClr val="bg1"/>
                </a:solidFill>
                <a:latin typeface="Open Sans" panose="020B0606030504020204" pitchFamily="34" charset="0"/>
              </a:rPr>
              <a:t>Former President of APA</a:t>
            </a:r>
          </a:p>
          <a:p>
            <a:r>
              <a:rPr lang="en-US" sz="2000" b="1" dirty="0">
                <a:solidFill>
                  <a:schemeClr val="bg1"/>
                </a:solidFill>
                <a:latin typeface="Open Sans" panose="020B0606030504020204" pitchFamily="34" charset="0"/>
              </a:rPr>
              <a:t>Chief of MH for Kaiser Permanente </a:t>
            </a:r>
          </a:p>
          <a:p>
            <a:pPr lvl="1">
              <a:buFont typeface="Courier New" panose="02070309020205020404" pitchFamily="49" charset="0"/>
              <a:buChar char="o"/>
            </a:pPr>
            <a:r>
              <a:rPr lang="en-US" sz="1600" b="1" dirty="0">
                <a:solidFill>
                  <a:schemeClr val="bg1"/>
                </a:solidFill>
                <a:latin typeface="Open Sans" panose="020B0606030504020204" pitchFamily="34" charset="0"/>
              </a:rPr>
              <a:t>MH Inclusion</a:t>
            </a:r>
          </a:p>
          <a:p>
            <a:pPr lvl="1">
              <a:buFont typeface="Courier New" panose="02070309020205020404" pitchFamily="49" charset="0"/>
              <a:buChar char="o"/>
            </a:pPr>
            <a:r>
              <a:rPr lang="en-US" sz="1600" b="1" dirty="0">
                <a:solidFill>
                  <a:schemeClr val="bg1"/>
                </a:solidFill>
                <a:latin typeface="Open Sans" panose="020B0606030504020204" pitchFamily="34" charset="0"/>
              </a:rPr>
              <a:t>Demonstrated $ savings</a:t>
            </a:r>
          </a:p>
          <a:p>
            <a:r>
              <a:rPr lang="en-US" sz="2000" b="1" dirty="0">
                <a:solidFill>
                  <a:schemeClr val="bg1"/>
                </a:solidFill>
                <a:latin typeface="Open Sans" panose="020B0606030504020204" pitchFamily="34" charset="0"/>
              </a:rPr>
              <a:t>American </a:t>
            </a:r>
            <a:r>
              <a:rPr lang="en-US" sz="2000" b="1" dirty="0" err="1">
                <a:solidFill>
                  <a:schemeClr val="bg1"/>
                </a:solidFill>
                <a:latin typeface="Open Sans" panose="020B0606030504020204" pitchFamily="34" charset="0"/>
              </a:rPr>
              <a:t>Biodyne</a:t>
            </a:r>
            <a:endParaRPr lang="en-US" sz="2000" b="1" dirty="0">
              <a:solidFill>
                <a:schemeClr val="bg1"/>
              </a:solidFill>
              <a:latin typeface="Open Sans" panose="020B0606030504020204" pitchFamily="34" charset="0"/>
            </a:endParaRPr>
          </a:p>
          <a:p>
            <a:pPr lvl="1">
              <a:buFont typeface="Courier New" panose="02070309020205020404" pitchFamily="49" charset="0"/>
              <a:buChar char="o"/>
            </a:pPr>
            <a:r>
              <a:rPr lang="en-US" sz="1600" b="1" dirty="0">
                <a:solidFill>
                  <a:schemeClr val="bg1"/>
                </a:solidFill>
                <a:latin typeface="Open Sans" panose="020B0606030504020204" pitchFamily="34" charset="0"/>
              </a:rPr>
              <a:t>Only psychology based managed care</a:t>
            </a:r>
          </a:p>
          <a:p>
            <a:pPr lvl="1">
              <a:buFont typeface="Courier New" panose="02070309020205020404" pitchFamily="49" charset="0"/>
              <a:buChar char="o"/>
            </a:pPr>
            <a:r>
              <a:rPr lang="en-US" sz="1600" b="1" dirty="0">
                <a:solidFill>
                  <a:schemeClr val="bg1"/>
                </a:solidFill>
                <a:latin typeface="Open Sans" panose="020B0606030504020204" pitchFamily="34" charset="0"/>
              </a:rPr>
              <a:t>25 million covered</a:t>
            </a:r>
          </a:p>
          <a:p>
            <a:r>
              <a:rPr lang="en-US" sz="2000" b="1" dirty="0">
                <a:solidFill>
                  <a:schemeClr val="bg1"/>
                </a:solidFill>
                <a:latin typeface="Open Sans" panose="020B0606030504020204" pitchFamily="34" charset="0"/>
              </a:rPr>
              <a:t>Silicon Valley-Jobs &amp; Gates (inspiration)</a:t>
            </a:r>
          </a:p>
          <a:p>
            <a:r>
              <a:rPr lang="en-US" sz="2000" b="1" dirty="0">
                <a:solidFill>
                  <a:schemeClr val="bg1"/>
                </a:solidFill>
                <a:latin typeface="Open Sans" panose="020B0606030504020204" pitchFamily="34" charset="0"/>
              </a:rPr>
              <a:t>Cummings Institute (2014)</a:t>
            </a:r>
          </a:p>
          <a:p>
            <a:pPr marL="0" indent="0">
              <a:buNone/>
            </a:pPr>
            <a:endParaRPr lang="en-US" sz="2000" b="1" dirty="0">
              <a:solidFill>
                <a:schemeClr val="bg1"/>
              </a:solidFill>
              <a:latin typeface="Open Sans" panose="020B0606030504020204" pitchFamily="34" charset="0"/>
            </a:endParaRPr>
          </a:p>
          <a:p>
            <a:pPr marL="0" indent="0">
              <a:buNone/>
            </a:pPr>
            <a:r>
              <a:rPr lang="en-US" sz="1200" b="1" dirty="0">
                <a:solidFill>
                  <a:schemeClr val="bg1"/>
                </a:solidFill>
                <a:latin typeface="Open Sans" panose="020B0606030504020204" pitchFamily="34" charset="0"/>
              </a:rPr>
              <a:t>https://cgi.edu/nicholascummings/</a:t>
            </a:r>
          </a:p>
          <a:p>
            <a:endParaRPr lang="en-US" sz="2000" b="1" dirty="0">
              <a:solidFill>
                <a:schemeClr val="bg1"/>
              </a:solidFill>
            </a:endParaRPr>
          </a:p>
        </p:txBody>
      </p:sp>
    </p:spTree>
    <p:extLst>
      <p:ext uri="{BB962C8B-B14F-4D97-AF65-F5344CB8AC3E}">
        <p14:creationId xmlns:p14="http://schemas.microsoft.com/office/powerpoint/2010/main" val="3392526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43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038A9F0-3807-EF87-591A-A800D6E285D3}"/>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b="1" dirty="0">
                <a:solidFill>
                  <a:srgbClr val="FFFFFF"/>
                </a:solidFill>
              </a:rPr>
              <a:t>BIODYNE DEVELOPMENT</a:t>
            </a:r>
          </a:p>
        </p:txBody>
      </p:sp>
      <p:sp>
        <p:nvSpPr>
          <p:cNvPr id="16" name="Rectangle 15">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A651B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A651B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88279092-BD02-16A3-72D5-570B990203E0}"/>
              </a:ext>
            </a:extLst>
          </p:cNvPr>
          <p:cNvSpPr>
            <a:spLocks noGrp="1"/>
          </p:cNvSpPr>
          <p:nvPr>
            <p:ph sz="half" idx="1"/>
          </p:nvPr>
        </p:nvSpPr>
        <p:spPr>
          <a:xfrm>
            <a:off x="7956057" y="762983"/>
            <a:ext cx="3515128" cy="4980591"/>
          </a:xfrm>
        </p:spPr>
        <p:txBody>
          <a:bodyPr vert="horz" lIns="91440" tIns="45720" rIns="91440" bIns="45720" rtlCol="0" anchor="ctr">
            <a:normAutofit fontScale="92500" lnSpcReduction="10000"/>
          </a:bodyPr>
          <a:lstStyle/>
          <a:p>
            <a:pPr marL="0" indent="0">
              <a:buNone/>
            </a:pPr>
            <a:r>
              <a:rPr lang="en-US" sz="2400" dirty="0">
                <a:solidFill>
                  <a:srgbClr val="FFFFFF"/>
                </a:solidFill>
              </a:rPr>
              <a:t>THE BIODYNE MODEL IS A FRAMEWORK DESIGNED TO INTEGRATE EVIDENCE BASED MODALITIES IN THE SERVICE OF OUTCOMES!</a:t>
            </a:r>
          </a:p>
          <a:p>
            <a:pPr marL="0" indent="0">
              <a:buNone/>
            </a:pPr>
            <a:r>
              <a:rPr lang="en-US" sz="2400" dirty="0">
                <a:solidFill>
                  <a:srgbClr val="FFFFFF"/>
                </a:solidFill>
              </a:rPr>
              <a:t>FOUNDATIONAL PRACTICES INCLUDING MOTIVATIONAL INTERVIEWING AND COGNITIVE BEHAVIORAL THERAPY ARE ENCOURAGED, </a:t>
            </a:r>
            <a:r>
              <a:rPr lang="en-US" sz="2400" b="1" u="sng" dirty="0">
                <a:solidFill>
                  <a:srgbClr val="FFFFFF"/>
                </a:solidFill>
              </a:rPr>
              <a:t>NOT </a:t>
            </a:r>
            <a:r>
              <a:rPr lang="en-US" sz="2400" dirty="0">
                <a:solidFill>
                  <a:srgbClr val="FFFFFF"/>
                </a:solidFill>
              </a:rPr>
              <a:t>EXCLUDED!</a:t>
            </a:r>
          </a:p>
          <a:p>
            <a:pPr marL="0" indent="0">
              <a:buNone/>
            </a:pPr>
            <a:r>
              <a:rPr lang="en-US" sz="2400" dirty="0">
                <a:solidFill>
                  <a:srgbClr val="FFFFFF"/>
                </a:solidFill>
              </a:rPr>
              <a:t>CLINICIANS ARE ENCOURAGED TO THINK “OUTSIDE OF THE BOX” REGARDING CARE STRATEGIES AND SYSTEMS!</a:t>
            </a:r>
          </a:p>
        </p:txBody>
      </p:sp>
      <p:sp>
        <p:nvSpPr>
          <p:cNvPr id="3" name="Content Placeholder 2">
            <a:extLst>
              <a:ext uri="{FF2B5EF4-FFF2-40B4-BE49-F238E27FC236}">
                <a16:creationId xmlns:a16="http://schemas.microsoft.com/office/drawing/2014/main" id="{3586CABE-F13B-3737-E5CA-8BA3DAC90013}"/>
              </a:ext>
            </a:extLst>
          </p:cNvPr>
          <p:cNvSpPr>
            <a:spLocks noGrp="1"/>
          </p:cNvSpPr>
          <p:nvPr>
            <p:ph sz="half" idx="2"/>
          </p:nvPr>
        </p:nvSpPr>
        <p:spPr>
          <a:xfrm>
            <a:off x="8058150" y="1825625"/>
            <a:ext cx="3295650" cy="4089400"/>
          </a:xfrm>
        </p:spPr>
        <p:txBody>
          <a:bodyPr>
            <a:normAutofit fontScale="92500" lnSpcReduction="10000"/>
          </a:bodyPr>
          <a:lstStyle/>
          <a:p>
            <a:pPr marL="0" indent="0">
              <a:buNone/>
            </a:pPr>
            <a:r>
              <a:rPr lang="en-US" sz="2800" b="0" i="0" dirty="0">
                <a:solidFill>
                  <a:schemeClr val="bg1"/>
                </a:solidFill>
                <a:effectLst/>
                <a:latin typeface="Open Sans" panose="020B0606030504020204" pitchFamily="34" charset="0"/>
              </a:rPr>
              <a:t> </a:t>
            </a:r>
            <a:endParaRPr lang="en-US" sz="2800" dirty="0">
              <a:solidFill>
                <a:schemeClr val="bg1"/>
              </a:solidFill>
            </a:endParaRPr>
          </a:p>
          <a:p>
            <a:pPr marL="0" indent="0">
              <a:buNone/>
            </a:pPr>
            <a:endParaRPr lang="en-US" dirty="0"/>
          </a:p>
        </p:txBody>
      </p:sp>
      <p:pic>
        <p:nvPicPr>
          <p:cNvPr id="4" name="Picture 3">
            <a:extLst>
              <a:ext uri="{FF2B5EF4-FFF2-40B4-BE49-F238E27FC236}">
                <a16:creationId xmlns:a16="http://schemas.microsoft.com/office/drawing/2014/main" id="{2B7498F9-3E59-9D05-D96A-C9792BEB6165}"/>
              </a:ext>
            </a:extLst>
          </p:cNvPr>
          <p:cNvPicPr>
            <a:picLocks noChangeAspect="1"/>
          </p:cNvPicPr>
          <p:nvPr/>
        </p:nvPicPr>
        <p:blipFill rotWithShape="1">
          <a:blip r:embed="rId3"/>
          <a:srcRect l="21502" r="20655"/>
          <a:stretch/>
        </p:blipFill>
        <p:spPr>
          <a:xfrm>
            <a:off x="545929" y="2647951"/>
            <a:ext cx="2977594" cy="3718790"/>
          </a:xfrm>
          <a:prstGeom prst="rect">
            <a:avLst/>
          </a:prstGeom>
        </p:spPr>
      </p:pic>
      <p:pic>
        <p:nvPicPr>
          <p:cNvPr id="7" name="Picture 6">
            <a:extLst>
              <a:ext uri="{FF2B5EF4-FFF2-40B4-BE49-F238E27FC236}">
                <a16:creationId xmlns:a16="http://schemas.microsoft.com/office/drawing/2014/main" id="{02ADD5B0-6F17-D95D-50F5-365F390E0738}"/>
              </a:ext>
            </a:extLst>
          </p:cNvPr>
          <p:cNvPicPr>
            <a:picLocks noChangeAspect="1"/>
          </p:cNvPicPr>
          <p:nvPr/>
        </p:nvPicPr>
        <p:blipFill rotWithShape="1">
          <a:blip r:embed="rId4"/>
          <a:srcRect b="26604"/>
          <a:stretch/>
        </p:blipFill>
        <p:spPr>
          <a:xfrm>
            <a:off x="4169429" y="2553234"/>
            <a:ext cx="2949016" cy="3813506"/>
          </a:xfrm>
          <a:prstGeom prst="rect">
            <a:avLst/>
          </a:prstGeom>
        </p:spPr>
      </p:pic>
    </p:spTree>
    <p:extLst>
      <p:ext uri="{BB962C8B-B14F-4D97-AF65-F5344CB8AC3E}">
        <p14:creationId xmlns:p14="http://schemas.microsoft.com/office/powerpoint/2010/main" val="126992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669A-98F1-AE44-BD46-2D7C490A1E45}"/>
              </a:ext>
            </a:extLst>
          </p:cNvPr>
          <p:cNvSpPr>
            <a:spLocks noGrp="1"/>
          </p:cNvSpPr>
          <p:nvPr>
            <p:ph type="title"/>
          </p:nvPr>
        </p:nvSpPr>
        <p:spPr/>
        <p:txBody>
          <a:bodyPr/>
          <a:lstStyle/>
          <a:p>
            <a:r>
              <a:rPr lang="en-US" dirty="0"/>
              <a:t>Basic Objectives</a:t>
            </a:r>
          </a:p>
        </p:txBody>
      </p:sp>
      <p:sp>
        <p:nvSpPr>
          <p:cNvPr id="3" name="Content Placeholder 2">
            <a:extLst>
              <a:ext uri="{FF2B5EF4-FFF2-40B4-BE49-F238E27FC236}">
                <a16:creationId xmlns:a16="http://schemas.microsoft.com/office/drawing/2014/main" id="{136262B9-C65C-5545-94D4-9465A8F1001F}"/>
              </a:ext>
            </a:extLst>
          </p:cNvPr>
          <p:cNvSpPr>
            <a:spLocks noGrp="1"/>
          </p:cNvSpPr>
          <p:nvPr>
            <p:ph idx="1"/>
          </p:nvPr>
        </p:nvSpPr>
        <p:spPr>
          <a:xfrm>
            <a:off x="3966108" y="1628140"/>
            <a:ext cx="6979920" cy="4177808"/>
          </a:xfrm>
        </p:spPr>
        <p:txBody>
          <a:bodyPr/>
          <a:lstStyle/>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Define </a:t>
            </a:r>
            <a:r>
              <a:rPr lang="en-US" b="0" dirty="0">
                <a:solidFill>
                  <a:schemeClr val="accent1">
                    <a:lumMod val="50000"/>
                  </a:schemeClr>
                </a:solidFill>
                <a:latin typeface="Proxima Nova" panose="02000506030000020004" pitchFamily="2" charset="0"/>
              </a:rPr>
              <a:t>the </a:t>
            </a:r>
            <a:r>
              <a:rPr lang="en-US" b="0" dirty="0" err="1">
                <a:solidFill>
                  <a:schemeClr val="accent1">
                    <a:lumMod val="50000"/>
                  </a:schemeClr>
                </a:solidFill>
                <a:latin typeface="Proxima Nova" panose="02000506030000020004" pitchFamily="2" charset="0"/>
              </a:rPr>
              <a:t>Biodyne</a:t>
            </a:r>
            <a:r>
              <a:rPr lang="en-US" b="0" dirty="0">
                <a:solidFill>
                  <a:schemeClr val="accent1">
                    <a:lumMod val="50000"/>
                  </a:schemeClr>
                </a:solidFill>
                <a:latin typeface="Proxima Nova" panose="02000506030000020004" pitchFamily="2" charset="0"/>
              </a:rPr>
              <a:t> Model</a:t>
            </a:r>
            <a:r>
              <a:rPr lang="en-US" sz="3000" b="0" dirty="0">
                <a:solidFill>
                  <a:schemeClr val="accent1">
                    <a:lumMod val="50000"/>
                  </a:schemeClr>
                </a:solidFill>
                <a:latin typeface="Proxima Nova" panose="02000506030000020004" pitchFamily="2" charset="0"/>
              </a:rPr>
              <a:t>.</a:t>
            </a:r>
          </a:p>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Differentiate </a:t>
            </a:r>
            <a:r>
              <a:rPr lang="en-US" b="0" dirty="0">
                <a:solidFill>
                  <a:schemeClr val="accent1">
                    <a:lumMod val="50000"/>
                  </a:schemeClr>
                </a:solidFill>
                <a:latin typeface="Proxima Nova" panose="02000506030000020004" pitchFamily="2" charset="0"/>
              </a:rPr>
              <a:t>“Onion v. Garlic” case presentations</a:t>
            </a:r>
            <a:r>
              <a:rPr lang="en-US" sz="3000" b="0" dirty="0">
                <a:solidFill>
                  <a:schemeClr val="accent1">
                    <a:lumMod val="50000"/>
                  </a:schemeClr>
                </a:solidFill>
                <a:latin typeface="Proxima Nova" panose="02000506030000020004" pitchFamily="2" charset="0"/>
              </a:rPr>
              <a:t>.</a:t>
            </a:r>
          </a:p>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Conceptualize applied interventions utilizing patient/client resistance (“psycho-judo”)</a:t>
            </a:r>
            <a:r>
              <a:rPr lang="en-US" sz="3000" b="0" dirty="0">
                <a:solidFill>
                  <a:schemeClr val="accent1">
                    <a:lumMod val="50000"/>
                  </a:schemeClr>
                </a:solidFill>
                <a:latin typeface="Proxima Nova" panose="02000506030000020004" pitchFamily="2" charset="0"/>
              </a:rPr>
              <a:t>.</a:t>
            </a:r>
          </a:p>
        </p:txBody>
      </p:sp>
      <p:pic>
        <p:nvPicPr>
          <p:cNvPr id="6" name="Picture 5" descr="A picture containing text, weapon&#10;&#10;Description automatically generated">
            <a:extLst>
              <a:ext uri="{FF2B5EF4-FFF2-40B4-BE49-F238E27FC236}">
                <a16:creationId xmlns:a16="http://schemas.microsoft.com/office/drawing/2014/main" id="{7E754606-68D7-C3CB-0022-FA71FA5923B9}"/>
              </a:ext>
            </a:extLst>
          </p:cNvPr>
          <p:cNvPicPr>
            <a:picLocks noChangeAspect="1"/>
          </p:cNvPicPr>
          <p:nvPr/>
        </p:nvPicPr>
        <p:blipFill rotWithShape="1">
          <a:blip r:embed="rId3">
            <a:extLst>
              <a:ext uri="{28A0092B-C50C-407E-A947-70E740481C1C}">
                <a14:useLocalDpi xmlns:a14="http://schemas.microsoft.com/office/drawing/2010/main" val="0"/>
              </a:ext>
            </a:extLst>
          </a:blip>
          <a:srcRect r="10965"/>
          <a:stretch/>
        </p:blipFill>
        <p:spPr bwMode="auto">
          <a:xfrm>
            <a:off x="1000665" y="1362732"/>
            <a:ext cx="2311878" cy="39632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751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43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038A9F0-3807-EF87-591A-A800D6E285D3}"/>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b="1" dirty="0">
                <a:solidFill>
                  <a:srgbClr val="FFFFFF"/>
                </a:solidFill>
              </a:rPr>
              <a:t>BIODYNE FOCUS</a:t>
            </a:r>
          </a:p>
        </p:txBody>
      </p:sp>
      <p:sp>
        <p:nvSpPr>
          <p:cNvPr id="16" name="Rectangle 15">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A651B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A651B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88279092-BD02-16A3-72D5-570B990203E0}"/>
              </a:ext>
            </a:extLst>
          </p:cNvPr>
          <p:cNvSpPr>
            <a:spLocks noGrp="1"/>
          </p:cNvSpPr>
          <p:nvPr>
            <p:ph sz="half" idx="1"/>
          </p:nvPr>
        </p:nvSpPr>
        <p:spPr>
          <a:xfrm>
            <a:off x="7956057" y="762983"/>
            <a:ext cx="3515128" cy="5330923"/>
          </a:xfrm>
        </p:spPr>
        <p:txBody>
          <a:bodyPr vert="horz" lIns="91440" tIns="45720" rIns="91440" bIns="45720" rtlCol="0" anchor="ctr">
            <a:normAutofit fontScale="25000" lnSpcReduction="20000"/>
          </a:bodyPr>
          <a:lstStyle/>
          <a:p>
            <a:pPr marL="0" indent="0">
              <a:buNone/>
            </a:pPr>
            <a:endParaRPr lang="en-US" sz="2400" dirty="0">
              <a:solidFill>
                <a:srgbClr val="FFFFFF"/>
              </a:solidFill>
            </a:endParaRPr>
          </a:p>
        </p:txBody>
      </p:sp>
      <p:sp>
        <p:nvSpPr>
          <p:cNvPr id="3" name="Content Placeholder 2">
            <a:extLst>
              <a:ext uri="{FF2B5EF4-FFF2-40B4-BE49-F238E27FC236}">
                <a16:creationId xmlns:a16="http://schemas.microsoft.com/office/drawing/2014/main" id="{3586CABE-F13B-3737-E5CA-8BA3DAC90013}"/>
              </a:ext>
            </a:extLst>
          </p:cNvPr>
          <p:cNvSpPr>
            <a:spLocks noGrp="1"/>
          </p:cNvSpPr>
          <p:nvPr>
            <p:ph sz="half" idx="2"/>
          </p:nvPr>
        </p:nvSpPr>
        <p:spPr>
          <a:xfrm>
            <a:off x="8065796" y="762984"/>
            <a:ext cx="3295650" cy="1208691"/>
          </a:xfrm>
        </p:spPr>
        <p:txBody>
          <a:bodyPr>
            <a:normAutofit fontScale="25000" lnSpcReduction="20000"/>
          </a:bodyPr>
          <a:lstStyle/>
          <a:p>
            <a:pPr marL="0" indent="0" algn="l">
              <a:buNone/>
            </a:pPr>
            <a:endParaRPr lang="en-US" sz="11200" b="1" i="0" dirty="0">
              <a:solidFill>
                <a:schemeClr val="bg1"/>
              </a:solidFill>
              <a:effectLst/>
              <a:latin typeface="Open Sans" panose="020B0606030504020204" pitchFamily="34" charset="0"/>
            </a:endParaRPr>
          </a:p>
          <a:p>
            <a:pPr algn="l">
              <a:buFont typeface="Arial" panose="020B0604020202020204" pitchFamily="34" charset="0"/>
              <a:buChar char="•"/>
            </a:pPr>
            <a:r>
              <a:rPr lang="en-US" sz="11200" b="1" i="0" dirty="0">
                <a:solidFill>
                  <a:schemeClr val="bg1"/>
                </a:solidFill>
                <a:effectLst/>
                <a:latin typeface="Open Sans" panose="020B0606030504020204" pitchFamily="34" charset="0"/>
              </a:rPr>
              <a:t>Partnership and Collaboration</a:t>
            </a:r>
            <a:r>
              <a:rPr lang="en-US" sz="11200" b="0" i="0" dirty="0">
                <a:solidFill>
                  <a:schemeClr val="bg1"/>
                </a:solidFill>
                <a:effectLst/>
                <a:latin typeface="Open Sans" panose="020B0606030504020204" pitchFamily="34" charset="0"/>
              </a:rPr>
              <a:t>  </a:t>
            </a:r>
          </a:p>
          <a:p>
            <a:pPr algn="l">
              <a:buFont typeface="Arial" panose="020B0604020202020204" pitchFamily="34" charset="0"/>
              <a:buChar char="•"/>
            </a:pPr>
            <a:r>
              <a:rPr lang="en-US" sz="11200" b="1" i="0" dirty="0">
                <a:solidFill>
                  <a:schemeClr val="bg1"/>
                </a:solidFill>
                <a:effectLst/>
                <a:latin typeface="Open Sans" panose="020B0606030504020204" pitchFamily="34" charset="0"/>
              </a:rPr>
              <a:t>People First</a:t>
            </a:r>
            <a:endParaRPr lang="en-US" sz="11200" b="0" i="0" dirty="0">
              <a:solidFill>
                <a:schemeClr val="bg1"/>
              </a:solidFill>
              <a:effectLst/>
              <a:latin typeface="Open Sans" panose="020B0606030504020204" pitchFamily="34" charset="0"/>
            </a:endParaRPr>
          </a:p>
          <a:p>
            <a:pPr algn="l">
              <a:buFont typeface="Arial" panose="020B0604020202020204" pitchFamily="34" charset="0"/>
              <a:buChar char="•"/>
            </a:pPr>
            <a:r>
              <a:rPr lang="en-US" sz="11200" b="1" i="0" dirty="0">
                <a:solidFill>
                  <a:schemeClr val="bg1"/>
                </a:solidFill>
                <a:effectLst/>
                <a:latin typeface="Open Sans" panose="020B0606030504020204" pitchFamily="34" charset="0"/>
              </a:rPr>
              <a:t>Teamwork</a:t>
            </a:r>
            <a:r>
              <a:rPr lang="en-US" sz="11200" b="0" i="0" dirty="0">
                <a:solidFill>
                  <a:schemeClr val="bg1"/>
                </a:solidFill>
                <a:effectLst/>
                <a:latin typeface="Open Sans" panose="020B0606030504020204" pitchFamily="34" charset="0"/>
              </a:rPr>
              <a:t>  </a:t>
            </a:r>
          </a:p>
          <a:p>
            <a:pPr algn="l">
              <a:buFont typeface="Arial" panose="020B0604020202020204" pitchFamily="34" charset="0"/>
              <a:buChar char="•"/>
            </a:pPr>
            <a:r>
              <a:rPr lang="en-US" sz="11200" b="1" i="0" dirty="0">
                <a:solidFill>
                  <a:schemeClr val="bg1"/>
                </a:solidFill>
                <a:effectLst/>
                <a:latin typeface="Open Sans" panose="020B0606030504020204" pitchFamily="34" charset="0"/>
              </a:rPr>
              <a:t>Trust</a:t>
            </a:r>
            <a:endParaRPr lang="en-US" sz="11200" b="0" i="0" dirty="0">
              <a:solidFill>
                <a:schemeClr val="bg1"/>
              </a:solidFill>
              <a:effectLst/>
              <a:latin typeface="Open Sans" panose="020B0606030504020204" pitchFamily="34" charset="0"/>
            </a:endParaRPr>
          </a:p>
          <a:p>
            <a:pPr algn="l">
              <a:buFont typeface="Arial" panose="020B0604020202020204" pitchFamily="34" charset="0"/>
              <a:buChar char="•"/>
            </a:pPr>
            <a:r>
              <a:rPr lang="en-US" sz="11200" b="1" i="0" dirty="0">
                <a:solidFill>
                  <a:schemeClr val="bg1"/>
                </a:solidFill>
                <a:effectLst/>
                <a:latin typeface="Open Sans" panose="020B0606030504020204" pitchFamily="34" charset="0"/>
              </a:rPr>
              <a:t>Impact</a:t>
            </a:r>
            <a:r>
              <a:rPr lang="en-US" sz="11200" b="0" i="0" dirty="0">
                <a:solidFill>
                  <a:schemeClr val="bg1"/>
                </a:solidFill>
                <a:effectLst/>
                <a:latin typeface="Open Sans" panose="020B0606030504020204" pitchFamily="34" charset="0"/>
              </a:rPr>
              <a:t>  </a:t>
            </a:r>
          </a:p>
          <a:p>
            <a:pPr algn="l">
              <a:buFont typeface="Arial" panose="020B0604020202020204" pitchFamily="34" charset="0"/>
              <a:buChar char="•"/>
            </a:pPr>
            <a:r>
              <a:rPr lang="en-US" sz="11200" b="1" i="0" dirty="0">
                <a:solidFill>
                  <a:schemeClr val="bg1"/>
                </a:solidFill>
                <a:effectLst/>
                <a:latin typeface="Open Sans" panose="020B0606030504020204" pitchFamily="34" charset="0"/>
              </a:rPr>
              <a:t> Innovation</a:t>
            </a:r>
            <a:endParaRPr lang="en-US" sz="11200" b="0" i="0" dirty="0">
              <a:solidFill>
                <a:schemeClr val="bg1"/>
              </a:solidFill>
              <a:effectLst/>
              <a:latin typeface="Open Sans" panose="020B0606030504020204" pitchFamily="34" charset="0"/>
            </a:endParaRPr>
          </a:p>
          <a:p>
            <a:pPr algn="l">
              <a:buFont typeface="Arial" panose="020B0604020202020204" pitchFamily="34" charset="0"/>
              <a:buChar char="•"/>
            </a:pPr>
            <a:r>
              <a:rPr lang="en-US" sz="11200" b="1" i="0" dirty="0">
                <a:solidFill>
                  <a:schemeClr val="bg1"/>
                </a:solidFill>
                <a:effectLst/>
                <a:latin typeface="Open Sans" panose="020B0606030504020204" pitchFamily="34" charset="0"/>
              </a:rPr>
              <a:t>Accountability</a:t>
            </a:r>
            <a:r>
              <a:rPr lang="en-US" sz="11200" b="0" i="0" dirty="0">
                <a:solidFill>
                  <a:schemeClr val="bg1"/>
                </a:solidFill>
                <a:effectLst/>
                <a:latin typeface="Open Sans" panose="020B0606030504020204" pitchFamily="34" charset="0"/>
              </a:rPr>
              <a:t> </a:t>
            </a:r>
          </a:p>
          <a:p>
            <a:pPr algn="l">
              <a:buFont typeface="Arial" panose="020B0604020202020204" pitchFamily="34" charset="0"/>
              <a:buChar char="•"/>
            </a:pPr>
            <a:r>
              <a:rPr lang="en-US" sz="11200" b="1" i="0" dirty="0">
                <a:solidFill>
                  <a:schemeClr val="bg1"/>
                </a:solidFill>
                <a:effectLst/>
                <a:latin typeface="Open Sans" panose="020B0606030504020204" pitchFamily="34" charset="0"/>
              </a:rPr>
              <a:t>Access and Diversity</a:t>
            </a:r>
            <a:r>
              <a:rPr lang="en-US" sz="11200" b="0" i="0" dirty="0">
                <a:solidFill>
                  <a:schemeClr val="bg1"/>
                </a:solidFill>
                <a:effectLst/>
                <a:latin typeface="Open Sans" panose="020B0606030504020204" pitchFamily="34" charset="0"/>
              </a:rPr>
              <a:t> </a:t>
            </a:r>
          </a:p>
          <a:p>
            <a:pPr marL="0" indent="0">
              <a:buNone/>
            </a:pPr>
            <a:endParaRPr lang="en-US" b="1" dirty="0">
              <a:solidFill>
                <a:schemeClr val="bg1"/>
              </a:solidFill>
            </a:endParaRPr>
          </a:p>
        </p:txBody>
      </p:sp>
      <p:pic>
        <p:nvPicPr>
          <p:cNvPr id="2" name="Picture 1">
            <a:extLst>
              <a:ext uri="{FF2B5EF4-FFF2-40B4-BE49-F238E27FC236}">
                <a16:creationId xmlns:a16="http://schemas.microsoft.com/office/drawing/2014/main" id="{5C163C1C-A70F-02AF-C56C-995E8E963159}"/>
              </a:ext>
            </a:extLst>
          </p:cNvPr>
          <p:cNvPicPr>
            <a:picLocks noChangeAspect="1"/>
          </p:cNvPicPr>
          <p:nvPr/>
        </p:nvPicPr>
        <p:blipFill>
          <a:blip r:embed="rId3"/>
          <a:stretch>
            <a:fillRect/>
          </a:stretch>
        </p:blipFill>
        <p:spPr>
          <a:xfrm>
            <a:off x="461191" y="2609851"/>
            <a:ext cx="3086101" cy="3756890"/>
          </a:xfrm>
          <a:prstGeom prst="rect">
            <a:avLst/>
          </a:prstGeom>
        </p:spPr>
      </p:pic>
      <p:pic>
        <p:nvPicPr>
          <p:cNvPr id="8" name="Picture 7">
            <a:extLst>
              <a:ext uri="{FF2B5EF4-FFF2-40B4-BE49-F238E27FC236}">
                <a16:creationId xmlns:a16="http://schemas.microsoft.com/office/drawing/2014/main" id="{854495E3-70F9-10EE-3D15-E7F9C5E7BEED}"/>
              </a:ext>
            </a:extLst>
          </p:cNvPr>
          <p:cNvPicPr>
            <a:picLocks noChangeAspect="1"/>
          </p:cNvPicPr>
          <p:nvPr/>
        </p:nvPicPr>
        <p:blipFill rotWithShape="1">
          <a:blip r:embed="rId4"/>
          <a:srcRect l="16054" t="5146" r="16572" b="3600"/>
          <a:stretch/>
        </p:blipFill>
        <p:spPr>
          <a:xfrm>
            <a:off x="4003053" y="2609851"/>
            <a:ext cx="3226810" cy="3756889"/>
          </a:xfrm>
          <a:prstGeom prst="rect">
            <a:avLst/>
          </a:prstGeom>
        </p:spPr>
      </p:pic>
    </p:spTree>
    <p:extLst>
      <p:ext uri="{BB962C8B-B14F-4D97-AF65-F5344CB8AC3E}">
        <p14:creationId xmlns:p14="http://schemas.microsoft.com/office/powerpoint/2010/main" val="34449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43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038A9F0-3807-EF87-591A-A800D6E285D3}"/>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b="1" dirty="0">
                <a:solidFill>
                  <a:srgbClr val="FFFFFF"/>
                </a:solidFill>
              </a:rPr>
              <a:t>BIODYNE ALLIANCE</a:t>
            </a:r>
          </a:p>
        </p:txBody>
      </p:sp>
      <p:sp>
        <p:nvSpPr>
          <p:cNvPr id="16" name="Rectangle 15">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A651B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A651B2">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88279092-BD02-16A3-72D5-570B990203E0}"/>
              </a:ext>
            </a:extLst>
          </p:cNvPr>
          <p:cNvSpPr>
            <a:spLocks noGrp="1"/>
          </p:cNvSpPr>
          <p:nvPr>
            <p:ph sz="half" idx="1"/>
          </p:nvPr>
        </p:nvSpPr>
        <p:spPr>
          <a:xfrm>
            <a:off x="7956057" y="762983"/>
            <a:ext cx="3515128" cy="5330923"/>
          </a:xfrm>
        </p:spPr>
        <p:txBody>
          <a:bodyPr vert="horz" lIns="91440" tIns="45720" rIns="91440" bIns="45720" rtlCol="0" anchor="ctr">
            <a:normAutofit/>
          </a:bodyPr>
          <a:lstStyle/>
          <a:p>
            <a:r>
              <a:rPr lang="en-US" sz="2400" dirty="0">
                <a:solidFill>
                  <a:srgbClr val="FFFFFF"/>
                </a:solidFill>
              </a:rPr>
              <a:t> </a:t>
            </a:r>
          </a:p>
        </p:txBody>
      </p:sp>
      <p:sp>
        <p:nvSpPr>
          <p:cNvPr id="3" name="Content Placeholder 2">
            <a:extLst>
              <a:ext uri="{FF2B5EF4-FFF2-40B4-BE49-F238E27FC236}">
                <a16:creationId xmlns:a16="http://schemas.microsoft.com/office/drawing/2014/main" id="{3586CABE-F13B-3737-E5CA-8BA3DAC90013}"/>
              </a:ext>
            </a:extLst>
          </p:cNvPr>
          <p:cNvSpPr>
            <a:spLocks noGrp="1"/>
          </p:cNvSpPr>
          <p:nvPr>
            <p:ph sz="half" idx="2"/>
          </p:nvPr>
        </p:nvSpPr>
        <p:spPr>
          <a:xfrm>
            <a:off x="7956057" y="491261"/>
            <a:ext cx="3295650" cy="2245922"/>
          </a:xfrm>
        </p:spPr>
        <p:txBody>
          <a:bodyPr>
            <a:noAutofit/>
          </a:bodyPr>
          <a:lstStyle/>
          <a:p>
            <a:pPr marL="0" indent="0">
              <a:buNone/>
            </a:pPr>
            <a:r>
              <a:rPr lang="en-US" sz="2400" dirty="0">
                <a:solidFill>
                  <a:schemeClr val="bg1"/>
                </a:solidFill>
              </a:rPr>
              <a:t>As summarized by Harwood, </a:t>
            </a:r>
            <a:r>
              <a:rPr lang="en-US" sz="2400" dirty="0" err="1">
                <a:solidFill>
                  <a:schemeClr val="bg1"/>
                </a:solidFill>
              </a:rPr>
              <a:t>Beutler</a:t>
            </a:r>
            <a:r>
              <a:rPr lang="en-US" sz="2400" dirty="0">
                <a:solidFill>
                  <a:schemeClr val="bg1"/>
                </a:solidFill>
              </a:rPr>
              <a:t>, Castillo, and </a:t>
            </a:r>
            <a:r>
              <a:rPr lang="en-US" sz="2400" dirty="0" err="1">
                <a:solidFill>
                  <a:schemeClr val="bg1"/>
                </a:solidFill>
              </a:rPr>
              <a:t>Karno</a:t>
            </a:r>
            <a:r>
              <a:rPr lang="en-US" sz="2400" dirty="0">
                <a:solidFill>
                  <a:schemeClr val="bg1"/>
                </a:solidFill>
              </a:rPr>
              <a:t> (2006), considerable research suggests that common factors in general, and the </a:t>
            </a:r>
            <a:r>
              <a:rPr lang="en-US" sz="2400" b="1" u="sng" dirty="0">
                <a:solidFill>
                  <a:schemeClr val="bg1"/>
                </a:solidFill>
              </a:rPr>
              <a:t>therapeutic alliance </a:t>
            </a:r>
            <a:r>
              <a:rPr lang="en-US" sz="2400" dirty="0">
                <a:solidFill>
                  <a:schemeClr val="bg1"/>
                </a:solidFill>
              </a:rPr>
              <a:t>in particular, could possibly be one of the most important elements in treatment outcome, such that neglecting these common factors could negatively impact the efficacy of therapy.</a:t>
            </a:r>
          </a:p>
        </p:txBody>
      </p:sp>
      <p:pic>
        <p:nvPicPr>
          <p:cNvPr id="4" name="Picture 3">
            <a:extLst>
              <a:ext uri="{FF2B5EF4-FFF2-40B4-BE49-F238E27FC236}">
                <a16:creationId xmlns:a16="http://schemas.microsoft.com/office/drawing/2014/main" id="{EAADCE1E-072F-1AD8-BC41-A7A207F081D2}"/>
              </a:ext>
            </a:extLst>
          </p:cNvPr>
          <p:cNvPicPr>
            <a:picLocks noChangeAspect="1"/>
          </p:cNvPicPr>
          <p:nvPr/>
        </p:nvPicPr>
        <p:blipFill>
          <a:blip r:embed="rId3"/>
          <a:stretch>
            <a:fillRect/>
          </a:stretch>
        </p:blipFill>
        <p:spPr>
          <a:xfrm>
            <a:off x="524256" y="2533650"/>
            <a:ext cx="3168319" cy="3924300"/>
          </a:xfrm>
          <a:prstGeom prst="rect">
            <a:avLst/>
          </a:prstGeom>
        </p:spPr>
      </p:pic>
      <p:pic>
        <p:nvPicPr>
          <p:cNvPr id="7" name="Picture 6">
            <a:extLst>
              <a:ext uri="{FF2B5EF4-FFF2-40B4-BE49-F238E27FC236}">
                <a16:creationId xmlns:a16="http://schemas.microsoft.com/office/drawing/2014/main" id="{4BC8B15B-E796-38B6-C554-D8E68866E546}"/>
              </a:ext>
            </a:extLst>
          </p:cNvPr>
          <p:cNvPicPr>
            <a:picLocks noChangeAspect="1"/>
          </p:cNvPicPr>
          <p:nvPr/>
        </p:nvPicPr>
        <p:blipFill>
          <a:blip r:embed="rId4"/>
          <a:stretch>
            <a:fillRect/>
          </a:stretch>
        </p:blipFill>
        <p:spPr>
          <a:xfrm>
            <a:off x="4077889" y="2600324"/>
            <a:ext cx="3168319" cy="3857625"/>
          </a:xfrm>
          <a:prstGeom prst="rect">
            <a:avLst/>
          </a:prstGeom>
        </p:spPr>
      </p:pic>
    </p:spTree>
    <p:extLst>
      <p:ext uri="{BB962C8B-B14F-4D97-AF65-F5344CB8AC3E}">
        <p14:creationId xmlns:p14="http://schemas.microsoft.com/office/powerpoint/2010/main" val="2554148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669A-98F1-AE44-BD46-2D7C490A1E45}"/>
              </a:ext>
            </a:extLst>
          </p:cNvPr>
          <p:cNvSpPr>
            <a:spLocks noGrp="1"/>
          </p:cNvSpPr>
          <p:nvPr>
            <p:ph type="title"/>
          </p:nvPr>
        </p:nvSpPr>
        <p:spPr>
          <a:xfrm>
            <a:off x="430428" y="457696"/>
            <a:ext cx="10515600" cy="847229"/>
          </a:xfrm>
        </p:spPr>
        <p:txBody>
          <a:bodyPr/>
          <a:lstStyle/>
          <a:p>
            <a:r>
              <a:rPr lang="en-US" dirty="0"/>
              <a:t>Identifying “Pre-Addiction” (Proactive Integration)</a:t>
            </a:r>
          </a:p>
        </p:txBody>
      </p:sp>
      <p:sp>
        <p:nvSpPr>
          <p:cNvPr id="3" name="Content Placeholder 2">
            <a:extLst>
              <a:ext uri="{FF2B5EF4-FFF2-40B4-BE49-F238E27FC236}">
                <a16:creationId xmlns:a16="http://schemas.microsoft.com/office/drawing/2014/main" id="{136262B9-C65C-5545-94D4-9465A8F1001F}"/>
              </a:ext>
            </a:extLst>
          </p:cNvPr>
          <p:cNvSpPr>
            <a:spLocks noGrp="1"/>
          </p:cNvSpPr>
          <p:nvPr>
            <p:ph idx="1"/>
          </p:nvPr>
        </p:nvSpPr>
        <p:spPr>
          <a:xfrm>
            <a:off x="5429251" y="1162051"/>
            <a:ext cx="6162674" cy="4857750"/>
          </a:xfrm>
        </p:spPr>
        <p:txBody>
          <a:bodyPr/>
          <a:lstStyle/>
          <a:p>
            <a:r>
              <a:rPr lang="en-US" sz="2400" b="0" dirty="0">
                <a:solidFill>
                  <a:schemeClr val="accent1">
                    <a:lumMod val="50000"/>
                  </a:schemeClr>
                </a:solidFill>
                <a:latin typeface="Proxima Nova" panose="02000506030000020004" pitchFamily="2" charset="0"/>
              </a:rPr>
              <a:t>McClellan (Tx Research institute), </a:t>
            </a:r>
            <a:r>
              <a:rPr lang="en-US" sz="2400" b="0" dirty="0" err="1">
                <a:solidFill>
                  <a:schemeClr val="accent1">
                    <a:lumMod val="50000"/>
                  </a:schemeClr>
                </a:solidFill>
                <a:latin typeface="Proxima Nova" panose="02000506030000020004" pitchFamily="2" charset="0"/>
              </a:rPr>
              <a:t>Koob</a:t>
            </a:r>
            <a:r>
              <a:rPr lang="en-US" sz="2400" b="0" dirty="0">
                <a:solidFill>
                  <a:schemeClr val="accent1">
                    <a:lumMod val="50000"/>
                  </a:schemeClr>
                </a:solidFill>
                <a:latin typeface="Proxima Nova" panose="02000506030000020004" pitchFamily="2" charset="0"/>
              </a:rPr>
              <a:t> (NIAA) &amp; Volkow (NIDA)</a:t>
            </a:r>
          </a:p>
          <a:p>
            <a:r>
              <a:rPr lang="en-US" sz="2400" b="0" dirty="0">
                <a:solidFill>
                  <a:schemeClr val="accent1">
                    <a:lumMod val="50000"/>
                  </a:schemeClr>
                </a:solidFill>
                <a:latin typeface="Proxima Nova" panose="02000506030000020004" pitchFamily="2" charset="0"/>
              </a:rPr>
              <a:t>“Pre-Diabetes” model for SUD</a:t>
            </a:r>
          </a:p>
          <a:p>
            <a:pPr algn="l">
              <a:buFont typeface="Arial" panose="020B0604020202020204" pitchFamily="34" charset="0"/>
              <a:buChar char="•"/>
            </a:pPr>
            <a:r>
              <a:rPr lang="en-US" sz="1400" b="1" i="0" dirty="0">
                <a:solidFill>
                  <a:srgbClr val="303038"/>
                </a:solidFill>
                <a:effectLst/>
                <a:latin typeface="Graphik-Regular"/>
              </a:rPr>
              <a:t>Measures to define and detect pre-addiction</a:t>
            </a:r>
            <a:r>
              <a:rPr lang="en-US" sz="1400" b="0" i="0" dirty="0">
                <a:solidFill>
                  <a:srgbClr val="303038"/>
                </a:solidFill>
                <a:effectLst/>
                <a:latin typeface="Graphik-Regular"/>
              </a:rPr>
              <a:t>. While research efforts into neurological factors and other objective measures of early addiction evolve, DSM-5’s criteria for mild and moderate addiction are a “reasonable starting point” for clinicians to define pre-addiction.</a:t>
            </a:r>
          </a:p>
          <a:p>
            <a:pPr algn="l">
              <a:buFont typeface="Arial" panose="020B0604020202020204" pitchFamily="34" charset="0"/>
              <a:buChar char="•"/>
            </a:pPr>
            <a:r>
              <a:rPr lang="en-US" sz="1400" b="1" i="0" dirty="0">
                <a:solidFill>
                  <a:srgbClr val="303038"/>
                </a:solidFill>
                <a:effectLst/>
                <a:latin typeface="Graphik-Regular"/>
              </a:rPr>
              <a:t>Engaging, effective interventions for pre-addiction. </a:t>
            </a:r>
            <a:r>
              <a:rPr lang="en-US" sz="1400" b="0" i="0" dirty="0">
                <a:solidFill>
                  <a:srgbClr val="303038"/>
                </a:solidFill>
                <a:effectLst/>
                <a:latin typeface="Graphik-Regular"/>
              </a:rPr>
              <a:t>In addition to screening, intervention and referral to treatment for the early stages of substance use, the authors call for a broader range of medications, as well as social support and awareness—including use of social media such as Twitter, TikTok and YouTube.</a:t>
            </a:r>
          </a:p>
          <a:p>
            <a:pPr algn="l">
              <a:buFont typeface="Arial" panose="020B0604020202020204" pitchFamily="34" charset="0"/>
              <a:buChar char="•"/>
            </a:pPr>
            <a:r>
              <a:rPr lang="en-US" sz="1400" b="1" i="0" dirty="0">
                <a:solidFill>
                  <a:srgbClr val="303038"/>
                </a:solidFill>
                <a:effectLst/>
                <a:latin typeface="Graphik-Regular"/>
              </a:rPr>
              <a:t>Public and clinical advocacy.</a:t>
            </a:r>
            <a:r>
              <a:rPr lang="en-US" sz="1400" b="0" i="0" dirty="0">
                <a:solidFill>
                  <a:srgbClr val="303038"/>
                </a:solidFill>
                <a:effectLst/>
                <a:latin typeface="Graphik-Regular"/>
              </a:rPr>
              <a:t> The authors call for more education in medical and nursing schools on procedures for screening and tracking early-stage substance use, and greater willingness from insurers to reimburse such procedures.</a:t>
            </a:r>
            <a:endParaRPr lang="en-US" b="0" dirty="0">
              <a:solidFill>
                <a:schemeClr val="accent1">
                  <a:lumMod val="50000"/>
                </a:schemeClr>
              </a:solidFill>
              <a:latin typeface="Proxima Nova" panose="02000506030000020004" pitchFamily="2" charset="0"/>
            </a:endParaRPr>
          </a:p>
          <a:p>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Time to Recognize, and Treat, Pre-addiction - Treatment Magazine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000" b="0" dirty="0">
              <a:solidFill>
                <a:schemeClr val="accent1">
                  <a:lumMod val="50000"/>
                </a:schemeClr>
              </a:solidFill>
              <a:latin typeface="Proxima Nova" panose="02000506030000020004" pitchFamily="2" charset="0"/>
            </a:endParaRPr>
          </a:p>
        </p:txBody>
      </p:sp>
      <p:pic>
        <p:nvPicPr>
          <p:cNvPr id="4" name="Picture 3">
            <a:extLst>
              <a:ext uri="{FF2B5EF4-FFF2-40B4-BE49-F238E27FC236}">
                <a16:creationId xmlns:a16="http://schemas.microsoft.com/office/drawing/2014/main" id="{3BB33CD3-8E2D-8A40-5390-BD4D944994A4}"/>
              </a:ext>
            </a:extLst>
          </p:cNvPr>
          <p:cNvPicPr>
            <a:picLocks noChangeAspect="1"/>
          </p:cNvPicPr>
          <p:nvPr/>
        </p:nvPicPr>
        <p:blipFill>
          <a:blip r:embed="rId4"/>
          <a:stretch>
            <a:fillRect/>
          </a:stretch>
        </p:blipFill>
        <p:spPr>
          <a:xfrm>
            <a:off x="219076" y="1714499"/>
            <a:ext cx="5072038" cy="3552825"/>
          </a:xfrm>
          <a:prstGeom prst="rect">
            <a:avLst/>
          </a:prstGeom>
        </p:spPr>
      </p:pic>
    </p:spTree>
    <p:extLst>
      <p:ext uri="{BB962C8B-B14F-4D97-AF65-F5344CB8AC3E}">
        <p14:creationId xmlns:p14="http://schemas.microsoft.com/office/powerpoint/2010/main" val="3982048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8B3D10-B7C6-FDDD-A50C-0DC2E90BF4F7}"/>
              </a:ext>
            </a:extLst>
          </p:cNvPr>
          <p:cNvPicPr>
            <a:picLocks noGrp="1" noChangeAspect="1"/>
          </p:cNvPicPr>
          <p:nvPr>
            <p:ph idx="1"/>
          </p:nvPr>
        </p:nvPicPr>
        <p:blipFill>
          <a:blip r:embed="rId3"/>
          <a:stretch>
            <a:fillRect/>
          </a:stretch>
        </p:blipFill>
        <p:spPr>
          <a:xfrm>
            <a:off x="1070378" y="212724"/>
            <a:ext cx="9397597" cy="5669884"/>
          </a:xfrm>
          <a:prstGeom prst="rect">
            <a:avLst/>
          </a:prstGeom>
        </p:spPr>
      </p:pic>
    </p:spTree>
    <p:extLst>
      <p:ext uri="{BB962C8B-B14F-4D97-AF65-F5344CB8AC3E}">
        <p14:creationId xmlns:p14="http://schemas.microsoft.com/office/powerpoint/2010/main" val="2257877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A26473A-EC91-A173-1966-282AD553186E}"/>
              </a:ext>
            </a:extLst>
          </p:cNvPr>
          <p:cNvPicPr>
            <a:picLocks noGrp="1" noChangeAspect="1"/>
          </p:cNvPicPr>
          <p:nvPr>
            <p:ph idx="1"/>
          </p:nvPr>
        </p:nvPicPr>
        <p:blipFill rotWithShape="1">
          <a:blip r:embed="rId3"/>
          <a:srcRect b="82680"/>
          <a:stretch/>
        </p:blipFill>
        <p:spPr>
          <a:xfrm>
            <a:off x="1123950" y="401262"/>
            <a:ext cx="8439150" cy="960813"/>
          </a:xfrm>
          <a:prstGeom prst="rect">
            <a:avLst/>
          </a:prstGeom>
        </p:spPr>
      </p:pic>
      <p:sp>
        <p:nvSpPr>
          <p:cNvPr id="6" name="TextBox 5">
            <a:extLst>
              <a:ext uri="{FF2B5EF4-FFF2-40B4-BE49-F238E27FC236}">
                <a16:creationId xmlns:a16="http://schemas.microsoft.com/office/drawing/2014/main" id="{6AEF548D-A0DF-652C-074F-FA5A036F892D}"/>
              </a:ext>
            </a:extLst>
          </p:cNvPr>
          <p:cNvSpPr txBox="1"/>
          <p:nvPr/>
        </p:nvSpPr>
        <p:spPr>
          <a:xfrm>
            <a:off x="228600" y="1619250"/>
            <a:ext cx="11563350" cy="2831544"/>
          </a:xfrm>
          <a:prstGeom prst="rect">
            <a:avLst/>
          </a:prstGeom>
          <a:noFill/>
        </p:spPr>
        <p:txBody>
          <a:bodyPr wrap="square">
            <a:spAutoFit/>
          </a:bodyPr>
          <a:lstStyle/>
          <a:p>
            <a:r>
              <a:rPr lang="en-US" sz="3200" i="1" dirty="0">
                <a:solidFill>
                  <a:srgbClr val="1B5264"/>
                </a:solidFill>
                <a:latin typeface="Open Sans" panose="020B0606030504020204" pitchFamily="34" charset="0"/>
              </a:rPr>
              <a:t>“P</a:t>
            </a:r>
            <a:r>
              <a:rPr lang="en-US" sz="3200" b="0" i="1" dirty="0">
                <a:solidFill>
                  <a:srgbClr val="1B5264"/>
                </a:solidFill>
                <a:effectLst/>
                <a:latin typeface="Open Sans" panose="020B0606030504020204" pitchFamily="34" charset="0"/>
              </a:rPr>
              <a:t>roviding relief from pain, anxiety, and depression in the shortest time possible and with the least intrusive intervention</a:t>
            </a:r>
            <a:r>
              <a:rPr lang="en-US" sz="3200" i="1" dirty="0">
                <a:solidFill>
                  <a:srgbClr val="1B5264"/>
                </a:solidFill>
                <a:latin typeface="Open Sans" panose="020B0606030504020204" pitchFamily="34" charset="0"/>
              </a:rPr>
              <a:t>.”</a:t>
            </a:r>
          </a:p>
          <a:p>
            <a:pPr marL="914400" lvl="1" indent="-457200">
              <a:buFont typeface="Wingdings" panose="05000000000000000000" pitchFamily="2" charset="2"/>
              <a:buChar char="q"/>
            </a:pPr>
            <a:r>
              <a:rPr lang="en-US" sz="3200" dirty="0">
                <a:solidFill>
                  <a:srgbClr val="1B5264"/>
                </a:solidFill>
                <a:latin typeface="Open Sans" panose="020B0606030504020204" pitchFamily="34" charset="0"/>
              </a:rPr>
              <a:t>Effective</a:t>
            </a:r>
          </a:p>
          <a:p>
            <a:pPr marL="914400" lvl="1" indent="-457200">
              <a:buFont typeface="Wingdings" panose="05000000000000000000" pitchFamily="2" charset="2"/>
              <a:buChar char="q"/>
            </a:pPr>
            <a:r>
              <a:rPr lang="en-US" sz="3200" dirty="0">
                <a:solidFill>
                  <a:srgbClr val="1B5264"/>
                </a:solidFill>
                <a:latin typeface="Open Sans" panose="020B0606030504020204" pitchFamily="34" charset="0"/>
              </a:rPr>
              <a:t>Evidence Based</a:t>
            </a:r>
          </a:p>
          <a:p>
            <a:pPr marL="914400" lvl="1" indent="-457200">
              <a:buFont typeface="Wingdings" panose="05000000000000000000" pitchFamily="2" charset="2"/>
              <a:buChar char="q"/>
            </a:pPr>
            <a:r>
              <a:rPr lang="en-US" sz="3200" dirty="0">
                <a:solidFill>
                  <a:srgbClr val="1B5264"/>
                </a:solidFill>
                <a:latin typeface="Open Sans" panose="020B0606030504020204" pitchFamily="34" charset="0"/>
              </a:rPr>
              <a:t>Efficient</a:t>
            </a:r>
          </a:p>
          <a:p>
            <a:endParaRPr lang="en-US" dirty="0"/>
          </a:p>
        </p:txBody>
      </p:sp>
      <p:pic>
        <p:nvPicPr>
          <p:cNvPr id="7" name="Picture 6">
            <a:extLst>
              <a:ext uri="{FF2B5EF4-FFF2-40B4-BE49-F238E27FC236}">
                <a16:creationId xmlns:a16="http://schemas.microsoft.com/office/drawing/2014/main" id="{E8BF072F-75D8-D80C-7905-2D82AD2DC2F5}"/>
              </a:ext>
            </a:extLst>
          </p:cNvPr>
          <p:cNvPicPr>
            <a:picLocks noChangeAspect="1"/>
          </p:cNvPicPr>
          <p:nvPr/>
        </p:nvPicPr>
        <p:blipFill>
          <a:blip r:embed="rId4"/>
          <a:stretch>
            <a:fillRect/>
          </a:stretch>
        </p:blipFill>
        <p:spPr>
          <a:xfrm>
            <a:off x="5334000" y="2699781"/>
            <a:ext cx="3770327" cy="3558144"/>
          </a:xfrm>
          <a:prstGeom prst="rect">
            <a:avLst/>
          </a:prstGeom>
        </p:spPr>
      </p:pic>
    </p:spTree>
    <p:extLst>
      <p:ext uri="{BB962C8B-B14F-4D97-AF65-F5344CB8AC3E}">
        <p14:creationId xmlns:p14="http://schemas.microsoft.com/office/powerpoint/2010/main" val="677418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err="1"/>
              <a:t>Biodyne</a:t>
            </a:r>
            <a:r>
              <a:rPr lang="en-US" sz="4000" b="1" dirty="0"/>
              <a:t> Concept of Resistance</a:t>
            </a:r>
          </a:p>
        </p:txBody>
      </p:sp>
      <p:sp>
        <p:nvSpPr>
          <p:cNvPr id="3" name="Content Placeholder 2"/>
          <p:cNvSpPr>
            <a:spLocks noGrp="1"/>
          </p:cNvSpPr>
          <p:nvPr>
            <p:ph idx="1"/>
          </p:nvPr>
        </p:nvSpPr>
        <p:spPr>
          <a:xfrm>
            <a:off x="430428" y="1304925"/>
            <a:ext cx="10515600" cy="4771524"/>
          </a:xfrm>
        </p:spPr>
        <p:txBody>
          <a:bodyPr>
            <a:normAutofit/>
          </a:bodyPr>
          <a:lstStyle/>
          <a:p>
            <a:r>
              <a:rPr lang="en-US" sz="1900" dirty="0">
                <a:solidFill>
                  <a:srgbClr val="1B5264"/>
                </a:solidFill>
              </a:rPr>
              <a:t>By the time patients arrive for treatment, they are typically quite set in their ways, albeit unhealthy ways, of coping with anxiety, stress, depression, etc.</a:t>
            </a:r>
          </a:p>
          <a:p>
            <a:r>
              <a:rPr lang="en-US" sz="1900" dirty="0">
                <a:solidFill>
                  <a:srgbClr val="1B5264"/>
                </a:solidFill>
              </a:rPr>
              <a:t>These “ways” may not be working at all but the patient cannot imagine an alternative.</a:t>
            </a:r>
          </a:p>
          <a:p>
            <a:r>
              <a:rPr lang="en-US" sz="1900" dirty="0">
                <a:solidFill>
                  <a:srgbClr val="1B5264"/>
                </a:solidFill>
              </a:rPr>
              <a:t>“Repetition compulsion” sets in…the patient fears “falling into the abyss of permanent anxiety and despair” should the therapist try to take away their dysfunctional coping mechanisms.</a:t>
            </a:r>
          </a:p>
          <a:p>
            <a:r>
              <a:rPr lang="en-US" sz="1900" dirty="0">
                <a:solidFill>
                  <a:srgbClr val="1B5264"/>
                </a:solidFill>
              </a:rPr>
              <a:t>The patient fights the therapist all the way, even when they agree that a change needs to be made because they feel </a:t>
            </a:r>
            <a:r>
              <a:rPr lang="en-US" sz="1900" i="1" dirty="0">
                <a:solidFill>
                  <a:srgbClr val="1B5264"/>
                </a:solidFill>
              </a:rPr>
              <a:t>trapped</a:t>
            </a:r>
            <a:r>
              <a:rPr lang="en-US" sz="1900" dirty="0">
                <a:solidFill>
                  <a:srgbClr val="1B5264"/>
                </a:solidFill>
              </a:rPr>
              <a:t>.</a:t>
            </a:r>
          </a:p>
          <a:p>
            <a:pPr marL="0" indent="0">
              <a:buNone/>
            </a:pPr>
            <a:endParaRPr lang="en-US" dirty="0"/>
          </a:p>
        </p:txBody>
      </p:sp>
      <p:pic>
        <p:nvPicPr>
          <p:cNvPr id="4" name="Picture 3"/>
          <p:cNvPicPr>
            <a:picLocks noChangeAspect="1"/>
          </p:cNvPicPr>
          <p:nvPr/>
        </p:nvPicPr>
        <p:blipFill rotWithShape="1">
          <a:blip r:embed="rId3"/>
          <a:srcRect l="11283" t="8805" r="12394"/>
          <a:stretch/>
        </p:blipFill>
        <p:spPr>
          <a:xfrm>
            <a:off x="7162800" y="4133849"/>
            <a:ext cx="2085976" cy="2528886"/>
          </a:xfrm>
          <a:prstGeom prst="rect">
            <a:avLst/>
          </a:prstGeom>
        </p:spPr>
      </p:pic>
      <p:pic>
        <p:nvPicPr>
          <p:cNvPr id="5" name="Picture 4">
            <a:extLst>
              <a:ext uri="{FF2B5EF4-FFF2-40B4-BE49-F238E27FC236}">
                <a16:creationId xmlns:a16="http://schemas.microsoft.com/office/drawing/2014/main" id="{57612704-802A-2109-90BF-4D055DF36945}"/>
              </a:ext>
            </a:extLst>
          </p:cNvPr>
          <p:cNvPicPr>
            <a:picLocks noChangeAspect="1"/>
          </p:cNvPicPr>
          <p:nvPr/>
        </p:nvPicPr>
        <p:blipFill rotWithShape="1">
          <a:blip r:embed="rId4"/>
          <a:srcRect r="8904"/>
          <a:stretch/>
        </p:blipFill>
        <p:spPr>
          <a:xfrm>
            <a:off x="909638" y="4457700"/>
            <a:ext cx="1900238" cy="2190750"/>
          </a:xfrm>
          <a:prstGeom prst="rect">
            <a:avLst/>
          </a:prstGeom>
        </p:spPr>
      </p:pic>
      <p:pic>
        <p:nvPicPr>
          <p:cNvPr id="6" name="Picture 5">
            <a:extLst>
              <a:ext uri="{FF2B5EF4-FFF2-40B4-BE49-F238E27FC236}">
                <a16:creationId xmlns:a16="http://schemas.microsoft.com/office/drawing/2014/main" id="{CEB96D0F-DBE9-46B0-FF0D-B828E2C10CC2}"/>
              </a:ext>
            </a:extLst>
          </p:cNvPr>
          <p:cNvPicPr>
            <a:picLocks noChangeAspect="1"/>
          </p:cNvPicPr>
          <p:nvPr/>
        </p:nvPicPr>
        <p:blipFill rotWithShape="1">
          <a:blip r:embed="rId5"/>
          <a:srcRect l="24294" r="24797"/>
          <a:stretch/>
        </p:blipFill>
        <p:spPr>
          <a:xfrm>
            <a:off x="2943224" y="4471987"/>
            <a:ext cx="1819275" cy="2190750"/>
          </a:xfrm>
          <a:prstGeom prst="rect">
            <a:avLst/>
          </a:prstGeom>
        </p:spPr>
      </p:pic>
      <p:pic>
        <p:nvPicPr>
          <p:cNvPr id="7" name="Picture 6">
            <a:extLst>
              <a:ext uri="{FF2B5EF4-FFF2-40B4-BE49-F238E27FC236}">
                <a16:creationId xmlns:a16="http://schemas.microsoft.com/office/drawing/2014/main" id="{0ADCE502-E918-C4D0-DF27-4CDB0C357E1D}"/>
              </a:ext>
            </a:extLst>
          </p:cNvPr>
          <p:cNvPicPr>
            <a:picLocks noChangeAspect="1"/>
          </p:cNvPicPr>
          <p:nvPr/>
        </p:nvPicPr>
        <p:blipFill rotWithShape="1">
          <a:blip r:embed="rId6"/>
          <a:srcRect l="12021" r="11672"/>
          <a:stretch/>
        </p:blipFill>
        <p:spPr>
          <a:xfrm>
            <a:off x="4886323" y="4471986"/>
            <a:ext cx="2085977" cy="2190749"/>
          </a:xfrm>
          <a:prstGeom prst="rect">
            <a:avLst/>
          </a:prstGeom>
        </p:spPr>
      </p:pic>
    </p:spTree>
    <p:extLst>
      <p:ext uri="{BB962C8B-B14F-4D97-AF65-F5344CB8AC3E}">
        <p14:creationId xmlns:p14="http://schemas.microsoft.com/office/powerpoint/2010/main" val="2972253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28" y="457696"/>
            <a:ext cx="10515600" cy="713879"/>
          </a:xfrm>
        </p:spPr>
        <p:txBody>
          <a:bodyPr/>
          <a:lstStyle/>
          <a:p>
            <a:r>
              <a:rPr lang="en-US" b="1" dirty="0" err="1"/>
              <a:t>Biodyne</a:t>
            </a:r>
            <a:r>
              <a:rPr lang="en-US" b="1" dirty="0"/>
              <a:t> Model’s View of Resistance</a:t>
            </a:r>
          </a:p>
        </p:txBody>
      </p:sp>
      <p:sp>
        <p:nvSpPr>
          <p:cNvPr id="3" name="Content Placeholder 2"/>
          <p:cNvSpPr>
            <a:spLocks noGrp="1"/>
          </p:cNvSpPr>
          <p:nvPr>
            <p:ph idx="1"/>
          </p:nvPr>
        </p:nvSpPr>
        <p:spPr>
          <a:xfrm>
            <a:off x="430428" y="1266825"/>
            <a:ext cx="10515600" cy="4781049"/>
          </a:xfrm>
        </p:spPr>
        <p:txBody>
          <a:bodyPr>
            <a:normAutofit lnSpcReduction="10000"/>
          </a:bodyPr>
          <a:lstStyle/>
          <a:p>
            <a:r>
              <a:rPr lang="en-US" dirty="0">
                <a:solidFill>
                  <a:srgbClr val="1B5264"/>
                </a:solidFill>
              </a:rPr>
              <a:t>Patients have developed ways of coping, </a:t>
            </a:r>
            <a:r>
              <a:rPr lang="en-US" i="1" dirty="0">
                <a:solidFill>
                  <a:srgbClr val="1B5264"/>
                </a:solidFill>
              </a:rPr>
              <a:t>healthy or unhealthy</a:t>
            </a:r>
            <a:r>
              <a:rPr lang="en-US" dirty="0">
                <a:solidFill>
                  <a:srgbClr val="1B5264"/>
                </a:solidFill>
              </a:rPr>
              <a:t>, that helps them maintain “homeostasis” – asking a patient to take these coping mechanisms away, before one is ready, will result in increased resistance. </a:t>
            </a:r>
          </a:p>
          <a:p>
            <a:r>
              <a:rPr lang="en-US" dirty="0">
                <a:solidFill>
                  <a:srgbClr val="1B5264"/>
                </a:solidFill>
              </a:rPr>
              <a:t>The patient is entitled to their resistance.</a:t>
            </a:r>
          </a:p>
          <a:p>
            <a:r>
              <a:rPr lang="en-US" dirty="0">
                <a:solidFill>
                  <a:srgbClr val="1B5264"/>
                </a:solidFill>
              </a:rPr>
              <a:t>The model refocuses the resistance and makes it an ally in the treatment and moves the treatment forward at a more rapid and effective pace.</a:t>
            </a:r>
          </a:p>
          <a:p>
            <a:r>
              <a:rPr lang="en-US" dirty="0">
                <a:solidFill>
                  <a:srgbClr val="1B5264"/>
                </a:solidFill>
              </a:rPr>
              <a:t>How?  Let’s see…</a:t>
            </a:r>
          </a:p>
        </p:txBody>
      </p:sp>
    </p:spTree>
    <p:extLst>
      <p:ext uri="{BB962C8B-B14F-4D97-AF65-F5344CB8AC3E}">
        <p14:creationId xmlns:p14="http://schemas.microsoft.com/office/powerpoint/2010/main" val="3370744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0D71E35-365E-49C9-A8AA-F9618CC33D7F}"/>
              </a:ext>
            </a:extLst>
          </p:cNvPr>
          <p:cNvSpPr>
            <a:spLocks noGrp="1"/>
          </p:cNvSpPr>
          <p:nvPr>
            <p:ph type="title"/>
          </p:nvPr>
        </p:nvSpPr>
        <p:spPr/>
        <p:txBody>
          <a:bodyPr/>
          <a:lstStyle/>
          <a:p>
            <a:r>
              <a:rPr lang="en-US">
                <a:latin typeface="Times New Roman" pitchFamily="18" charset="0"/>
                <a:cs typeface="Times New Roman" pitchFamily="18" charset="0"/>
              </a:rPr>
              <a:t>Legend</a:t>
            </a:r>
            <a:endParaRPr lang="en-US" dirty="0"/>
          </a:p>
        </p:txBody>
      </p:sp>
      <p:sp>
        <p:nvSpPr>
          <p:cNvPr id="4" name="Content Placeholder 3">
            <a:extLst>
              <a:ext uri="{FF2B5EF4-FFF2-40B4-BE49-F238E27FC236}">
                <a16:creationId xmlns:a16="http://schemas.microsoft.com/office/drawing/2014/main" id="{6E5BFBA2-870C-2482-BE00-C879C28DACC2}"/>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A2197826-6982-465C-999D-3A3174F0A13D}"/>
              </a:ext>
            </a:extLst>
          </p:cNvPr>
          <p:cNvPicPr/>
          <p:nvPr/>
        </p:nvPicPr>
        <p:blipFill rotWithShape="1">
          <a:blip r:embed="rId3"/>
          <a:srcRect b="13194"/>
          <a:stretch/>
        </p:blipFill>
        <p:spPr>
          <a:xfrm>
            <a:off x="152399" y="94750"/>
            <a:ext cx="11609173" cy="5953124"/>
          </a:xfrm>
          <a:prstGeom prst="rect">
            <a:avLst/>
          </a:prstGeom>
        </p:spPr>
      </p:pic>
    </p:spTree>
    <p:extLst>
      <p:ext uri="{BB962C8B-B14F-4D97-AF65-F5344CB8AC3E}">
        <p14:creationId xmlns:p14="http://schemas.microsoft.com/office/powerpoint/2010/main" val="2193323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8236E5D-AC30-4435-8F4E-798D6E930F7A}"/>
              </a:ext>
            </a:extLst>
          </p:cNvPr>
          <p:cNvSpPr>
            <a:spLocks noGrp="1"/>
          </p:cNvSpPr>
          <p:nvPr>
            <p:ph type="title"/>
          </p:nvPr>
        </p:nvSpPr>
        <p:spPr/>
        <p:txBody>
          <a:bodyPr/>
          <a:lstStyle/>
          <a:p>
            <a:r>
              <a:rPr lang="en-US"/>
              <a:t>Who’s Presenting? The Differential Diagnosis</a:t>
            </a:r>
            <a:endParaRPr lang="en-US" dirty="0"/>
          </a:p>
        </p:txBody>
      </p:sp>
      <p:sp>
        <p:nvSpPr>
          <p:cNvPr id="4" name="Content Placeholder 3">
            <a:extLst>
              <a:ext uri="{FF2B5EF4-FFF2-40B4-BE49-F238E27FC236}">
                <a16:creationId xmlns:a16="http://schemas.microsoft.com/office/drawing/2014/main" id="{66EE392F-043F-40AC-2E1B-FE5AFBF2C160}"/>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4903AF16-385F-49F9-9EBB-3A9CFC13A4C5}"/>
              </a:ext>
            </a:extLst>
          </p:cNvPr>
          <p:cNvPicPr/>
          <p:nvPr/>
        </p:nvPicPr>
        <p:blipFill rotWithShape="1">
          <a:blip r:embed="rId3"/>
          <a:srcRect b="25716"/>
          <a:stretch/>
        </p:blipFill>
        <p:spPr>
          <a:xfrm>
            <a:off x="430428" y="171451"/>
            <a:ext cx="11018622" cy="5876424"/>
          </a:xfrm>
          <a:prstGeom prst="rect">
            <a:avLst/>
          </a:prstGeom>
        </p:spPr>
      </p:pic>
    </p:spTree>
    <p:extLst>
      <p:ext uri="{BB962C8B-B14F-4D97-AF65-F5344CB8AC3E}">
        <p14:creationId xmlns:p14="http://schemas.microsoft.com/office/powerpoint/2010/main" val="2838624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B52A4B91-8D02-B5F1-DDB7-15113218CF8E}"/>
              </a:ext>
            </a:extLst>
          </p:cNvPr>
          <p:cNvPicPr>
            <a:picLocks noChangeAspect="1"/>
          </p:cNvPicPr>
          <p:nvPr/>
        </p:nvPicPr>
        <p:blipFill rotWithShape="1">
          <a:blip r:embed="rId3"/>
          <a:srcRect l="54102" t="5013" r="13718" b="12040"/>
          <a:stretch/>
        </p:blipFill>
        <p:spPr bwMode="auto">
          <a:xfrm>
            <a:off x="2014814" y="457200"/>
            <a:ext cx="8162372" cy="5943600"/>
          </a:xfrm>
          <a:prstGeom prst="rect">
            <a:avLst/>
          </a:prstGeom>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560C898F-5B48-FA6D-DFFA-82E0745D93A6}"/>
              </a:ext>
            </a:extLst>
          </p:cNvPr>
          <p:cNvSpPr>
            <a:spLocks noGrp="1"/>
          </p:cNvSpPr>
          <p:nvPr>
            <p:ph type="sldNum" sz="quarter" idx="12"/>
          </p:nvPr>
        </p:nvSpPr>
        <p:spPr>
          <a:xfrm>
            <a:off x="11704320" y="6455664"/>
            <a:ext cx="448056" cy="365125"/>
          </a:xfrm>
        </p:spPr>
        <p:txBody>
          <a:bodyPr>
            <a:normAutofit/>
          </a:bodyPr>
          <a:lstStyle/>
          <a:p>
            <a:pPr>
              <a:spcAft>
                <a:spcPts val="600"/>
              </a:spcAft>
            </a:pPr>
            <a:fld id="{F3FE6141-F6F2-4A5B-9F1E-8E61B513CAF2}" type="slidenum">
              <a:rPr lang="en-US" sz="1100">
                <a:solidFill>
                  <a:srgbClr val="FFFFFF"/>
                </a:solidFill>
              </a:rPr>
              <a:pPr>
                <a:spcAft>
                  <a:spcPts val="600"/>
                </a:spcAft>
              </a:pPr>
              <a:t>29</a:t>
            </a:fld>
            <a:endParaRPr lang="en-US" sz="1100">
              <a:solidFill>
                <a:srgbClr val="FFFFFF"/>
              </a:solidFill>
            </a:endParaRPr>
          </a:p>
        </p:txBody>
      </p:sp>
    </p:spTree>
    <p:extLst>
      <p:ext uri="{BB962C8B-B14F-4D97-AF65-F5344CB8AC3E}">
        <p14:creationId xmlns:p14="http://schemas.microsoft.com/office/powerpoint/2010/main" val="1392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74CCEC-55FA-2123-B7A1-C46092C8C372}"/>
              </a:ext>
            </a:extLst>
          </p:cNvPr>
          <p:cNvPicPr>
            <a:picLocks noGrp="1" noChangeAspect="1"/>
          </p:cNvPicPr>
          <p:nvPr>
            <p:ph idx="1"/>
          </p:nvPr>
        </p:nvPicPr>
        <p:blipFill>
          <a:blip r:embed="rId3"/>
          <a:stretch>
            <a:fillRect/>
          </a:stretch>
        </p:blipFill>
        <p:spPr>
          <a:xfrm>
            <a:off x="342900" y="247650"/>
            <a:ext cx="11534775" cy="5800725"/>
          </a:xfrm>
          <a:prstGeom prst="rect">
            <a:avLst/>
          </a:prstGeom>
        </p:spPr>
      </p:pic>
    </p:spTree>
    <p:extLst>
      <p:ext uri="{BB962C8B-B14F-4D97-AF65-F5344CB8AC3E}">
        <p14:creationId xmlns:p14="http://schemas.microsoft.com/office/powerpoint/2010/main" val="340582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5174FB-6DC7-D927-911E-9C4B835B2BA4}"/>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B24F0B07-5D76-71BA-078F-D7F5776042CA}"/>
              </a:ext>
            </a:extLst>
          </p:cNvPr>
          <p:cNvPicPr>
            <a:picLocks noChangeAspect="1"/>
          </p:cNvPicPr>
          <p:nvPr/>
        </p:nvPicPr>
        <p:blipFill>
          <a:blip r:embed="rId3"/>
          <a:stretch>
            <a:fillRect/>
          </a:stretch>
        </p:blipFill>
        <p:spPr>
          <a:xfrm>
            <a:off x="352424" y="417721"/>
            <a:ext cx="11401771" cy="5629416"/>
          </a:xfrm>
          <a:prstGeom prst="rect">
            <a:avLst/>
          </a:prstGeom>
        </p:spPr>
      </p:pic>
    </p:spTree>
    <p:extLst>
      <p:ext uri="{BB962C8B-B14F-4D97-AF65-F5344CB8AC3E}">
        <p14:creationId xmlns:p14="http://schemas.microsoft.com/office/powerpoint/2010/main" val="1314152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Why is it important to know the Operational Diagnosis?</a:t>
            </a:r>
          </a:p>
        </p:txBody>
      </p:sp>
      <p:sp>
        <p:nvSpPr>
          <p:cNvPr id="3" name="Content Placeholder 2"/>
          <p:cNvSpPr>
            <a:spLocks noGrp="1"/>
          </p:cNvSpPr>
          <p:nvPr>
            <p:ph idx="1"/>
          </p:nvPr>
        </p:nvSpPr>
        <p:spPr>
          <a:xfrm>
            <a:off x="430428" y="1783260"/>
            <a:ext cx="10515600" cy="4264614"/>
          </a:xfrm>
        </p:spPr>
        <p:txBody>
          <a:bodyPr>
            <a:normAutofit fontScale="92500" lnSpcReduction="20000"/>
          </a:bodyPr>
          <a:lstStyle/>
          <a:p>
            <a:pPr marL="0" indent="0">
              <a:buNone/>
            </a:pPr>
            <a:r>
              <a:rPr lang="en-US" sz="2600" dirty="0">
                <a:solidFill>
                  <a:srgbClr val="1B5264"/>
                </a:solidFill>
              </a:rPr>
              <a:t>Knowing the real reason, the patient is seeking help, instead of the rationalized reason the patient will most often present, will determine the treatment plan.</a:t>
            </a:r>
          </a:p>
          <a:p>
            <a:pPr marL="0" indent="0">
              <a:buNone/>
            </a:pPr>
            <a:r>
              <a:rPr lang="en-US" sz="2600" i="1" dirty="0">
                <a:solidFill>
                  <a:srgbClr val="1B5264"/>
                </a:solidFill>
              </a:rPr>
              <a:t>Example: Kim (the patient) may state, “I am drinking too much.”  But Kim has been drinking alcoholically for many years; this statement does not reveal </a:t>
            </a:r>
            <a:r>
              <a:rPr lang="en-US" sz="2600" b="1" i="1" u="sng" dirty="0">
                <a:solidFill>
                  <a:srgbClr val="1B5264"/>
                </a:solidFill>
              </a:rPr>
              <a:t>why now</a:t>
            </a:r>
            <a:r>
              <a:rPr lang="en-US" sz="2600" i="1" dirty="0">
                <a:solidFill>
                  <a:srgbClr val="1B5264"/>
                </a:solidFill>
              </a:rPr>
              <a:t>?</a:t>
            </a:r>
          </a:p>
          <a:p>
            <a:pPr marL="0" indent="0">
              <a:buNone/>
            </a:pPr>
            <a:r>
              <a:rPr lang="en-US" sz="2400" dirty="0">
                <a:solidFill>
                  <a:srgbClr val="1B5264"/>
                </a:solidFill>
              </a:rPr>
              <a:t>Kim may not want to stop drinking.  Kim’s pain may actually be rooted in the impending loss of the marriage and Kim may want therapy solely to attempt to salvage the marriage.  A treatment plan for Kim that focused solely on abstinence would be met with resistance.</a:t>
            </a:r>
            <a:endParaRPr lang="en-US" sz="2600" dirty="0">
              <a:solidFill>
                <a:srgbClr val="1B5264"/>
              </a:solidFill>
            </a:endParaRPr>
          </a:p>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id="{E85350B7-854C-9A48-8E8A-7452A3E4D3FB}"/>
              </a:ext>
            </a:extLst>
          </p:cNvPr>
          <p:cNvPicPr>
            <a:picLocks noChangeAspect="1"/>
          </p:cNvPicPr>
          <p:nvPr/>
        </p:nvPicPr>
        <p:blipFill>
          <a:blip r:embed="rId3"/>
          <a:stretch>
            <a:fillRect/>
          </a:stretch>
        </p:blipFill>
        <p:spPr>
          <a:xfrm>
            <a:off x="1245972" y="5051612"/>
            <a:ext cx="2182557" cy="1536325"/>
          </a:xfrm>
          <a:prstGeom prst="rect">
            <a:avLst/>
          </a:prstGeom>
        </p:spPr>
      </p:pic>
      <p:pic>
        <p:nvPicPr>
          <p:cNvPr id="5" name="Picture 4">
            <a:extLst>
              <a:ext uri="{FF2B5EF4-FFF2-40B4-BE49-F238E27FC236}">
                <a16:creationId xmlns:a16="http://schemas.microsoft.com/office/drawing/2014/main" id="{23753EC3-5DDB-ACBB-9259-DFB70C41F77B}"/>
              </a:ext>
            </a:extLst>
          </p:cNvPr>
          <p:cNvPicPr>
            <a:picLocks noChangeAspect="1"/>
          </p:cNvPicPr>
          <p:nvPr/>
        </p:nvPicPr>
        <p:blipFill>
          <a:blip r:embed="rId4"/>
          <a:stretch>
            <a:fillRect/>
          </a:stretch>
        </p:blipFill>
        <p:spPr>
          <a:xfrm>
            <a:off x="3901310" y="5051610"/>
            <a:ext cx="1306885" cy="1536326"/>
          </a:xfrm>
          <a:prstGeom prst="rect">
            <a:avLst/>
          </a:prstGeom>
        </p:spPr>
      </p:pic>
      <p:pic>
        <p:nvPicPr>
          <p:cNvPr id="6" name="Picture 5">
            <a:extLst>
              <a:ext uri="{FF2B5EF4-FFF2-40B4-BE49-F238E27FC236}">
                <a16:creationId xmlns:a16="http://schemas.microsoft.com/office/drawing/2014/main" id="{897B6007-8DED-0904-AB6B-23E167D2A6AF}"/>
              </a:ext>
            </a:extLst>
          </p:cNvPr>
          <p:cNvPicPr>
            <a:picLocks noChangeAspect="1"/>
          </p:cNvPicPr>
          <p:nvPr/>
        </p:nvPicPr>
        <p:blipFill>
          <a:blip r:embed="rId4"/>
          <a:stretch>
            <a:fillRect/>
          </a:stretch>
        </p:blipFill>
        <p:spPr>
          <a:xfrm>
            <a:off x="5455864" y="4984548"/>
            <a:ext cx="1280271" cy="1670449"/>
          </a:xfrm>
          <a:prstGeom prst="rect">
            <a:avLst/>
          </a:prstGeom>
        </p:spPr>
      </p:pic>
      <p:pic>
        <p:nvPicPr>
          <p:cNvPr id="7" name="Picture 6">
            <a:extLst>
              <a:ext uri="{FF2B5EF4-FFF2-40B4-BE49-F238E27FC236}">
                <a16:creationId xmlns:a16="http://schemas.microsoft.com/office/drawing/2014/main" id="{2901C10B-730C-78BC-FFAE-542C071CE759}"/>
              </a:ext>
            </a:extLst>
          </p:cNvPr>
          <p:cNvPicPr>
            <a:picLocks noChangeAspect="1"/>
          </p:cNvPicPr>
          <p:nvPr/>
        </p:nvPicPr>
        <p:blipFill>
          <a:blip r:embed="rId4"/>
          <a:stretch>
            <a:fillRect/>
          </a:stretch>
        </p:blipFill>
        <p:spPr>
          <a:xfrm>
            <a:off x="7235530" y="4955973"/>
            <a:ext cx="1280271" cy="1670449"/>
          </a:xfrm>
          <a:prstGeom prst="rect">
            <a:avLst/>
          </a:prstGeom>
        </p:spPr>
      </p:pic>
    </p:spTree>
    <p:extLst>
      <p:ext uri="{BB962C8B-B14F-4D97-AF65-F5344CB8AC3E}">
        <p14:creationId xmlns:p14="http://schemas.microsoft.com/office/powerpoint/2010/main" val="16984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28" y="457697"/>
            <a:ext cx="10515600" cy="742454"/>
          </a:xfrm>
        </p:spPr>
        <p:txBody>
          <a:bodyPr/>
          <a:lstStyle/>
          <a:p>
            <a:r>
              <a:rPr lang="en-US" b="1" dirty="0"/>
              <a:t>Questions to ask…</a:t>
            </a:r>
          </a:p>
        </p:txBody>
      </p:sp>
      <p:sp>
        <p:nvSpPr>
          <p:cNvPr id="3" name="Content Placeholder 2"/>
          <p:cNvSpPr>
            <a:spLocks noGrp="1"/>
          </p:cNvSpPr>
          <p:nvPr>
            <p:ph idx="1"/>
          </p:nvPr>
        </p:nvSpPr>
        <p:spPr>
          <a:xfrm>
            <a:off x="430428" y="1200151"/>
            <a:ext cx="10515600" cy="4847723"/>
          </a:xfrm>
        </p:spPr>
        <p:txBody>
          <a:bodyPr>
            <a:noAutofit/>
          </a:bodyPr>
          <a:lstStyle/>
          <a:p>
            <a:pPr marL="0" indent="0">
              <a:buNone/>
            </a:pPr>
            <a:r>
              <a:rPr lang="en-US" sz="1800" dirty="0">
                <a:solidFill>
                  <a:srgbClr val="1B5264"/>
                </a:solidFill>
              </a:rPr>
              <a:t>“What brings you in for treatment now?”</a:t>
            </a:r>
          </a:p>
          <a:p>
            <a:pPr marL="0" indent="0">
              <a:buNone/>
            </a:pPr>
            <a:r>
              <a:rPr lang="en-US" sz="1800" dirty="0">
                <a:solidFill>
                  <a:srgbClr val="7D122A"/>
                </a:solidFill>
              </a:rPr>
              <a:t>CAUTION: What seems obvious is most often the wrong conclusion!</a:t>
            </a:r>
          </a:p>
          <a:p>
            <a:pPr marL="0" indent="0">
              <a:buNone/>
            </a:pPr>
            <a:r>
              <a:rPr lang="en-US" sz="1800" dirty="0">
                <a:solidFill>
                  <a:srgbClr val="1B5264"/>
                </a:solidFill>
              </a:rPr>
              <a:t>“What were you thinking the precise moment you picked up the phone and called for an appointment?”</a:t>
            </a:r>
          </a:p>
          <a:p>
            <a:r>
              <a:rPr lang="en-US" sz="1800" dirty="0">
                <a:solidFill>
                  <a:srgbClr val="1B5264"/>
                </a:solidFill>
              </a:rPr>
              <a:t>Many patients have thought about making an appointment many times before but they never called.</a:t>
            </a:r>
          </a:p>
          <a:p>
            <a:r>
              <a:rPr lang="en-US" sz="1800" dirty="0">
                <a:solidFill>
                  <a:srgbClr val="1B5264"/>
                </a:solidFill>
              </a:rPr>
              <a:t>Attempt to uncover what was pushing them to go through with it this time.</a:t>
            </a:r>
          </a:p>
          <a:p>
            <a:pPr marL="0" indent="0">
              <a:buNone/>
            </a:pPr>
            <a:r>
              <a:rPr lang="en-US" sz="1800" i="1" dirty="0">
                <a:solidFill>
                  <a:srgbClr val="1B5264"/>
                </a:solidFill>
              </a:rPr>
              <a:t>In the example from the last slide…Kim has been drinking for many years and during that time, Riley (Kim’s spouse) frequently threatened to kick Kim out but Riley did not follow through with the threat until the week before Kim came to your office.  </a:t>
            </a:r>
            <a:endParaRPr lang="en-US" sz="1800" dirty="0">
              <a:solidFill>
                <a:srgbClr val="1B5264"/>
              </a:solidFill>
            </a:endParaRPr>
          </a:p>
          <a:p>
            <a:pPr marL="0" indent="0">
              <a:buNone/>
            </a:pPr>
            <a:r>
              <a:rPr lang="en-US" sz="1800" dirty="0">
                <a:solidFill>
                  <a:srgbClr val="1B5264"/>
                </a:solidFill>
              </a:rPr>
              <a:t>Knowing this gets you closer to the operational diagnosis.</a:t>
            </a:r>
          </a:p>
        </p:txBody>
      </p:sp>
    </p:spTree>
    <p:extLst>
      <p:ext uri="{BB962C8B-B14F-4D97-AF65-F5344CB8AC3E}">
        <p14:creationId xmlns:p14="http://schemas.microsoft.com/office/powerpoint/2010/main" val="2258822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Explicit Contract</a:t>
            </a:r>
          </a:p>
        </p:txBody>
      </p:sp>
      <p:sp>
        <p:nvSpPr>
          <p:cNvPr id="3" name="Content Placeholder 2"/>
          <p:cNvSpPr>
            <a:spLocks noGrp="1"/>
          </p:cNvSpPr>
          <p:nvPr>
            <p:ph idx="1"/>
          </p:nvPr>
        </p:nvSpPr>
        <p:spPr>
          <a:xfrm>
            <a:off x="430428" y="1190625"/>
            <a:ext cx="10515600" cy="4857249"/>
          </a:xfrm>
        </p:spPr>
        <p:txBody>
          <a:bodyPr>
            <a:normAutofit fontScale="85000" lnSpcReduction="20000"/>
          </a:bodyPr>
          <a:lstStyle/>
          <a:p>
            <a:r>
              <a:rPr lang="en-US" dirty="0">
                <a:solidFill>
                  <a:srgbClr val="1B5264"/>
                </a:solidFill>
              </a:rPr>
              <a:t>The reason the patient provides as to why they are currently seeking treatment.</a:t>
            </a:r>
          </a:p>
          <a:p>
            <a:endParaRPr lang="en-US" dirty="0">
              <a:solidFill>
                <a:srgbClr val="1B5264"/>
              </a:solidFill>
            </a:endParaRPr>
          </a:p>
          <a:p>
            <a:r>
              <a:rPr lang="en-US" dirty="0">
                <a:solidFill>
                  <a:srgbClr val="FF0000"/>
                </a:solidFill>
              </a:rPr>
              <a:t>The explicit contract is the patient’s rationalized or face-saving reason for coming in (what they can tolerate now)</a:t>
            </a:r>
          </a:p>
          <a:p>
            <a:endParaRPr lang="en-US" dirty="0">
              <a:solidFill>
                <a:srgbClr val="1B5264"/>
              </a:solidFill>
            </a:endParaRPr>
          </a:p>
          <a:p>
            <a:r>
              <a:rPr lang="en-US" dirty="0">
                <a:solidFill>
                  <a:srgbClr val="1B5264"/>
                </a:solidFill>
              </a:rPr>
              <a:t>If this is the only contract utilized, it will lead the therapy into meaningless, ineffective directions.</a:t>
            </a:r>
          </a:p>
          <a:p>
            <a:endParaRPr lang="en-US" dirty="0">
              <a:solidFill>
                <a:srgbClr val="1B5264"/>
              </a:solidFill>
            </a:endParaRPr>
          </a:p>
          <a:p>
            <a:r>
              <a:rPr lang="en-US" dirty="0">
                <a:solidFill>
                  <a:srgbClr val="1B5264"/>
                </a:solidFill>
              </a:rPr>
              <a:t>If the difference between the explicit and implicit contract is too great, therapy will be sabotaged.</a:t>
            </a:r>
          </a:p>
          <a:p>
            <a:pPr marL="0" indent="0">
              <a:buNone/>
            </a:pPr>
            <a:endParaRPr lang="en-US" dirty="0"/>
          </a:p>
        </p:txBody>
      </p:sp>
    </p:spTree>
    <p:extLst>
      <p:ext uri="{BB962C8B-B14F-4D97-AF65-F5344CB8AC3E}">
        <p14:creationId xmlns:p14="http://schemas.microsoft.com/office/powerpoint/2010/main" val="3401950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52910" y="1120477"/>
            <a:ext cx="6300895" cy="4893199"/>
          </a:xfrm>
        </p:spPr>
        <p:txBody>
          <a:bodyPr>
            <a:normAutofit/>
          </a:bodyPr>
          <a:lstStyle/>
          <a:p>
            <a:pPr marL="0" indent="0">
              <a:buNone/>
            </a:pPr>
            <a:r>
              <a:rPr lang="en-US" sz="2400" b="1" i="1" dirty="0">
                <a:solidFill>
                  <a:srgbClr val="1B5264"/>
                </a:solidFill>
              </a:rPr>
              <a:t>The</a:t>
            </a:r>
            <a:r>
              <a:rPr lang="en-US" sz="2400" b="1" i="1" u="sng" dirty="0">
                <a:solidFill>
                  <a:srgbClr val="1B5264"/>
                </a:solidFill>
              </a:rPr>
              <a:t> REAL </a:t>
            </a:r>
            <a:r>
              <a:rPr lang="en-US" sz="2400" b="1" i="1" dirty="0">
                <a:solidFill>
                  <a:srgbClr val="1B5264"/>
                </a:solidFill>
              </a:rPr>
              <a:t>reason why the </a:t>
            </a:r>
          </a:p>
          <a:p>
            <a:pPr marL="0" indent="0">
              <a:buNone/>
            </a:pPr>
            <a:r>
              <a:rPr lang="en-US" sz="2400" b="1" i="1" dirty="0">
                <a:solidFill>
                  <a:srgbClr val="1B5264"/>
                </a:solidFill>
              </a:rPr>
              <a:t>       client or patient is present.</a:t>
            </a:r>
            <a:endParaRPr lang="en-US" sz="2400" dirty="0">
              <a:solidFill>
                <a:srgbClr val="1B5264"/>
              </a:solidFill>
            </a:endParaRPr>
          </a:p>
          <a:p>
            <a:r>
              <a:rPr lang="en-US" sz="2400" dirty="0">
                <a:solidFill>
                  <a:srgbClr val="1B5264"/>
                </a:solidFill>
              </a:rPr>
              <a:t>Discovering the implicit contract is critical and one of the most decisive skills that the </a:t>
            </a:r>
            <a:r>
              <a:rPr lang="en-US" sz="2400" dirty="0" err="1">
                <a:solidFill>
                  <a:srgbClr val="1B5264"/>
                </a:solidFill>
              </a:rPr>
              <a:t>Biodyne</a:t>
            </a:r>
            <a:r>
              <a:rPr lang="en-US" sz="2400" dirty="0">
                <a:solidFill>
                  <a:srgbClr val="1B5264"/>
                </a:solidFill>
              </a:rPr>
              <a:t> Model has to offer.</a:t>
            </a:r>
          </a:p>
          <a:p>
            <a:r>
              <a:rPr lang="en-US" sz="2400" dirty="0">
                <a:solidFill>
                  <a:srgbClr val="1B5264"/>
                </a:solidFill>
              </a:rPr>
              <a:t>It is also one of the most difficult </a:t>
            </a:r>
            <a:r>
              <a:rPr lang="en-US" sz="2400" dirty="0" err="1">
                <a:solidFill>
                  <a:srgbClr val="1B5264"/>
                </a:solidFill>
              </a:rPr>
              <a:t>Biodyne</a:t>
            </a:r>
            <a:r>
              <a:rPr lang="en-US" sz="2400" dirty="0">
                <a:solidFill>
                  <a:srgbClr val="1B5264"/>
                </a:solidFill>
              </a:rPr>
              <a:t> skills to master!</a:t>
            </a:r>
          </a:p>
          <a:p>
            <a:r>
              <a:rPr lang="en-US" sz="2400" dirty="0">
                <a:solidFill>
                  <a:srgbClr val="1B5264"/>
                </a:solidFill>
              </a:rPr>
              <a:t>Provides direct insight &amp; guidance on </a:t>
            </a:r>
            <a:r>
              <a:rPr lang="en-US" sz="2400" u="sng" dirty="0">
                <a:solidFill>
                  <a:srgbClr val="1B5264"/>
                </a:solidFill>
              </a:rPr>
              <a:t>motivation/resistance </a:t>
            </a:r>
            <a:r>
              <a:rPr lang="en-US" sz="2400" dirty="0">
                <a:solidFill>
                  <a:srgbClr val="1B5264"/>
                </a:solidFill>
              </a:rPr>
              <a:t>perceptions</a:t>
            </a:r>
          </a:p>
        </p:txBody>
      </p:sp>
      <p:sp>
        <p:nvSpPr>
          <p:cNvPr id="2" name="Title 1"/>
          <p:cNvSpPr>
            <a:spLocks noGrp="1"/>
          </p:cNvSpPr>
          <p:nvPr>
            <p:ph type="title"/>
          </p:nvPr>
        </p:nvSpPr>
        <p:spPr/>
        <p:txBody>
          <a:bodyPr/>
          <a:lstStyle/>
          <a:p>
            <a:r>
              <a:rPr lang="en-US" b="1" dirty="0"/>
              <a:t>Implicit Contract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4" y="1120477"/>
            <a:ext cx="4114806" cy="2676525"/>
          </a:xfrm>
          <a:prstGeom prst="rect">
            <a:avLst/>
          </a:prstGeom>
        </p:spPr>
      </p:pic>
      <p:pic>
        <p:nvPicPr>
          <p:cNvPr id="5" name="Picture 4">
            <a:extLst>
              <a:ext uri="{FF2B5EF4-FFF2-40B4-BE49-F238E27FC236}">
                <a16:creationId xmlns:a16="http://schemas.microsoft.com/office/drawing/2014/main" id="{36D12EC8-5F64-257B-0B50-4C734E924E36}"/>
              </a:ext>
            </a:extLst>
          </p:cNvPr>
          <p:cNvPicPr>
            <a:picLocks noChangeAspect="1"/>
          </p:cNvPicPr>
          <p:nvPr/>
        </p:nvPicPr>
        <p:blipFill>
          <a:blip r:embed="rId4"/>
          <a:stretch>
            <a:fillRect/>
          </a:stretch>
        </p:blipFill>
        <p:spPr>
          <a:xfrm>
            <a:off x="838194" y="3846201"/>
            <a:ext cx="4214715" cy="2554103"/>
          </a:xfrm>
          <a:prstGeom prst="rect">
            <a:avLst/>
          </a:prstGeom>
        </p:spPr>
      </p:pic>
    </p:spTree>
    <p:extLst>
      <p:ext uri="{BB962C8B-B14F-4D97-AF65-F5344CB8AC3E}">
        <p14:creationId xmlns:p14="http://schemas.microsoft.com/office/powerpoint/2010/main" val="2704738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CF8464-F9FE-A249-D161-86CBF37CDC6C}"/>
              </a:ext>
            </a:extLst>
          </p:cNvPr>
          <p:cNvSpPr>
            <a:spLocks noGrp="1"/>
          </p:cNvSpPr>
          <p:nvPr>
            <p:ph idx="1"/>
          </p:nvPr>
        </p:nvSpPr>
        <p:spPr/>
        <p:txBody>
          <a:bodyPr/>
          <a:lstStyle/>
          <a:p>
            <a:endParaRPr lang="en-US"/>
          </a:p>
        </p:txBody>
      </p:sp>
      <p:sp>
        <p:nvSpPr>
          <p:cNvPr id="2" name="Title 1" hidden="1">
            <a:extLst>
              <a:ext uri="{FF2B5EF4-FFF2-40B4-BE49-F238E27FC236}">
                <a16:creationId xmlns:a16="http://schemas.microsoft.com/office/drawing/2014/main" id="{95083D9A-3180-476E-8A61-2AF24FAA6BB4}"/>
              </a:ext>
            </a:extLst>
          </p:cNvPr>
          <p:cNvSpPr>
            <a:spLocks noGrp="1"/>
          </p:cNvSpPr>
          <p:nvPr>
            <p:ph type="title" idx="4294967295"/>
          </p:nvPr>
        </p:nvSpPr>
        <p:spPr>
          <a:xfrm>
            <a:off x="0" y="365125"/>
            <a:ext cx="10515600" cy="1325563"/>
          </a:xfrm>
          <a:prstGeom prst="rect">
            <a:avLst/>
          </a:prstGeom>
        </p:spPr>
        <p:txBody>
          <a:bodyPr/>
          <a:lstStyle/>
          <a:p>
            <a:r>
              <a:rPr lang="en-US"/>
              <a:t>What for? The Implicit Contract</a:t>
            </a:r>
            <a:endParaRPr lang="en-US" dirty="0"/>
          </a:p>
        </p:txBody>
      </p:sp>
      <p:pic>
        <p:nvPicPr>
          <p:cNvPr id="3" name="Picture 2">
            <a:extLst>
              <a:ext uri="{FF2B5EF4-FFF2-40B4-BE49-F238E27FC236}">
                <a16:creationId xmlns:a16="http://schemas.microsoft.com/office/drawing/2014/main" id="{FA4635CD-A7AD-4988-BB85-1D759EED86E6}"/>
              </a:ext>
            </a:extLst>
          </p:cNvPr>
          <p:cNvPicPr/>
          <p:nvPr/>
        </p:nvPicPr>
        <p:blipFill rotWithShape="1">
          <a:blip r:embed="rId3"/>
          <a:srcRect b="19444"/>
          <a:stretch/>
        </p:blipFill>
        <p:spPr>
          <a:xfrm>
            <a:off x="430428" y="114300"/>
            <a:ext cx="11399622" cy="5933574"/>
          </a:xfrm>
          <a:prstGeom prst="rect">
            <a:avLst/>
          </a:prstGeom>
        </p:spPr>
      </p:pic>
    </p:spTree>
    <p:extLst>
      <p:ext uri="{BB962C8B-B14F-4D97-AF65-F5344CB8AC3E}">
        <p14:creationId xmlns:p14="http://schemas.microsoft.com/office/powerpoint/2010/main" val="182824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61328"/>
          </a:xfrm>
        </p:spPr>
        <p:txBody>
          <a:bodyPr>
            <a:normAutofit fontScale="90000"/>
          </a:bodyPr>
          <a:lstStyle/>
          <a:p>
            <a:r>
              <a:rPr lang="en-US" b="1" dirty="0">
                <a:solidFill>
                  <a:srgbClr val="7D122A"/>
                </a:solidFill>
              </a:rPr>
              <a:t>More About the Implicit Contract</a:t>
            </a:r>
          </a:p>
        </p:txBody>
      </p:sp>
      <p:sp>
        <p:nvSpPr>
          <p:cNvPr id="3" name="Content Placeholder 2"/>
          <p:cNvSpPr>
            <a:spLocks noGrp="1"/>
          </p:cNvSpPr>
          <p:nvPr>
            <p:ph idx="1"/>
          </p:nvPr>
        </p:nvSpPr>
        <p:spPr>
          <a:xfrm>
            <a:off x="3192544" y="1009061"/>
            <a:ext cx="5769204" cy="1623767"/>
          </a:xfrm>
          <a:ln>
            <a:solidFill>
              <a:schemeClr val="tx1"/>
            </a:solidFill>
          </a:ln>
        </p:spPr>
        <p:txBody>
          <a:bodyPr>
            <a:normAutofit/>
          </a:bodyPr>
          <a:lstStyle/>
          <a:p>
            <a:pPr marL="0" indent="0" algn="ctr">
              <a:buNone/>
            </a:pPr>
            <a:r>
              <a:rPr lang="en-US" b="1" dirty="0">
                <a:solidFill>
                  <a:srgbClr val="1B5264"/>
                </a:solidFill>
              </a:rPr>
              <a:t>Just when you think you have the real reason the patient is coming in, it will most often not be correct.</a:t>
            </a:r>
          </a:p>
          <a:p>
            <a:pPr marL="0" indent="0">
              <a:buNone/>
            </a:pPr>
            <a:endParaRPr lang="en-US" dirty="0"/>
          </a:p>
        </p:txBody>
      </p:sp>
      <p:pic>
        <p:nvPicPr>
          <p:cNvPr id="4" name="Picture 3"/>
          <p:cNvPicPr>
            <a:picLocks noChangeAspect="1"/>
          </p:cNvPicPr>
          <p:nvPr/>
        </p:nvPicPr>
        <p:blipFill>
          <a:blip r:embed="rId3"/>
          <a:stretch>
            <a:fillRect/>
          </a:stretch>
        </p:blipFill>
        <p:spPr>
          <a:xfrm>
            <a:off x="4488945" y="2884602"/>
            <a:ext cx="3009465" cy="2743200"/>
          </a:xfrm>
          <a:prstGeom prst="rect">
            <a:avLst/>
          </a:prstGeom>
        </p:spPr>
      </p:pic>
      <p:sp>
        <p:nvSpPr>
          <p:cNvPr id="5" name="TextBox 4"/>
          <p:cNvSpPr txBox="1"/>
          <p:nvPr/>
        </p:nvSpPr>
        <p:spPr>
          <a:xfrm>
            <a:off x="1960180" y="2701931"/>
            <a:ext cx="2403836" cy="3108543"/>
          </a:xfrm>
          <a:prstGeom prst="rect">
            <a:avLst/>
          </a:prstGeom>
          <a:noFill/>
          <a:ln>
            <a:solidFill>
              <a:schemeClr val="tx1"/>
            </a:solidFill>
          </a:ln>
        </p:spPr>
        <p:txBody>
          <a:bodyPr wrap="square" rtlCol="0">
            <a:spAutoFit/>
          </a:bodyPr>
          <a:lstStyle/>
          <a:p>
            <a:pPr algn="ctr"/>
            <a:r>
              <a:rPr lang="en-US" sz="2800" b="1" dirty="0">
                <a:solidFill>
                  <a:srgbClr val="1B5264"/>
                </a:solidFill>
              </a:rPr>
              <a:t>Figuring out the implicit contract can be one of the most elusive concepts in therapy.</a:t>
            </a:r>
          </a:p>
        </p:txBody>
      </p:sp>
      <p:pic>
        <p:nvPicPr>
          <p:cNvPr id="6" name="Picture 5"/>
          <p:cNvPicPr>
            <a:picLocks noChangeAspect="1"/>
          </p:cNvPicPr>
          <p:nvPr/>
        </p:nvPicPr>
        <p:blipFill>
          <a:blip r:embed="rId4"/>
          <a:stretch>
            <a:fillRect/>
          </a:stretch>
        </p:blipFill>
        <p:spPr>
          <a:xfrm>
            <a:off x="7149660" y="4642738"/>
            <a:ext cx="2402032" cy="542591"/>
          </a:xfrm>
          <a:prstGeom prst="rect">
            <a:avLst/>
          </a:prstGeom>
        </p:spPr>
      </p:pic>
      <p:sp>
        <p:nvSpPr>
          <p:cNvPr id="12" name="TextBox 11"/>
          <p:cNvSpPr txBox="1"/>
          <p:nvPr/>
        </p:nvSpPr>
        <p:spPr>
          <a:xfrm>
            <a:off x="7755118" y="3186839"/>
            <a:ext cx="2677213" cy="1815882"/>
          </a:xfrm>
          <a:prstGeom prst="rect">
            <a:avLst/>
          </a:prstGeom>
          <a:noFill/>
          <a:ln>
            <a:solidFill>
              <a:schemeClr val="tx1"/>
            </a:solidFill>
          </a:ln>
        </p:spPr>
        <p:txBody>
          <a:bodyPr wrap="square" rtlCol="0">
            <a:spAutoFit/>
          </a:bodyPr>
          <a:lstStyle/>
          <a:p>
            <a:pPr algn="ctr"/>
            <a:r>
              <a:rPr lang="en-US" sz="2800" b="1" i="1" dirty="0">
                <a:solidFill>
                  <a:srgbClr val="7D122A"/>
                </a:solidFill>
              </a:rPr>
              <a:t>The implicit contract </a:t>
            </a:r>
            <a:r>
              <a:rPr lang="en-US" sz="2800" b="1" i="1" u="sng" dirty="0">
                <a:solidFill>
                  <a:srgbClr val="7D122A"/>
                </a:solidFill>
              </a:rPr>
              <a:t>always</a:t>
            </a:r>
            <a:r>
              <a:rPr lang="en-US" sz="2800" b="1" i="1" dirty="0">
                <a:solidFill>
                  <a:srgbClr val="7D122A"/>
                </a:solidFill>
              </a:rPr>
              <a:t> bears the </a:t>
            </a:r>
            <a:r>
              <a:rPr lang="en-US" sz="2800" b="1" i="1" u="sng" dirty="0">
                <a:solidFill>
                  <a:srgbClr val="7D122A"/>
                </a:solidFill>
              </a:rPr>
              <a:t>resistance.</a:t>
            </a:r>
          </a:p>
        </p:txBody>
      </p:sp>
    </p:spTree>
    <p:extLst>
      <p:ext uri="{BB962C8B-B14F-4D97-AF65-F5344CB8AC3E}">
        <p14:creationId xmlns:p14="http://schemas.microsoft.com/office/powerpoint/2010/main" val="2153843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29B718-A3CE-903A-1E00-A56B3C8E9625}"/>
              </a:ext>
            </a:extLst>
          </p:cNvPr>
          <p:cNvSpPr>
            <a:spLocks noGrp="1"/>
          </p:cNvSpPr>
          <p:nvPr>
            <p:ph idx="1"/>
          </p:nvPr>
        </p:nvSpPr>
        <p:spPr>
          <a:xfrm>
            <a:off x="5052910" y="1493301"/>
            <a:ext cx="6761927" cy="4674586"/>
          </a:xfrm>
        </p:spPr>
        <p:txBody>
          <a:bodyPr/>
          <a:lstStyle/>
          <a:p>
            <a:pPr marL="0" indent="0">
              <a:buNone/>
            </a:pPr>
            <a:r>
              <a:rPr lang="en-US" i="1" dirty="0">
                <a:solidFill>
                  <a:srgbClr val="1B5264"/>
                </a:solidFill>
              </a:rPr>
              <a:t>“The Japanese martial art of judo can serve as an apt metaphor for psycho therapeutic intervention. The patients before us are in conflict with themselves. They cling to the neurotic modus operandi that has seemingly served them well in the past, yet this past salvation traps them in the present suffering. As time and events have progressed in their lives, the capacity to resolve developmental tasks and their accompanying tensions require new behaviors. The emerging problems of life require not only new resolutions, but usually more currently adaptive modes of curtailing anxiety”</a:t>
            </a:r>
          </a:p>
          <a:p>
            <a:pPr marL="0" indent="0" algn="r">
              <a:buNone/>
            </a:pPr>
            <a:r>
              <a:rPr lang="en-US" i="1" dirty="0">
                <a:solidFill>
                  <a:srgbClr val="1B5264"/>
                </a:solidFill>
              </a:rPr>
              <a:t>	</a:t>
            </a:r>
            <a:r>
              <a:rPr lang="en-US" sz="1400" i="1" dirty="0">
                <a:solidFill>
                  <a:srgbClr val="1B5264"/>
                </a:solidFill>
              </a:rPr>
              <a:t>(Refocused Psychotherapy, p. 35)</a:t>
            </a:r>
          </a:p>
        </p:txBody>
      </p:sp>
      <p:sp>
        <p:nvSpPr>
          <p:cNvPr id="3" name="Title 2">
            <a:extLst>
              <a:ext uri="{FF2B5EF4-FFF2-40B4-BE49-F238E27FC236}">
                <a16:creationId xmlns:a16="http://schemas.microsoft.com/office/drawing/2014/main" id="{AC72A6F3-0741-9227-C3B4-DADE34365645}"/>
              </a:ext>
            </a:extLst>
          </p:cNvPr>
          <p:cNvSpPr>
            <a:spLocks noGrp="1"/>
          </p:cNvSpPr>
          <p:nvPr>
            <p:ph type="title"/>
          </p:nvPr>
        </p:nvSpPr>
        <p:spPr>
          <a:xfrm>
            <a:off x="430428" y="457696"/>
            <a:ext cx="10515600" cy="910615"/>
          </a:xfrm>
        </p:spPr>
        <p:txBody>
          <a:bodyPr/>
          <a:lstStyle/>
          <a:p>
            <a:r>
              <a:rPr lang="en-US" sz="5400" b="1" dirty="0"/>
              <a:t>“</a:t>
            </a:r>
            <a:r>
              <a:rPr lang="en-US" sz="5400" b="1" dirty="0" err="1"/>
              <a:t>Psychojudo</a:t>
            </a:r>
            <a:r>
              <a:rPr lang="en-US" sz="5400" b="1" dirty="0"/>
              <a:t>”</a:t>
            </a:r>
            <a:r>
              <a:rPr lang="en-US" dirty="0"/>
              <a:t> </a:t>
            </a:r>
          </a:p>
        </p:txBody>
      </p:sp>
      <p:pic>
        <p:nvPicPr>
          <p:cNvPr id="5" name="Picture 4">
            <a:extLst>
              <a:ext uri="{FF2B5EF4-FFF2-40B4-BE49-F238E27FC236}">
                <a16:creationId xmlns:a16="http://schemas.microsoft.com/office/drawing/2014/main" id="{1C4EA60A-7A98-9BA8-184A-0836019D205A}"/>
              </a:ext>
            </a:extLst>
          </p:cNvPr>
          <p:cNvPicPr>
            <a:picLocks noChangeAspect="1"/>
          </p:cNvPicPr>
          <p:nvPr/>
        </p:nvPicPr>
        <p:blipFill>
          <a:blip r:embed="rId3"/>
          <a:stretch>
            <a:fillRect/>
          </a:stretch>
        </p:blipFill>
        <p:spPr>
          <a:xfrm>
            <a:off x="637072" y="1605135"/>
            <a:ext cx="4198065" cy="4137824"/>
          </a:xfrm>
          <a:prstGeom prst="rect">
            <a:avLst/>
          </a:prstGeom>
        </p:spPr>
      </p:pic>
    </p:spTree>
    <p:extLst>
      <p:ext uri="{BB962C8B-B14F-4D97-AF65-F5344CB8AC3E}">
        <p14:creationId xmlns:p14="http://schemas.microsoft.com/office/powerpoint/2010/main" val="694055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BDCF606-E988-019C-1D6E-5C7498335453}"/>
              </a:ext>
            </a:extLst>
          </p:cNvPr>
          <p:cNvSpPr>
            <a:spLocks noGrp="1"/>
          </p:cNvSpPr>
          <p:nvPr>
            <p:ph idx="1"/>
          </p:nvPr>
        </p:nvSpPr>
        <p:spPr/>
        <p:txBody>
          <a:bodyPr/>
          <a:lstStyle/>
          <a:p>
            <a:endParaRPr lang="en-US"/>
          </a:p>
        </p:txBody>
      </p:sp>
      <p:sp>
        <p:nvSpPr>
          <p:cNvPr id="2" name="Title 1" hidden="1">
            <a:extLst>
              <a:ext uri="{FF2B5EF4-FFF2-40B4-BE49-F238E27FC236}">
                <a16:creationId xmlns:a16="http://schemas.microsoft.com/office/drawing/2014/main" id="{BBB2D12F-E850-4055-84CA-5AB6434152C1}"/>
              </a:ext>
            </a:extLst>
          </p:cNvPr>
          <p:cNvSpPr>
            <a:spLocks noGrp="1"/>
          </p:cNvSpPr>
          <p:nvPr>
            <p:ph type="title" idx="4294967295"/>
          </p:nvPr>
        </p:nvSpPr>
        <p:spPr>
          <a:xfrm>
            <a:off x="0" y="365125"/>
            <a:ext cx="10515600" cy="1325563"/>
          </a:xfrm>
          <a:prstGeom prst="rect">
            <a:avLst/>
          </a:prstGeom>
        </p:spPr>
        <p:txBody>
          <a:bodyPr/>
          <a:lstStyle/>
          <a:p>
            <a:r>
              <a:rPr lang="en-US"/>
              <a:t>Psychojudo</a:t>
            </a:r>
            <a:endParaRPr lang="en-US" dirty="0"/>
          </a:p>
        </p:txBody>
      </p:sp>
      <p:pic>
        <p:nvPicPr>
          <p:cNvPr id="3" name="Picture 2">
            <a:extLst>
              <a:ext uri="{FF2B5EF4-FFF2-40B4-BE49-F238E27FC236}">
                <a16:creationId xmlns:a16="http://schemas.microsoft.com/office/drawing/2014/main" id="{F4590346-4F54-454F-994C-E2D9CD22A93B}"/>
              </a:ext>
            </a:extLst>
          </p:cNvPr>
          <p:cNvPicPr/>
          <p:nvPr/>
        </p:nvPicPr>
        <p:blipFill rotWithShape="1">
          <a:blip r:embed="rId3"/>
          <a:srcRect b="17077"/>
          <a:stretch/>
        </p:blipFill>
        <p:spPr>
          <a:xfrm>
            <a:off x="342899" y="133350"/>
            <a:ext cx="11496675" cy="5695950"/>
          </a:xfrm>
          <a:prstGeom prst="rect">
            <a:avLst/>
          </a:prstGeom>
        </p:spPr>
      </p:pic>
    </p:spTree>
    <p:extLst>
      <p:ext uri="{BB962C8B-B14F-4D97-AF65-F5344CB8AC3E}">
        <p14:creationId xmlns:p14="http://schemas.microsoft.com/office/powerpoint/2010/main" val="3484296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9BFA36B-39AD-EDAB-6C68-B4B3F1B346B2}"/>
              </a:ext>
            </a:extLst>
          </p:cNvPr>
          <p:cNvSpPr>
            <a:spLocks noGrp="1"/>
          </p:cNvSpPr>
          <p:nvPr>
            <p:ph idx="1"/>
          </p:nvPr>
        </p:nvSpPr>
        <p:spPr/>
        <p:txBody>
          <a:bodyPr/>
          <a:lstStyle/>
          <a:p>
            <a:endParaRPr lang="en-US"/>
          </a:p>
        </p:txBody>
      </p:sp>
      <p:sp>
        <p:nvSpPr>
          <p:cNvPr id="2" name="Title 1" hidden="1">
            <a:extLst>
              <a:ext uri="{FF2B5EF4-FFF2-40B4-BE49-F238E27FC236}">
                <a16:creationId xmlns:a16="http://schemas.microsoft.com/office/drawing/2014/main" id="{682D0A50-A06B-4B75-A1ED-433801513DDE}"/>
              </a:ext>
            </a:extLst>
          </p:cNvPr>
          <p:cNvSpPr>
            <a:spLocks noGrp="1"/>
          </p:cNvSpPr>
          <p:nvPr>
            <p:ph type="title" idx="4294967295"/>
          </p:nvPr>
        </p:nvSpPr>
        <p:spPr>
          <a:xfrm>
            <a:off x="0" y="365125"/>
            <a:ext cx="10515600" cy="1325563"/>
          </a:xfrm>
          <a:prstGeom prst="rect">
            <a:avLst/>
          </a:prstGeom>
        </p:spPr>
        <p:txBody>
          <a:bodyPr/>
          <a:lstStyle/>
          <a:p>
            <a:r>
              <a:rPr lang="en-US"/>
              <a:t>Ideal First Session</a:t>
            </a:r>
            <a:endParaRPr lang="en-US" dirty="0"/>
          </a:p>
        </p:txBody>
      </p:sp>
      <p:pic>
        <p:nvPicPr>
          <p:cNvPr id="3" name="Picture 2">
            <a:extLst>
              <a:ext uri="{FF2B5EF4-FFF2-40B4-BE49-F238E27FC236}">
                <a16:creationId xmlns:a16="http://schemas.microsoft.com/office/drawing/2014/main" id="{4D880C28-FBC3-40F3-AAE3-6E04D58F4233}"/>
              </a:ext>
            </a:extLst>
          </p:cNvPr>
          <p:cNvPicPr/>
          <p:nvPr/>
        </p:nvPicPr>
        <p:blipFill rotWithShape="1">
          <a:blip r:embed="rId3"/>
          <a:srcRect b="12222"/>
          <a:stretch/>
        </p:blipFill>
        <p:spPr>
          <a:xfrm>
            <a:off x="200025" y="257174"/>
            <a:ext cx="11639550" cy="5895976"/>
          </a:xfrm>
          <a:prstGeom prst="rect">
            <a:avLst/>
          </a:prstGeom>
        </p:spPr>
      </p:pic>
    </p:spTree>
    <p:extLst>
      <p:ext uri="{BB962C8B-B14F-4D97-AF65-F5344CB8AC3E}">
        <p14:creationId xmlns:p14="http://schemas.microsoft.com/office/powerpoint/2010/main" val="364951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 Word&#10;&#10;Description automatically generated">
            <a:extLst>
              <a:ext uri="{FF2B5EF4-FFF2-40B4-BE49-F238E27FC236}">
                <a16:creationId xmlns:a16="http://schemas.microsoft.com/office/drawing/2014/main" id="{34ED5D2B-7614-3D2B-C3FE-FC7D45D55C8A}"/>
              </a:ext>
            </a:extLst>
          </p:cNvPr>
          <p:cNvPicPr>
            <a:picLocks noGrp="1" noChangeAspect="1"/>
          </p:cNvPicPr>
          <p:nvPr>
            <p:ph idx="1"/>
          </p:nvPr>
        </p:nvPicPr>
        <p:blipFill rotWithShape="1">
          <a:blip r:embed="rId3"/>
          <a:srcRect l="57949" t="31446" r="3461" b="54737"/>
          <a:stretch/>
        </p:blipFill>
        <p:spPr bwMode="auto">
          <a:xfrm>
            <a:off x="430213" y="981076"/>
            <a:ext cx="11323637" cy="126682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D7DBEEB-C69A-5705-BF2F-E58685187E49}"/>
              </a:ext>
            </a:extLst>
          </p:cNvPr>
          <p:cNvPicPr>
            <a:picLocks noChangeAspect="1"/>
          </p:cNvPicPr>
          <p:nvPr/>
        </p:nvPicPr>
        <p:blipFill>
          <a:blip r:embed="rId4"/>
          <a:stretch>
            <a:fillRect/>
          </a:stretch>
        </p:blipFill>
        <p:spPr>
          <a:xfrm>
            <a:off x="344489" y="2551099"/>
            <a:ext cx="11323636" cy="3459175"/>
          </a:xfrm>
          <a:prstGeom prst="rect">
            <a:avLst/>
          </a:prstGeom>
        </p:spPr>
      </p:pic>
    </p:spTree>
    <p:extLst>
      <p:ext uri="{BB962C8B-B14F-4D97-AF65-F5344CB8AC3E}">
        <p14:creationId xmlns:p14="http://schemas.microsoft.com/office/powerpoint/2010/main" val="1176562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296C27-A453-3361-55EC-57CBFF2B74D7}"/>
              </a:ext>
            </a:extLst>
          </p:cNvPr>
          <p:cNvSpPr>
            <a:spLocks noGrp="1"/>
          </p:cNvSpPr>
          <p:nvPr>
            <p:ph idx="1"/>
          </p:nvPr>
        </p:nvSpPr>
        <p:spPr/>
        <p:txBody>
          <a:bodyPr/>
          <a:lstStyle/>
          <a:p>
            <a:endParaRPr lang="en-US"/>
          </a:p>
        </p:txBody>
      </p:sp>
      <p:sp>
        <p:nvSpPr>
          <p:cNvPr id="2" name="Title 1" hidden="1">
            <a:extLst>
              <a:ext uri="{FF2B5EF4-FFF2-40B4-BE49-F238E27FC236}">
                <a16:creationId xmlns:a16="http://schemas.microsoft.com/office/drawing/2014/main" id="{35B4F302-7F61-4CE8-BD5D-2880AF2F52E4}"/>
              </a:ext>
            </a:extLst>
          </p:cNvPr>
          <p:cNvSpPr>
            <a:spLocks noGrp="1"/>
          </p:cNvSpPr>
          <p:nvPr>
            <p:ph type="title" idx="4294967295"/>
          </p:nvPr>
        </p:nvSpPr>
        <p:spPr>
          <a:xfrm>
            <a:off x="0" y="365125"/>
            <a:ext cx="10515600" cy="1325563"/>
          </a:xfrm>
          <a:prstGeom prst="rect">
            <a:avLst/>
          </a:prstGeom>
        </p:spPr>
        <p:txBody>
          <a:bodyPr/>
          <a:lstStyle/>
          <a:p>
            <a:r>
              <a:rPr lang="en-US"/>
              <a:t>How? Therapeutic Contract</a:t>
            </a:r>
            <a:endParaRPr lang="en-US" dirty="0"/>
          </a:p>
        </p:txBody>
      </p:sp>
      <p:pic>
        <p:nvPicPr>
          <p:cNvPr id="3" name="Picture 2">
            <a:extLst>
              <a:ext uri="{FF2B5EF4-FFF2-40B4-BE49-F238E27FC236}">
                <a16:creationId xmlns:a16="http://schemas.microsoft.com/office/drawing/2014/main" id="{034B39C8-1AAB-44CF-8EF6-7B3D9F8BAB17}"/>
              </a:ext>
            </a:extLst>
          </p:cNvPr>
          <p:cNvPicPr/>
          <p:nvPr/>
        </p:nvPicPr>
        <p:blipFill rotWithShape="1">
          <a:blip r:embed="rId3"/>
          <a:srcRect b="12743"/>
          <a:stretch/>
        </p:blipFill>
        <p:spPr>
          <a:xfrm>
            <a:off x="430428" y="171450"/>
            <a:ext cx="11209121" cy="5876424"/>
          </a:xfrm>
          <a:prstGeom prst="rect">
            <a:avLst/>
          </a:prstGeom>
        </p:spPr>
      </p:pic>
    </p:spTree>
    <p:extLst>
      <p:ext uri="{BB962C8B-B14F-4D97-AF65-F5344CB8AC3E}">
        <p14:creationId xmlns:p14="http://schemas.microsoft.com/office/powerpoint/2010/main" val="890581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3B64E60-265F-6E83-8542-BC07BE3BDCAE}"/>
              </a:ext>
            </a:extLst>
          </p:cNvPr>
          <p:cNvPicPr>
            <a:picLocks noGrp="1" noChangeAspect="1"/>
          </p:cNvPicPr>
          <p:nvPr>
            <p:ph idx="1"/>
          </p:nvPr>
        </p:nvPicPr>
        <p:blipFill>
          <a:blip r:embed="rId3"/>
          <a:stretch>
            <a:fillRect/>
          </a:stretch>
        </p:blipFill>
        <p:spPr>
          <a:xfrm>
            <a:off x="272609" y="136526"/>
            <a:ext cx="11681266" cy="5911850"/>
          </a:xfrm>
          <a:prstGeom prst="rect">
            <a:avLst/>
          </a:prstGeom>
        </p:spPr>
      </p:pic>
      <p:sp>
        <p:nvSpPr>
          <p:cNvPr id="3" name="Slide Number Placeholder 2">
            <a:extLst>
              <a:ext uri="{FF2B5EF4-FFF2-40B4-BE49-F238E27FC236}">
                <a16:creationId xmlns:a16="http://schemas.microsoft.com/office/drawing/2014/main" id="{666D367B-3EA1-75D9-76C3-830FC267C07A}"/>
              </a:ext>
            </a:extLst>
          </p:cNvPr>
          <p:cNvSpPr>
            <a:spLocks noGrp="1"/>
          </p:cNvSpPr>
          <p:nvPr>
            <p:ph type="sldNum" sz="quarter" idx="4294967295"/>
          </p:nvPr>
        </p:nvSpPr>
        <p:spPr>
          <a:xfrm>
            <a:off x="9448800" y="6356350"/>
            <a:ext cx="2743200" cy="365125"/>
          </a:xfrm>
          <a:prstGeom prst="rect">
            <a:avLst/>
          </a:prstGeom>
        </p:spPr>
        <p:txBody>
          <a:bodyPr/>
          <a:lstStyle/>
          <a:p>
            <a:r>
              <a:rPr lang="en-US" dirty="0"/>
              <a:t> </a:t>
            </a:r>
          </a:p>
        </p:txBody>
      </p:sp>
      <p:sp>
        <p:nvSpPr>
          <p:cNvPr id="4" name="Title 3">
            <a:extLst>
              <a:ext uri="{FF2B5EF4-FFF2-40B4-BE49-F238E27FC236}">
                <a16:creationId xmlns:a16="http://schemas.microsoft.com/office/drawing/2014/main" id="{271BF181-FDDF-CC40-917C-8A21705E40DC}"/>
              </a:ext>
            </a:extLst>
          </p:cNvPr>
          <p:cNvSpPr>
            <a:spLocks noGrp="1"/>
          </p:cNvSpPr>
          <p:nvPr>
            <p:ph type="title" idx="4294967295"/>
          </p:nvPr>
        </p:nvSpPr>
        <p:spPr>
          <a:xfrm>
            <a:off x="0" y="457200"/>
            <a:ext cx="10515600" cy="1325563"/>
          </a:xfrm>
          <a:prstGeom prst="rect">
            <a:avLst/>
          </a:prstGeom>
        </p:spPr>
        <p:txBody>
          <a:bodyPr/>
          <a:lstStyle/>
          <a:p>
            <a:r>
              <a:rPr lang="en-US" sz="5400" dirty="0"/>
              <a:t> </a:t>
            </a:r>
          </a:p>
        </p:txBody>
      </p:sp>
    </p:spTree>
    <p:extLst>
      <p:ext uri="{BB962C8B-B14F-4D97-AF65-F5344CB8AC3E}">
        <p14:creationId xmlns:p14="http://schemas.microsoft.com/office/powerpoint/2010/main" val="352807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32F0-2133-BC41-A75D-776532034517}"/>
              </a:ext>
            </a:extLst>
          </p:cNvPr>
          <p:cNvSpPr>
            <a:spLocks noGrp="1"/>
          </p:cNvSpPr>
          <p:nvPr>
            <p:ph type="title"/>
          </p:nvPr>
        </p:nvSpPr>
        <p:spPr>
          <a:xfrm>
            <a:off x="838201" y="546009"/>
            <a:ext cx="10515600" cy="5083266"/>
          </a:xfrm>
        </p:spPr>
        <p:txBody>
          <a:bodyPr/>
          <a:lstStyle/>
          <a:p>
            <a:pPr algn="ctr"/>
            <a:r>
              <a:rPr lang="en-US" sz="4800" dirty="0"/>
              <a:t>2+ ___=4(?)</a:t>
            </a:r>
            <a:br>
              <a:rPr lang="en-US" sz="4800" dirty="0"/>
            </a:br>
            <a:br>
              <a:rPr lang="en-US" sz="4800" dirty="0"/>
            </a:br>
            <a:r>
              <a:rPr lang="en-US" sz="4800" dirty="0"/>
              <a:t>“Intractable Addiction” </a:t>
            </a:r>
            <a:br>
              <a:rPr lang="en-US" sz="4800" dirty="0"/>
            </a:br>
            <a:r>
              <a:rPr lang="en-US" sz="4800" dirty="0"/>
              <a:t>(OSS-OPEN MINDS)</a:t>
            </a:r>
            <a:br>
              <a:rPr lang="en-US" sz="4800" dirty="0"/>
            </a:br>
            <a:r>
              <a:rPr lang="en-US" sz="4800" dirty="0"/>
              <a:t>v.</a:t>
            </a:r>
            <a:br>
              <a:rPr lang="en-US" sz="4800" dirty="0"/>
            </a:br>
            <a:r>
              <a:rPr lang="en-US" sz="4800" dirty="0"/>
              <a:t>Professional sustainability</a:t>
            </a:r>
            <a:br>
              <a:rPr lang="en-US" sz="4800" dirty="0"/>
            </a:br>
            <a:r>
              <a:rPr lang="en-US" sz="4800" dirty="0"/>
              <a:t>(Training, Supervision, self-care)</a:t>
            </a:r>
          </a:p>
        </p:txBody>
      </p:sp>
    </p:spTree>
    <p:extLst>
      <p:ext uri="{BB962C8B-B14F-4D97-AF65-F5344CB8AC3E}">
        <p14:creationId xmlns:p14="http://schemas.microsoft.com/office/powerpoint/2010/main" val="2559995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F0AF-34E3-FE4E-BE5D-FA8AFF699BAB}"/>
              </a:ext>
            </a:extLst>
          </p:cNvPr>
          <p:cNvSpPr>
            <a:spLocks noGrp="1"/>
          </p:cNvSpPr>
          <p:nvPr>
            <p:ph type="title"/>
          </p:nvPr>
        </p:nvSpPr>
        <p:spPr/>
        <p:txBody>
          <a:bodyPr/>
          <a:lstStyle/>
          <a:p>
            <a:r>
              <a:rPr lang="en-US" dirty="0"/>
              <a:t>QUESTIONS </a:t>
            </a:r>
            <a:br>
              <a:rPr lang="en-US" dirty="0"/>
            </a:br>
            <a:r>
              <a:rPr lang="en-US" dirty="0"/>
              <a:t>AND ANSWERS</a:t>
            </a:r>
          </a:p>
        </p:txBody>
      </p:sp>
    </p:spTree>
    <p:extLst>
      <p:ext uri="{BB962C8B-B14F-4D97-AF65-F5344CB8AC3E}">
        <p14:creationId xmlns:p14="http://schemas.microsoft.com/office/powerpoint/2010/main" val="197379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EFC98FB-54D8-598B-7E82-E55905C98F1E}"/>
              </a:ext>
            </a:extLst>
          </p:cNvPr>
          <p:cNvPicPr>
            <a:picLocks noGrp="1" noChangeAspect="1"/>
          </p:cNvPicPr>
          <p:nvPr>
            <p:ph idx="1"/>
          </p:nvPr>
        </p:nvPicPr>
        <p:blipFill>
          <a:blip r:embed="rId3"/>
          <a:stretch>
            <a:fillRect/>
          </a:stretch>
        </p:blipFill>
        <p:spPr>
          <a:xfrm>
            <a:off x="276225" y="50422"/>
            <a:ext cx="11477625" cy="5997953"/>
          </a:xfrm>
          <a:prstGeom prst="rect">
            <a:avLst/>
          </a:prstGeom>
        </p:spPr>
      </p:pic>
    </p:spTree>
    <p:extLst>
      <p:ext uri="{BB962C8B-B14F-4D97-AF65-F5344CB8AC3E}">
        <p14:creationId xmlns:p14="http://schemas.microsoft.com/office/powerpoint/2010/main" val="3006818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A67F041D-FBBE-B6D1-7A94-7F02A205CE87}"/>
              </a:ext>
            </a:extLst>
          </p:cNvPr>
          <p:cNvPicPr>
            <a:picLocks noGrp="1" noChangeAspect="1"/>
          </p:cNvPicPr>
          <p:nvPr>
            <p:ph idx="1"/>
          </p:nvPr>
        </p:nvPicPr>
        <p:blipFill>
          <a:blip r:embed="rId3"/>
          <a:stretch>
            <a:fillRect/>
          </a:stretch>
        </p:blipFill>
        <p:spPr>
          <a:xfrm>
            <a:off x="152400" y="561822"/>
            <a:ext cx="11696700" cy="5225855"/>
          </a:xfrm>
          <a:prstGeom prst="rect">
            <a:avLst/>
          </a:prstGeom>
        </p:spPr>
      </p:pic>
    </p:spTree>
    <p:extLst>
      <p:ext uri="{BB962C8B-B14F-4D97-AF65-F5344CB8AC3E}">
        <p14:creationId xmlns:p14="http://schemas.microsoft.com/office/powerpoint/2010/main" val="238307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669A-98F1-AE44-BD46-2D7C490A1E45}"/>
              </a:ext>
            </a:extLst>
          </p:cNvPr>
          <p:cNvSpPr>
            <a:spLocks noGrp="1"/>
          </p:cNvSpPr>
          <p:nvPr>
            <p:ph type="title"/>
          </p:nvPr>
        </p:nvSpPr>
        <p:spPr>
          <a:xfrm>
            <a:off x="430428" y="457696"/>
            <a:ext cx="10515600" cy="847229"/>
          </a:xfrm>
        </p:spPr>
        <p:txBody>
          <a:bodyPr/>
          <a:lstStyle/>
          <a:p>
            <a:r>
              <a:rPr lang="en-US" dirty="0"/>
              <a:t>Clinical Conundrums…?</a:t>
            </a:r>
          </a:p>
        </p:txBody>
      </p:sp>
      <p:sp>
        <p:nvSpPr>
          <p:cNvPr id="3" name="Content Placeholder 2">
            <a:extLst>
              <a:ext uri="{FF2B5EF4-FFF2-40B4-BE49-F238E27FC236}">
                <a16:creationId xmlns:a16="http://schemas.microsoft.com/office/drawing/2014/main" id="{136262B9-C65C-5545-94D4-9465A8F1001F}"/>
              </a:ext>
            </a:extLst>
          </p:cNvPr>
          <p:cNvSpPr>
            <a:spLocks noGrp="1"/>
          </p:cNvSpPr>
          <p:nvPr>
            <p:ph idx="1"/>
          </p:nvPr>
        </p:nvSpPr>
        <p:spPr>
          <a:xfrm>
            <a:off x="4467225" y="1304925"/>
            <a:ext cx="7124699" cy="4501023"/>
          </a:xfrm>
        </p:spPr>
        <p:txBody>
          <a:bodyPr/>
          <a:lstStyle/>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Fluidity (snapshots in time)</a:t>
            </a:r>
          </a:p>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Gray areas…</a:t>
            </a:r>
            <a:endParaRPr lang="en-US" sz="3000" b="0" dirty="0">
              <a:solidFill>
                <a:schemeClr val="accent1">
                  <a:lumMod val="50000"/>
                </a:schemeClr>
              </a:solidFill>
              <a:latin typeface="Proxima Nova" panose="02000506030000020004" pitchFamily="2" charset="0"/>
            </a:endParaRPr>
          </a:p>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Information deficits</a:t>
            </a:r>
            <a:endParaRPr lang="en-US" sz="3000" b="0" dirty="0">
              <a:solidFill>
                <a:schemeClr val="accent1">
                  <a:lumMod val="50000"/>
                </a:schemeClr>
              </a:solidFill>
              <a:latin typeface="Proxima Nova" panose="02000506030000020004" pitchFamily="2" charset="0"/>
            </a:endParaRPr>
          </a:p>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Stereotypes (“must hit bottom…”)</a:t>
            </a:r>
          </a:p>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Biases (clinician/client)</a:t>
            </a:r>
          </a:p>
          <a:p>
            <a:pPr marL="457200" indent="-457200">
              <a:buFont typeface="Arial" panose="020B0604020202020204" pitchFamily="34" charset="0"/>
              <a:buChar char="•"/>
            </a:pPr>
            <a:r>
              <a:rPr lang="en-US" sz="3000" b="0" dirty="0">
                <a:solidFill>
                  <a:schemeClr val="accent1">
                    <a:lumMod val="50000"/>
                  </a:schemeClr>
                </a:solidFill>
                <a:latin typeface="Proxima Nova" panose="02000506030000020004" pitchFamily="2" charset="0"/>
              </a:rPr>
              <a:t>External pressures (legal, family etc.)</a:t>
            </a:r>
          </a:p>
          <a:p>
            <a:pPr marL="457200" indent="-457200">
              <a:buFont typeface="Arial" panose="020B0604020202020204" pitchFamily="34" charset="0"/>
              <a:buChar char="•"/>
            </a:pPr>
            <a:r>
              <a:rPr lang="en-US" b="0" dirty="0">
                <a:solidFill>
                  <a:schemeClr val="accent1">
                    <a:lumMod val="50000"/>
                  </a:schemeClr>
                </a:solidFill>
                <a:latin typeface="Proxima Nova" panose="02000506030000020004" pitchFamily="2" charset="0"/>
              </a:rPr>
              <a:t>Societal perceptions (stigma)</a:t>
            </a:r>
            <a:endParaRPr lang="en-US" sz="3000" b="0" dirty="0">
              <a:solidFill>
                <a:schemeClr val="accent1">
                  <a:lumMod val="50000"/>
                </a:schemeClr>
              </a:solidFill>
              <a:latin typeface="Proxima Nova" panose="02000506030000020004" pitchFamily="2" charset="0"/>
            </a:endParaRPr>
          </a:p>
        </p:txBody>
      </p:sp>
      <p:pic>
        <p:nvPicPr>
          <p:cNvPr id="4" name="Picture 3">
            <a:extLst>
              <a:ext uri="{FF2B5EF4-FFF2-40B4-BE49-F238E27FC236}">
                <a16:creationId xmlns:a16="http://schemas.microsoft.com/office/drawing/2014/main" id="{E908128F-55AC-1767-8C9F-754587C0EEA9}"/>
              </a:ext>
            </a:extLst>
          </p:cNvPr>
          <p:cNvPicPr>
            <a:picLocks noChangeAspect="1"/>
          </p:cNvPicPr>
          <p:nvPr/>
        </p:nvPicPr>
        <p:blipFill rotWithShape="1">
          <a:blip r:embed="rId3"/>
          <a:srcRect l="11766" t="19028" r="7319"/>
          <a:stretch/>
        </p:blipFill>
        <p:spPr>
          <a:xfrm>
            <a:off x="160711" y="1256477"/>
            <a:ext cx="4220515" cy="4683833"/>
          </a:xfrm>
          <a:prstGeom prst="rect">
            <a:avLst/>
          </a:prstGeom>
        </p:spPr>
      </p:pic>
    </p:spTree>
    <p:extLst>
      <p:ext uri="{BB962C8B-B14F-4D97-AF65-F5344CB8AC3E}">
        <p14:creationId xmlns:p14="http://schemas.microsoft.com/office/powerpoint/2010/main" val="375321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6722805-0337-4A0D-E516-3CC9E0834959}"/>
              </a:ext>
            </a:extLst>
          </p:cNvPr>
          <p:cNvPicPr>
            <a:picLocks noGrp="1" noChangeAspect="1"/>
          </p:cNvPicPr>
          <p:nvPr>
            <p:ph idx="1"/>
          </p:nvPr>
        </p:nvPicPr>
        <p:blipFill>
          <a:blip r:embed="rId3"/>
          <a:stretch>
            <a:fillRect/>
          </a:stretch>
        </p:blipFill>
        <p:spPr>
          <a:xfrm>
            <a:off x="647700" y="238126"/>
            <a:ext cx="10782300" cy="5838824"/>
          </a:xfrm>
          <a:prstGeom prst="rect">
            <a:avLst/>
          </a:prstGeom>
        </p:spPr>
      </p:pic>
    </p:spTree>
    <p:extLst>
      <p:ext uri="{BB962C8B-B14F-4D97-AF65-F5344CB8AC3E}">
        <p14:creationId xmlns:p14="http://schemas.microsoft.com/office/powerpoint/2010/main" val="2700128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45849DC-A875-4E04-E61B-02072CCF2C9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b="1" dirty="0">
                <a:solidFill>
                  <a:srgbClr val="FFFFFF"/>
                </a:solidFill>
              </a:rPr>
              <a:t>OUR WORDS MATTER!</a:t>
            </a: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Content Placeholder 2">
            <a:extLst>
              <a:ext uri="{FF2B5EF4-FFF2-40B4-BE49-F238E27FC236}">
                <a16:creationId xmlns:a16="http://schemas.microsoft.com/office/drawing/2014/main" id="{77C78D1E-4979-555E-D02B-5606348B062F}"/>
              </a:ext>
            </a:extLst>
          </p:cNvPr>
          <p:cNvPicPr>
            <a:picLocks noGrp="1" noChangeAspect="1"/>
          </p:cNvPicPr>
          <p:nvPr>
            <p:ph sz="half" idx="1"/>
          </p:nvPr>
        </p:nvPicPr>
        <p:blipFill>
          <a:blip r:embed="rId3"/>
          <a:stretch>
            <a:fillRect/>
          </a:stretch>
        </p:blipFill>
        <p:spPr>
          <a:xfrm>
            <a:off x="1340542" y="2426818"/>
            <a:ext cx="3437967" cy="3997637"/>
          </a:xfrm>
          <a:prstGeom prst="rect">
            <a:avLst/>
          </a:prstGeom>
        </p:spPr>
      </p:pic>
      <p:cxnSp>
        <p:nvCxnSpPr>
          <p:cNvPr id="25" name="Straight Connector 2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28B6CB93-BEE9-7A47-09EC-A3DA8227A113}"/>
              </a:ext>
            </a:extLst>
          </p:cNvPr>
          <p:cNvPicPr>
            <a:picLocks noGrp="1" noChangeAspect="1"/>
          </p:cNvPicPr>
          <p:nvPr>
            <p:ph sz="half" idx="2"/>
          </p:nvPr>
        </p:nvPicPr>
        <p:blipFill>
          <a:blip r:embed="rId4"/>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18576565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00119-PPT-Nuway-Alliance-Template-MASTER3" id="{047C6550-E1FE-9043-BACE-0FA0662AD952}" vid="{55DE1545-D96E-B549-8C2C-88B87E3F53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4630CCBD5D754E95C7D3A1876B4EE5" ma:contentTypeVersion="4" ma:contentTypeDescription="Create a new document." ma:contentTypeScope="" ma:versionID="379fb1c74c2f4ed6adf2f3a5718a0961">
  <xsd:schema xmlns:xsd="http://www.w3.org/2001/XMLSchema" xmlns:xs="http://www.w3.org/2001/XMLSchema" xmlns:p="http://schemas.microsoft.com/office/2006/metadata/properties" xmlns:ns2="7a2e2949-ddbf-43a3-ac75-db1b8a40c9ce" xmlns:ns3="782510fa-88ad-44f9-aa6a-f9e4c0c9704b" targetNamespace="http://schemas.microsoft.com/office/2006/metadata/properties" ma:root="true" ma:fieldsID="b77d935de1eb05aa9c291cb6da8fb090" ns2:_="" ns3:_="">
    <xsd:import namespace="7a2e2949-ddbf-43a3-ac75-db1b8a40c9ce"/>
    <xsd:import namespace="782510fa-88ad-44f9-aa6a-f9e4c0c970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2e2949-ddbf-43a3-ac75-db1b8a40c9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2510fa-88ad-44f9-aa6a-f9e4c0c9704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7B1104-F9BD-41E4-B8EB-1649FB252CAE}">
  <ds:schemaRefs>
    <ds:schemaRef ds:uri="782510fa-88ad-44f9-aa6a-f9e4c0c9704b"/>
    <ds:schemaRef ds:uri="7a2e2949-ddbf-43a3-ac75-db1b8a40c9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1BFB84-61F2-44D6-BD63-8CA6BCAAEC21}">
  <ds:schemaRefs>
    <ds:schemaRef ds:uri="http://schemas.microsoft.com/sharepoint/v3/contenttype/forms"/>
  </ds:schemaRefs>
</ds:datastoreItem>
</file>

<file path=customXml/itemProps3.xml><?xml version="1.0" encoding="utf-8"?>
<ds:datastoreItem xmlns:ds="http://schemas.openxmlformats.org/officeDocument/2006/customXml" ds:itemID="{9139A1B4-F214-4871-BFF9-3B4A552DE64A}">
  <ds:schemaRefs>
    <ds:schemaRef ds:uri="7a2e2949-ddbf-43a3-ac75-db1b8a40c9ce"/>
    <ds:schemaRef ds:uri="http://schemas.microsoft.com/office/2006/documentManagement/types"/>
    <ds:schemaRef ds:uri="http://purl.org/dc/elements/1.1/"/>
    <ds:schemaRef ds:uri="http://purl.org/dc/terms/"/>
    <ds:schemaRef ds:uri="http://schemas.openxmlformats.org/package/2006/metadata/core-properties"/>
    <ds:schemaRef ds:uri="http://www.w3.org/XML/1998/namespace"/>
    <ds:schemaRef ds:uri="782510fa-88ad-44f9-aa6a-f9e4c0c9704b"/>
    <ds:schemaRef ds:uri="http://schemas.microsoft.com/office/infopath/2007/PartnerControl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5c19ca29-e85d-4b29-8c2f-827b2e959281}" enabled="1" method="Standard" siteId="{6dfc78a1-37e1-4e27-87a4-256c5d0f7dbb}" removed="0"/>
</clbl:labelList>
</file>

<file path=docProps/app.xml><?xml version="1.0" encoding="utf-8"?>
<Properties xmlns="http://schemas.openxmlformats.org/officeDocument/2006/extended-properties" xmlns:vt="http://schemas.openxmlformats.org/officeDocument/2006/docPropsVTypes">
  <TotalTime>10855</TotalTime>
  <Words>3378</Words>
  <Application>Microsoft Office PowerPoint</Application>
  <PresentationFormat>Widescreen</PresentationFormat>
  <Paragraphs>197</Paragraphs>
  <Slides>43</Slides>
  <Notes>43</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2_Office Theme</vt:lpstr>
      <vt:lpstr>Office Theme</vt:lpstr>
      <vt:lpstr>Re-imagining resistance (care conceptualization in a post pandemic world)</vt:lpstr>
      <vt:lpstr>Basic Objectives</vt:lpstr>
      <vt:lpstr>PowerPoint Presentation</vt:lpstr>
      <vt:lpstr>PowerPoint Presentation</vt:lpstr>
      <vt:lpstr>PowerPoint Presentation</vt:lpstr>
      <vt:lpstr>PowerPoint Presentation</vt:lpstr>
      <vt:lpstr>Clinical Conundrums…?</vt:lpstr>
      <vt:lpstr>PowerPoint Presentation</vt:lpstr>
      <vt:lpstr>OUR WORDS MATTER!</vt:lpstr>
      <vt:lpstr>Pandemic Trauma and Stress Experience (PTSE)</vt:lpstr>
      <vt:lpstr>PowerPoint Presentation</vt:lpstr>
      <vt:lpstr>PowerPoint Presentation</vt:lpstr>
      <vt:lpstr>PowerPoint Presentation</vt:lpstr>
      <vt:lpstr>PowerPoint Presentation</vt:lpstr>
      <vt:lpstr>Loss of “Social Anchors” (Accountability)</vt:lpstr>
      <vt:lpstr>System Changes (Access/Accountability)</vt:lpstr>
      <vt:lpstr>SOLUTION FOCUS!</vt:lpstr>
      <vt:lpstr>BIODYNE INTRODUCTION</vt:lpstr>
      <vt:lpstr>BIODYNE DEVELOPMENT</vt:lpstr>
      <vt:lpstr>BIODYNE FOCUS</vt:lpstr>
      <vt:lpstr>BIODYNE ALLIANCE</vt:lpstr>
      <vt:lpstr>Identifying “Pre-Addiction” (Proactive Integration)</vt:lpstr>
      <vt:lpstr>PowerPoint Presentation</vt:lpstr>
      <vt:lpstr>PowerPoint Presentation</vt:lpstr>
      <vt:lpstr>Biodyne Concept of Resistance</vt:lpstr>
      <vt:lpstr>Biodyne Model’s View of Resistance</vt:lpstr>
      <vt:lpstr>Legend</vt:lpstr>
      <vt:lpstr>Who’s Presenting? The Differential Diagnosis</vt:lpstr>
      <vt:lpstr>PowerPoint Presentation</vt:lpstr>
      <vt:lpstr>PowerPoint Presentation</vt:lpstr>
      <vt:lpstr>Why is it important to know the Operational Diagnosis?</vt:lpstr>
      <vt:lpstr>Questions to ask…</vt:lpstr>
      <vt:lpstr>Explicit Contract</vt:lpstr>
      <vt:lpstr>Implicit Contract</vt:lpstr>
      <vt:lpstr>What for? The Implicit Contract</vt:lpstr>
      <vt:lpstr>More About the Implicit Contract</vt:lpstr>
      <vt:lpstr>“Psychojudo” </vt:lpstr>
      <vt:lpstr>Psychojudo</vt:lpstr>
      <vt:lpstr>Ideal First Session</vt:lpstr>
      <vt:lpstr>How? Therapeutic Contract</vt:lpstr>
      <vt:lpstr> </vt:lpstr>
      <vt:lpstr>2+ ___=4(?)  “Intractable Addiction”  (OSS-OPEN MINDS) v. Professional sustainability (Training, Supervision, self-care)</vt:lpstr>
      <vt:lpstr>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Trustees  Annual Retreat</dc:title>
  <dc:creator>Tom Meier</dc:creator>
  <cp:lastModifiedBy>Kenneth L. Roberts</cp:lastModifiedBy>
  <cp:revision>229</cp:revision>
  <cp:lastPrinted>2022-09-30T16:15:26Z</cp:lastPrinted>
  <dcterms:modified xsi:type="dcterms:W3CDTF">2023-01-19T18:11:46Z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0x010100D94630CCBD5D754E95C7D3A1876B4EE5</vt:lpwstr>
  </property>
  <property fmtid="{D5CDD505-2E9C-101B-9397-08002B2CF9AE}" pid="3" name="AuthorIds_UIVersion_46592">
    <vt:lpwstr>6,12</vt:lpwstr>
  </property>
</Properties>
</file>