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54"/>
  </p:notesMasterIdLst>
  <p:sldIdLst>
    <p:sldId id="256" r:id="rId2"/>
    <p:sldId id="339" r:id="rId3"/>
    <p:sldId id="340" r:id="rId4"/>
    <p:sldId id="257" r:id="rId5"/>
    <p:sldId id="304" r:id="rId6"/>
    <p:sldId id="305" r:id="rId7"/>
    <p:sldId id="303" r:id="rId8"/>
    <p:sldId id="306" r:id="rId9"/>
    <p:sldId id="258" r:id="rId10"/>
    <p:sldId id="301" r:id="rId11"/>
    <p:sldId id="282" r:id="rId12"/>
    <p:sldId id="281" r:id="rId13"/>
    <p:sldId id="280" r:id="rId14"/>
    <p:sldId id="308" r:id="rId15"/>
    <p:sldId id="260" r:id="rId16"/>
    <p:sldId id="284" r:id="rId17"/>
    <p:sldId id="261" r:id="rId18"/>
    <p:sldId id="307" r:id="rId19"/>
    <p:sldId id="309" r:id="rId20"/>
    <p:sldId id="310" r:id="rId21"/>
    <p:sldId id="313" r:id="rId22"/>
    <p:sldId id="315" r:id="rId23"/>
    <p:sldId id="316" r:id="rId24"/>
    <p:sldId id="314" r:id="rId25"/>
    <p:sldId id="317" r:id="rId26"/>
    <p:sldId id="319" r:id="rId27"/>
    <p:sldId id="318" r:id="rId28"/>
    <p:sldId id="311" r:id="rId29"/>
    <p:sldId id="320" r:id="rId30"/>
    <p:sldId id="312" r:id="rId31"/>
    <p:sldId id="321" r:id="rId32"/>
    <p:sldId id="325" r:id="rId33"/>
    <p:sldId id="322" r:id="rId34"/>
    <p:sldId id="323" r:id="rId35"/>
    <p:sldId id="324" r:id="rId36"/>
    <p:sldId id="326" r:id="rId37"/>
    <p:sldId id="327" r:id="rId38"/>
    <p:sldId id="328" r:id="rId39"/>
    <p:sldId id="330" r:id="rId40"/>
    <p:sldId id="331" r:id="rId41"/>
    <p:sldId id="332" r:id="rId42"/>
    <p:sldId id="333" r:id="rId43"/>
    <p:sldId id="296" r:id="rId44"/>
    <p:sldId id="334" r:id="rId45"/>
    <p:sldId id="335" r:id="rId46"/>
    <p:sldId id="336" r:id="rId47"/>
    <p:sldId id="337" r:id="rId48"/>
    <p:sldId id="294" r:id="rId49"/>
    <p:sldId id="293" r:id="rId50"/>
    <p:sldId id="338" r:id="rId51"/>
    <p:sldId id="287" r:id="rId52"/>
    <p:sldId id="341"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4643A1-5F91-468D-9C92-C7DE37692F12}" v="187" dt="2022-09-06T19:25:35.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61" autoAdjust="0"/>
    <p:restoredTop sz="94660"/>
  </p:normalViewPr>
  <p:slideViewPr>
    <p:cSldViewPr snapToGrid="0">
      <p:cViewPr varScale="1">
        <p:scale>
          <a:sx n="83" d="100"/>
          <a:sy n="83" d="100"/>
        </p:scale>
        <p:origin x="101" y="3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48767A-5460-497C-8867-911A5D1A50C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E852A6F-CE0F-4DCC-B559-06E523F65ACA}">
      <dgm:prSet/>
      <dgm:spPr/>
      <dgm:t>
        <a:bodyPr/>
        <a:lstStyle/>
        <a:p>
          <a:r>
            <a:rPr lang="en-US"/>
            <a:t>ADD people tend to be conflict-seeking which is a way to stimulate their own brains. </a:t>
          </a:r>
          <a:br>
            <a:rPr lang="en-US"/>
          </a:br>
          <a:endParaRPr lang="en-US"/>
        </a:p>
      </dgm:t>
    </dgm:pt>
    <dgm:pt modelId="{6A4097BC-F57E-4B34-AAC0-880F09B7B203}" type="parTrans" cxnId="{E9033C19-A701-4F1E-A0E1-24ED6E2BB129}">
      <dgm:prSet/>
      <dgm:spPr/>
      <dgm:t>
        <a:bodyPr/>
        <a:lstStyle/>
        <a:p>
          <a:endParaRPr lang="en-US"/>
        </a:p>
      </dgm:t>
    </dgm:pt>
    <dgm:pt modelId="{3B320E0D-FE51-4D98-B3C8-FE8BBC9C3805}" type="sibTrans" cxnId="{E9033C19-A701-4F1E-A0E1-24ED6E2BB129}">
      <dgm:prSet/>
      <dgm:spPr/>
      <dgm:t>
        <a:bodyPr/>
        <a:lstStyle/>
        <a:p>
          <a:endParaRPr lang="en-US"/>
        </a:p>
      </dgm:t>
    </dgm:pt>
    <dgm:pt modelId="{DDED8AD6-2BE6-4886-9DFD-D92CC20F4CA5}">
      <dgm:prSet/>
      <dgm:spPr/>
      <dgm:t>
        <a:bodyPr/>
        <a:lstStyle/>
        <a:p>
          <a:r>
            <a:rPr lang="en-US"/>
            <a:t>ADD kids can cause upset in the home by stirring up trouble to get an emotional reaction from a parent. </a:t>
          </a:r>
          <a:br>
            <a:rPr lang="en-US"/>
          </a:br>
          <a:endParaRPr lang="en-US"/>
        </a:p>
      </dgm:t>
    </dgm:pt>
    <dgm:pt modelId="{8AE4605B-2EF7-43A2-92E2-405BB96364EC}" type="parTrans" cxnId="{95C2233A-2186-43D5-9973-80EEAA9E0F04}">
      <dgm:prSet/>
      <dgm:spPr/>
      <dgm:t>
        <a:bodyPr/>
        <a:lstStyle/>
        <a:p>
          <a:endParaRPr lang="en-US"/>
        </a:p>
      </dgm:t>
    </dgm:pt>
    <dgm:pt modelId="{E86D3E8F-E081-4129-A9F7-FE635274D887}" type="sibTrans" cxnId="{95C2233A-2186-43D5-9973-80EEAA9E0F04}">
      <dgm:prSet/>
      <dgm:spPr/>
      <dgm:t>
        <a:bodyPr/>
        <a:lstStyle/>
        <a:p>
          <a:endParaRPr lang="en-US"/>
        </a:p>
      </dgm:t>
    </dgm:pt>
    <dgm:pt modelId="{E308C28D-389B-4D1A-89C2-A2525BB59585}">
      <dgm:prSet/>
      <dgm:spPr/>
      <dgm:t>
        <a:bodyPr/>
        <a:lstStyle/>
        <a:p>
          <a:r>
            <a:rPr lang="en-US"/>
            <a:t>It’s better to respond to the child by being firm, but calm and kind rather than argue with or yell at the child. </a:t>
          </a:r>
        </a:p>
      </dgm:t>
    </dgm:pt>
    <dgm:pt modelId="{F1BBDBD4-30F3-44FA-BB7E-1A8413D5E67C}" type="parTrans" cxnId="{128AB2DD-AE79-4A8C-8C26-495342A8E0C2}">
      <dgm:prSet/>
      <dgm:spPr/>
      <dgm:t>
        <a:bodyPr/>
        <a:lstStyle/>
        <a:p>
          <a:endParaRPr lang="en-US"/>
        </a:p>
      </dgm:t>
    </dgm:pt>
    <dgm:pt modelId="{BED99300-C691-44D4-BF97-A43921103CE4}" type="sibTrans" cxnId="{128AB2DD-AE79-4A8C-8C26-495342A8E0C2}">
      <dgm:prSet/>
      <dgm:spPr/>
      <dgm:t>
        <a:bodyPr/>
        <a:lstStyle/>
        <a:p>
          <a:endParaRPr lang="en-US"/>
        </a:p>
      </dgm:t>
    </dgm:pt>
    <dgm:pt modelId="{D84513E5-D2B6-4570-8B1A-E39ACB64E1F3}" type="pres">
      <dgm:prSet presAssocID="{BD48767A-5460-497C-8867-911A5D1A50CD}" presName="root" presStyleCnt="0">
        <dgm:presLayoutVars>
          <dgm:dir/>
          <dgm:resizeHandles val="exact"/>
        </dgm:presLayoutVars>
      </dgm:prSet>
      <dgm:spPr/>
    </dgm:pt>
    <dgm:pt modelId="{D92F029D-5E9E-49D5-A198-2535C956EEE6}" type="pres">
      <dgm:prSet presAssocID="{7E852A6F-CE0F-4DCC-B559-06E523F65ACA}" presName="compNode" presStyleCnt="0"/>
      <dgm:spPr/>
    </dgm:pt>
    <dgm:pt modelId="{8D30C546-7002-4AD1-8A28-FB5C33817C3C}" type="pres">
      <dgm:prSet presAssocID="{7E852A6F-CE0F-4DCC-B559-06E523F65ACA}" presName="bgRect" presStyleLbl="bgShp" presStyleIdx="0" presStyleCnt="3"/>
      <dgm:spPr/>
    </dgm:pt>
    <dgm:pt modelId="{5C6D035C-9ED2-4391-B923-9B87187D6186}" type="pres">
      <dgm:prSet presAssocID="{7E852A6F-CE0F-4DCC-B559-06E523F65ACA}"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rtificial Intelligence outline"/>
        </a:ext>
      </dgm:extLst>
    </dgm:pt>
    <dgm:pt modelId="{B7758368-C80E-430E-860D-8A0E241A1930}" type="pres">
      <dgm:prSet presAssocID="{7E852A6F-CE0F-4DCC-B559-06E523F65ACA}" presName="spaceRect" presStyleCnt="0"/>
      <dgm:spPr/>
    </dgm:pt>
    <dgm:pt modelId="{EECD0F83-88E2-4B52-890F-CF46BE1CAF7E}" type="pres">
      <dgm:prSet presAssocID="{7E852A6F-CE0F-4DCC-B559-06E523F65ACA}" presName="parTx" presStyleLbl="revTx" presStyleIdx="0" presStyleCnt="3">
        <dgm:presLayoutVars>
          <dgm:chMax val="0"/>
          <dgm:chPref val="0"/>
        </dgm:presLayoutVars>
      </dgm:prSet>
      <dgm:spPr/>
    </dgm:pt>
    <dgm:pt modelId="{EBD9DFC0-5B42-4A5F-97ED-2CBF9EBBFD7F}" type="pres">
      <dgm:prSet presAssocID="{3B320E0D-FE51-4D98-B3C8-FE8BBC9C3805}" presName="sibTrans" presStyleCnt="0"/>
      <dgm:spPr/>
    </dgm:pt>
    <dgm:pt modelId="{DF8C4818-4F3D-4B58-9C92-1534C583CDFF}" type="pres">
      <dgm:prSet presAssocID="{DDED8AD6-2BE6-4886-9DFD-D92CC20F4CA5}" presName="compNode" presStyleCnt="0"/>
      <dgm:spPr/>
    </dgm:pt>
    <dgm:pt modelId="{FCCCB6B2-4A3D-4202-9EC3-6F4616AAC9CF}" type="pres">
      <dgm:prSet presAssocID="{DDED8AD6-2BE6-4886-9DFD-D92CC20F4CA5}" presName="bgRect" presStyleLbl="bgShp" presStyleIdx="1" presStyleCnt="3"/>
      <dgm:spPr/>
    </dgm:pt>
    <dgm:pt modelId="{51468B13-76FB-47D8-9D05-ECD60FC6FFD2}" type="pres">
      <dgm:prSet presAssocID="{DDED8AD6-2BE6-4886-9DFD-D92CC20F4CA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rent and Child"/>
        </a:ext>
      </dgm:extLst>
    </dgm:pt>
    <dgm:pt modelId="{9EAFCE32-611D-4359-8FB7-CD3DB00320D3}" type="pres">
      <dgm:prSet presAssocID="{DDED8AD6-2BE6-4886-9DFD-D92CC20F4CA5}" presName="spaceRect" presStyleCnt="0"/>
      <dgm:spPr/>
    </dgm:pt>
    <dgm:pt modelId="{E0EE4B58-4176-4EF3-90A4-496F2E877517}" type="pres">
      <dgm:prSet presAssocID="{DDED8AD6-2BE6-4886-9DFD-D92CC20F4CA5}" presName="parTx" presStyleLbl="revTx" presStyleIdx="1" presStyleCnt="3">
        <dgm:presLayoutVars>
          <dgm:chMax val="0"/>
          <dgm:chPref val="0"/>
        </dgm:presLayoutVars>
      </dgm:prSet>
      <dgm:spPr/>
    </dgm:pt>
    <dgm:pt modelId="{CE6D0512-8922-4C25-9E23-916A1C1C0D68}" type="pres">
      <dgm:prSet presAssocID="{E86D3E8F-E081-4129-A9F7-FE635274D887}" presName="sibTrans" presStyleCnt="0"/>
      <dgm:spPr/>
    </dgm:pt>
    <dgm:pt modelId="{AA6F7B67-F6EA-4980-9DC4-679ED9B3A119}" type="pres">
      <dgm:prSet presAssocID="{E308C28D-389B-4D1A-89C2-A2525BB59585}" presName="compNode" presStyleCnt="0"/>
      <dgm:spPr/>
    </dgm:pt>
    <dgm:pt modelId="{7E13D7B0-C1F9-49EA-94B3-BFC1C2F31D89}" type="pres">
      <dgm:prSet presAssocID="{E308C28D-389B-4D1A-89C2-A2525BB59585}" presName="bgRect" presStyleLbl="bgShp" presStyleIdx="2" presStyleCnt="3"/>
      <dgm:spPr/>
    </dgm:pt>
    <dgm:pt modelId="{3B36B7AD-9FDA-4FC4-9206-6B2449FA396F}" type="pres">
      <dgm:prSet presAssocID="{E308C28D-389B-4D1A-89C2-A2525BB5958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fused Person"/>
        </a:ext>
      </dgm:extLst>
    </dgm:pt>
    <dgm:pt modelId="{CC3C8F75-2551-41FC-ABCE-FB88969466E2}" type="pres">
      <dgm:prSet presAssocID="{E308C28D-389B-4D1A-89C2-A2525BB59585}" presName="spaceRect" presStyleCnt="0"/>
      <dgm:spPr/>
    </dgm:pt>
    <dgm:pt modelId="{8C1938CC-4A07-4374-B194-C7B268380912}" type="pres">
      <dgm:prSet presAssocID="{E308C28D-389B-4D1A-89C2-A2525BB59585}" presName="parTx" presStyleLbl="revTx" presStyleIdx="2" presStyleCnt="3">
        <dgm:presLayoutVars>
          <dgm:chMax val="0"/>
          <dgm:chPref val="0"/>
        </dgm:presLayoutVars>
      </dgm:prSet>
      <dgm:spPr/>
    </dgm:pt>
  </dgm:ptLst>
  <dgm:cxnLst>
    <dgm:cxn modelId="{55177110-B1D6-4317-A1D9-EC779356905D}" type="presOf" srcId="{BD48767A-5460-497C-8867-911A5D1A50CD}" destId="{D84513E5-D2B6-4570-8B1A-E39ACB64E1F3}" srcOrd="0" destOrd="0" presId="urn:microsoft.com/office/officeart/2018/2/layout/IconVerticalSolidList"/>
    <dgm:cxn modelId="{E9033C19-A701-4F1E-A0E1-24ED6E2BB129}" srcId="{BD48767A-5460-497C-8867-911A5D1A50CD}" destId="{7E852A6F-CE0F-4DCC-B559-06E523F65ACA}" srcOrd="0" destOrd="0" parTransId="{6A4097BC-F57E-4B34-AAC0-880F09B7B203}" sibTransId="{3B320E0D-FE51-4D98-B3C8-FE8BBC9C3805}"/>
    <dgm:cxn modelId="{B52CF31A-A9B5-493A-806D-1399C385A296}" type="presOf" srcId="{7E852A6F-CE0F-4DCC-B559-06E523F65ACA}" destId="{EECD0F83-88E2-4B52-890F-CF46BE1CAF7E}" srcOrd="0" destOrd="0" presId="urn:microsoft.com/office/officeart/2018/2/layout/IconVerticalSolidList"/>
    <dgm:cxn modelId="{3DBFDF21-D166-4743-B3F6-C9FBD2B5D106}" type="presOf" srcId="{DDED8AD6-2BE6-4886-9DFD-D92CC20F4CA5}" destId="{E0EE4B58-4176-4EF3-90A4-496F2E877517}" srcOrd="0" destOrd="0" presId="urn:microsoft.com/office/officeart/2018/2/layout/IconVerticalSolidList"/>
    <dgm:cxn modelId="{95C2233A-2186-43D5-9973-80EEAA9E0F04}" srcId="{BD48767A-5460-497C-8867-911A5D1A50CD}" destId="{DDED8AD6-2BE6-4886-9DFD-D92CC20F4CA5}" srcOrd="1" destOrd="0" parTransId="{8AE4605B-2EF7-43A2-92E2-405BB96364EC}" sibTransId="{E86D3E8F-E081-4129-A9F7-FE635274D887}"/>
    <dgm:cxn modelId="{F259A5BD-7820-4495-97DB-416EF12F169B}" type="presOf" srcId="{E308C28D-389B-4D1A-89C2-A2525BB59585}" destId="{8C1938CC-4A07-4374-B194-C7B268380912}" srcOrd="0" destOrd="0" presId="urn:microsoft.com/office/officeart/2018/2/layout/IconVerticalSolidList"/>
    <dgm:cxn modelId="{128AB2DD-AE79-4A8C-8C26-495342A8E0C2}" srcId="{BD48767A-5460-497C-8867-911A5D1A50CD}" destId="{E308C28D-389B-4D1A-89C2-A2525BB59585}" srcOrd="2" destOrd="0" parTransId="{F1BBDBD4-30F3-44FA-BB7E-1A8413D5E67C}" sibTransId="{BED99300-C691-44D4-BF97-A43921103CE4}"/>
    <dgm:cxn modelId="{7F95BC6E-4FD5-497D-82EA-0746EE0F2415}" type="presParOf" srcId="{D84513E5-D2B6-4570-8B1A-E39ACB64E1F3}" destId="{D92F029D-5E9E-49D5-A198-2535C956EEE6}" srcOrd="0" destOrd="0" presId="urn:microsoft.com/office/officeart/2018/2/layout/IconVerticalSolidList"/>
    <dgm:cxn modelId="{9210F389-A6DF-448C-BF1E-02419C3C2E09}" type="presParOf" srcId="{D92F029D-5E9E-49D5-A198-2535C956EEE6}" destId="{8D30C546-7002-4AD1-8A28-FB5C33817C3C}" srcOrd="0" destOrd="0" presId="urn:microsoft.com/office/officeart/2018/2/layout/IconVerticalSolidList"/>
    <dgm:cxn modelId="{AC6B1F5A-408A-49BA-A2A0-D072EA6E6F7C}" type="presParOf" srcId="{D92F029D-5E9E-49D5-A198-2535C956EEE6}" destId="{5C6D035C-9ED2-4391-B923-9B87187D6186}" srcOrd="1" destOrd="0" presId="urn:microsoft.com/office/officeart/2018/2/layout/IconVerticalSolidList"/>
    <dgm:cxn modelId="{617B47A0-2F94-4A9A-B1F9-C05E10911376}" type="presParOf" srcId="{D92F029D-5E9E-49D5-A198-2535C956EEE6}" destId="{B7758368-C80E-430E-860D-8A0E241A1930}" srcOrd="2" destOrd="0" presId="urn:microsoft.com/office/officeart/2018/2/layout/IconVerticalSolidList"/>
    <dgm:cxn modelId="{88C92F68-745D-48BB-9DF6-409DB02869C2}" type="presParOf" srcId="{D92F029D-5E9E-49D5-A198-2535C956EEE6}" destId="{EECD0F83-88E2-4B52-890F-CF46BE1CAF7E}" srcOrd="3" destOrd="0" presId="urn:microsoft.com/office/officeart/2018/2/layout/IconVerticalSolidList"/>
    <dgm:cxn modelId="{AAAB80C0-5811-48EA-A27C-292089700477}" type="presParOf" srcId="{D84513E5-D2B6-4570-8B1A-E39ACB64E1F3}" destId="{EBD9DFC0-5B42-4A5F-97ED-2CBF9EBBFD7F}" srcOrd="1" destOrd="0" presId="urn:microsoft.com/office/officeart/2018/2/layout/IconVerticalSolidList"/>
    <dgm:cxn modelId="{81518E98-37D7-44AC-9B24-B48F618BF387}" type="presParOf" srcId="{D84513E5-D2B6-4570-8B1A-E39ACB64E1F3}" destId="{DF8C4818-4F3D-4B58-9C92-1534C583CDFF}" srcOrd="2" destOrd="0" presId="urn:microsoft.com/office/officeart/2018/2/layout/IconVerticalSolidList"/>
    <dgm:cxn modelId="{B3EFE52B-8512-4932-B7BF-B17BCCC0E01D}" type="presParOf" srcId="{DF8C4818-4F3D-4B58-9C92-1534C583CDFF}" destId="{FCCCB6B2-4A3D-4202-9EC3-6F4616AAC9CF}" srcOrd="0" destOrd="0" presId="urn:microsoft.com/office/officeart/2018/2/layout/IconVerticalSolidList"/>
    <dgm:cxn modelId="{A87CE0AA-18A5-437E-8A63-B677D0E80CA9}" type="presParOf" srcId="{DF8C4818-4F3D-4B58-9C92-1534C583CDFF}" destId="{51468B13-76FB-47D8-9D05-ECD60FC6FFD2}" srcOrd="1" destOrd="0" presId="urn:microsoft.com/office/officeart/2018/2/layout/IconVerticalSolidList"/>
    <dgm:cxn modelId="{37C68DDB-BBC3-4980-A980-C5E19CBA59F8}" type="presParOf" srcId="{DF8C4818-4F3D-4B58-9C92-1534C583CDFF}" destId="{9EAFCE32-611D-4359-8FB7-CD3DB00320D3}" srcOrd="2" destOrd="0" presId="urn:microsoft.com/office/officeart/2018/2/layout/IconVerticalSolidList"/>
    <dgm:cxn modelId="{60B7CC96-141C-4CA8-807B-E60C12274D30}" type="presParOf" srcId="{DF8C4818-4F3D-4B58-9C92-1534C583CDFF}" destId="{E0EE4B58-4176-4EF3-90A4-496F2E877517}" srcOrd="3" destOrd="0" presId="urn:microsoft.com/office/officeart/2018/2/layout/IconVerticalSolidList"/>
    <dgm:cxn modelId="{16F1BA18-C000-48E5-9D08-A67FEE529F7D}" type="presParOf" srcId="{D84513E5-D2B6-4570-8B1A-E39ACB64E1F3}" destId="{CE6D0512-8922-4C25-9E23-916A1C1C0D68}" srcOrd="3" destOrd="0" presId="urn:microsoft.com/office/officeart/2018/2/layout/IconVerticalSolidList"/>
    <dgm:cxn modelId="{B622F745-09BE-4DCB-9F3D-9DB44EBCDEF4}" type="presParOf" srcId="{D84513E5-D2B6-4570-8B1A-E39ACB64E1F3}" destId="{AA6F7B67-F6EA-4980-9DC4-679ED9B3A119}" srcOrd="4" destOrd="0" presId="urn:microsoft.com/office/officeart/2018/2/layout/IconVerticalSolidList"/>
    <dgm:cxn modelId="{C22E8A6D-4F7F-4FAA-A8B7-A1611DF310CD}" type="presParOf" srcId="{AA6F7B67-F6EA-4980-9DC4-679ED9B3A119}" destId="{7E13D7B0-C1F9-49EA-94B3-BFC1C2F31D89}" srcOrd="0" destOrd="0" presId="urn:microsoft.com/office/officeart/2018/2/layout/IconVerticalSolidList"/>
    <dgm:cxn modelId="{DD938ED2-5914-4AD7-A34B-4CDFB76A9D21}" type="presParOf" srcId="{AA6F7B67-F6EA-4980-9DC4-679ED9B3A119}" destId="{3B36B7AD-9FDA-4FC4-9206-6B2449FA396F}" srcOrd="1" destOrd="0" presId="urn:microsoft.com/office/officeart/2018/2/layout/IconVerticalSolidList"/>
    <dgm:cxn modelId="{66EA57B0-46CE-4EA1-8121-C93BBEC779F7}" type="presParOf" srcId="{AA6F7B67-F6EA-4980-9DC4-679ED9B3A119}" destId="{CC3C8F75-2551-41FC-ABCE-FB88969466E2}" srcOrd="2" destOrd="0" presId="urn:microsoft.com/office/officeart/2018/2/layout/IconVerticalSolidList"/>
    <dgm:cxn modelId="{97731E0A-049F-4246-9FC9-C56F6B9E2DDD}" type="presParOf" srcId="{AA6F7B67-F6EA-4980-9DC4-679ED9B3A119}" destId="{8C1938CC-4A07-4374-B194-C7B26838091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D4A353-F472-4231-8474-D7FD3862F85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2D9545B-E57B-4D39-9F2F-B90C1B5DD8EE}">
      <dgm:prSet/>
      <dgm:spPr/>
      <dgm:t>
        <a:bodyPr/>
        <a:lstStyle/>
        <a:p>
          <a:r>
            <a:rPr lang="en-US"/>
            <a:t>1. Classic – </a:t>
          </a:r>
        </a:p>
      </dgm:t>
    </dgm:pt>
    <dgm:pt modelId="{97B5C68C-A9AB-4A3E-AAAE-5D7C2D208CF0}" type="parTrans" cxnId="{B0C66E06-A69C-48E3-B615-D7744849F178}">
      <dgm:prSet/>
      <dgm:spPr/>
      <dgm:t>
        <a:bodyPr/>
        <a:lstStyle/>
        <a:p>
          <a:endParaRPr lang="en-US"/>
        </a:p>
      </dgm:t>
    </dgm:pt>
    <dgm:pt modelId="{48D4FDDE-77E8-4C71-8542-8ED10ED4B4B3}" type="sibTrans" cxnId="{B0C66E06-A69C-48E3-B615-D7744849F178}">
      <dgm:prSet/>
      <dgm:spPr/>
      <dgm:t>
        <a:bodyPr/>
        <a:lstStyle/>
        <a:p>
          <a:endParaRPr lang="en-US"/>
        </a:p>
      </dgm:t>
    </dgm:pt>
    <dgm:pt modelId="{79BDBEAA-850A-4B45-B205-FB25438CD7E8}">
      <dgm:prSet/>
      <dgm:spPr/>
      <dgm:t>
        <a:bodyPr/>
        <a:lstStyle/>
        <a:p>
          <a:r>
            <a:rPr lang="en-US"/>
            <a:t>2. Inattentive – </a:t>
          </a:r>
        </a:p>
      </dgm:t>
    </dgm:pt>
    <dgm:pt modelId="{B0C1495E-B3C5-4223-9964-BD131171ABEB}" type="parTrans" cxnId="{66952A3C-E76B-4428-BC82-88A9BD1DEA64}">
      <dgm:prSet/>
      <dgm:spPr/>
      <dgm:t>
        <a:bodyPr/>
        <a:lstStyle/>
        <a:p>
          <a:endParaRPr lang="en-US"/>
        </a:p>
      </dgm:t>
    </dgm:pt>
    <dgm:pt modelId="{718ED4FD-CB93-4BF9-B6D5-3875952E6749}" type="sibTrans" cxnId="{66952A3C-E76B-4428-BC82-88A9BD1DEA64}">
      <dgm:prSet/>
      <dgm:spPr/>
      <dgm:t>
        <a:bodyPr/>
        <a:lstStyle/>
        <a:p>
          <a:endParaRPr lang="en-US"/>
        </a:p>
      </dgm:t>
    </dgm:pt>
    <dgm:pt modelId="{5F5403DE-4942-4F54-8C03-167DE98FA3F6}">
      <dgm:prSet/>
      <dgm:spPr/>
      <dgm:t>
        <a:bodyPr/>
        <a:lstStyle/>
        <a:p>
          <a:r>
            <a:rPr lang="en-US"/>
            <a:t>3. Overfocused – </a:t>
          </a:r>
        </a:p>
      </dgm:t>
    </dgm:pt>
    <dgm:pt modelId="{24E84D8A-3880-4099-A628-F52548318899}" type="parTrans" cxnId="{E817D785-4696-4753-8AB5-6510C5863E7E}">
      <dgm:prSet/>
      <dgm:spPr/>
      <dgm:t>
        <a:bodyPr/>
        <a:lstStyle/>
        <a:p>
          <a:endParaRPr lang="en-US"/>
        </a:p>
      </dgm:t>
    </dgm:pt>
    <dgm:pt modelId="{98729382-44C7-403E-9964-358E50CEF8D2}" type="sibTrans" cxnId="{E817D785-4696-4753-8AB5-6510C5863E7E}">
      <dgm:prSet/>
      <dgm:spPr/>
      <dgm:t>
        <a:bodyPr/>
        <a:lstStyle/>
        <a:p>
          <a:endParaRPr lang="en-US"/>
        </a:p>
      </dgm:t>
    </dgm:pt>
    <dgm:pt modelId="{8585B45E-C944-4959-86B7-EE3A8816F630}">
      <dgm:prSet/>
      <dgm:spPr/>
      <dgm:t>
        <a:bodyPr/>
        <a:lstStyle/>
        <a:p>
          <a:r>
            <a:rPr lang="en-US" dirty="0"/>
            <a:t>4. Limbic – </a:t>
          </a:r>
        </a:p>
      </dgm:t>
    </dgm:pt>
    <dgm:pt modelId="{373E3C27-5D9D-41DA-BC52-AC9BFD6D8DE0}" type="parTrans" cxnId="{10EE041C-0F21-4371-91E9-C61009F55D9A}">
      <dgm:prSet/>
      <dgm:spPr/>
      <dgm:t>
        <a:bodyPr/>
        <a:lstStyle/>
        <a:p>
          <a:endParaRPr lang="en-US"/>
        </a:p>
      </dgm:t>
    </dgm:pt>
    <dgm:pt modelId="{CF091BD5-AD23-49DE-8B64-6989AAD91A3E}" type="sibTrans" cxnId="{10EE041C-0F21-4371-91E9-C61009F55D9A}">
      <dgm:prSet/>
      <dgm:spPr/>
      <dgm:t>
        <a:bodyPr/>
        <a:lstStyle/>
        <a:p>
          <a:endParaRPr lang="en-US"/>
        </a:p>
      </dgm:t>
    </dgm:pt>
    <dgm:pt modelId="{E8C73914-D7A1-45D7-A913-4123A73A6CFE}">
      <dgm:prSet/>
      <dgm:spPr/>
      <dgm:t>
        <a:bodyPr/>
        <a:lstStyle/>
        <a:p>
          <a:r>
            <a:rPr lang="en-US"/>
            <a:t>5. Temporal Lobe – </a:t>
          </a:r>
        </a:p>
      </dgm:t>
    </dgm:pt>
    <dgm:pt modelId="{03E32392-3937-4DBB-86D9-684AD86D8FE6}" type="parTrans" cxnId="{098A6B6F-7545-4CCF-B6A0-04044EEB65B0}">
      <dgm:prSet/>
      <dgm:spPr/>
      <dgm:t>
        <a:bodyPr/>
        <a:lstStyle/>
        <a:p>
          <a:endParaRPr lang="en-US"/>
        </a:p>
      </dgm:t>
    </dgm:pt>
    <dgm:pt modelId="{B55578BC-0E16-42F9-8C5F-6B89122C13B7}" type="sibTrans" cxnId="{098A6B6F-7545-4CCF-B6A0-04044EEB65B0}">
      <dgm:prSet/>
      <dgm:spPr/>
      <dgm:t>
        <a:bodyPr/>
        <a:lstStyle/>
        <a:p>
          <a:endParaRPr lang="en-US"/>
        </a:p>
      </dgm:t>
    </dgm:pt>
    <dgm:pt modelId="{5651B029-A5F7-4D26-AACD-82547FC6B7A7}">
      <dgm:prSet/>
      <dgm:spPr/>
      <dgm:t>
        <a:bodyPr/>
        <a:lstStyle/>
        <a:p>
          <a:r>
            <a:rPr lang="en-US"/>
            <a:t>6. Ring of Fire – Hyper – </a:t>
          </a:r>
        </a:p>
      </dgm:t>
    </dgm:pt>
    <dgm:pt modelId="{905BF53C-D029-4B2E-BD53-52100F691F95}" type="parTrans" cxnId="{2EA86810-A88E-4347-A0C0-E6B2968FA629}">
      <dgm:prSet/>
      <dgm:spPr/>
      <dgm:t>
        <a:bodyPr/>
        <a:lstStyle/>
        <a:p>
          <a:endParaRPr lang="en-US"/>
        </a:p>
      </dgm:t>
    </dgm:pt>
    <dgm:pt modelId="{FCABF4D4-463E-4D2E-B66E-EE845E2B8945}" type="sibTrans" cxnId="{2EA86810-A88E-4347-A0C0-E6B2968FA629}">
      <dgm:prSet/>
      <dgm:spPr/>
      <dgm:t>
        <a:bodyPr/>
        <a:lstStyle/>
        <a:p>
          <a:endParaRPr lang="en-US"/>
        </a:p>
      </dgm:t>
    </dgm:pt>
    <dgm:pt modelId="{ECF1EB6E-EA32-4184-A036-F8D5BA74683F}">
      <dgm:prSet/>
      <dgm:spPr/>
      <dgm:t>
        <a:bodyPr/>
        <a:lstStyle/>
        <a:p>
          <a:r>
            <a:rPr lang="en-US"/>
            <a:t>7. Anxious – </a:t>
          </a:r>
        </a:p>
      </dgm:t>
    </dgm:pt>
    <dgm:pt modelId="{84DCCEAD-2608-445C-97FD-4306F2E417E2}" type="parTrans" cxnId="{CF34C415-1379-4147-B695-53E0E0C8C9EF}">
      <dgm:prSet/>
      <dgm:spPr/>
      <dgm:t>
        <a:bodyPr/>
        <a:lstStyle/>
        <a:p>
          <a:endParaRPr lang="en-US"/>
        </a:p>
      </dgm:t>
    </dgm:pt>
    <dgm:pt modelId="{9AF5F090-AC18-43A7-AE8E-3F4482156180}" type="sibTrans" cxnId="{CF34C415-1379-4147-B695-53E0E0C8C9EF}">
      <dgm:prSet/>
      <dgm:spPr/>
      <dgm:t>
        <a:bodyPr/>
        <a:lstStyle/>
        <a:p>
          <a:endParaRPr lang="en-US"/>
        </a:p>
      </dgm:t>
    </dgm:pt>
    <dgm:pt modelId="{A6579130-9E9C-4E36-A8F1-710326634C5E}">
      <dgm:prSet custT="1"/>
      <dgm:spPr/>
      <dgm:t>
        <a:bodyPr/>
        <a:lstStyle/>
        <a:p>
          <a:pPr algn="ctr"/>
          <a:endParaRPr lang="en-US" sz="2000" i="1" dirty="0"/>
        </a:p>
      </dgm:t>
    </dgm:pt>
    <dgm:pt modelId="{FFC5A31A-F2A2-405F-B501-93AD92FBAD0C}" type="parTrans" cxnId="{A62EB556-B909-4C65-A5D6-1866A7E1A893}">
      <dgm:prSet/>
      <dgm:spPr/>
      <dgm:t>
        <a:bodyPr/>
        <a:lstStyle/>
        <a:p>
          <a:endParaRPr lang="en-US"/>
        </a:p>
      </dgm:t>
    </dgm:pt>
    <dgm:pt modelId="{714BE0E5-E9EF-46EF-93DB-1E2E28256C7C}" type="sibTrans" cxnId="{A62EB556-B909-4C65-A5D6-1866A7E1A893}">
      <dgm:prSet/>
      <dgm:spPr/>
      <dgm:t>
        <a:bodyPr/>
        <a:lstStyle/>
        <a:p>
          <a:endParaRPr lang="en-US"/>
        </a:p>
      </dgm:t>
    </dgm:pt>
    <dgm:pt modelId="{3DB6F3B1-60DD-417C-B6D3-341D0FCBE6D1}" type="pres">
      <dgm:prSet presAssocID="{B0D4A353-F472-4231-8474-D7FD3862F85A}" presName="vert0" presStyleCnt="0">
        <dgm:presLayoutVars>
          <dgm:dir/>
          <dgm:animOne val="branch"/>
          <dgm:animLvl val="lvl"/>
        </dgm:presLayoutVars>
      </dgm:prSet>
      <dgm:spPr/>
    </dgm:pt>
    <dgm:pt modelId="{A3E297BE-9084-4CA1-837A-F6D8F8D4FB9F}" type="pres">
      <dgm:prSet presAssocID="{E2D9545B-E57B-4D39-9F2F-B90C1B5DD8EE}" presName="thickLine" presStyleLbl="alignNode1" presStyleIdx="0" presStyleCnt="8"/>
      <dgm:spPr/>
    </dgm:pt>
    <dgm:pt modelId="{686F14E0-9BE9-448A-ADE2-6AAC26E3D8E7}" type="pres">
      <dgm:prSet presAssocID="{E2D9545B-E57B-4D39-9F2F-B90C1B5DD8EE}" presName="horz1" presStyleCnt="0"/>
      <dgm:spPr/>
    </dgm:pt>
    <dgm:pt modelId="{64D5DDC4-BF6C-49A8-A98A-93D3011652B6}" type="pres">
      <dgm:prSet presAssocID="{E2D9545B-E57B-4D39-9F2F-B90C1B5DD8EE}" presName="tx1" presStyleLbl="revTx" presStyleIdx="0" presStyleCnt="8"/>
      <dgm:spPr/>
    </dgm:pt>
    <dgm:pt modelId="{93C29EC8-91B8-4C01-A452-90DF65DE3664}" type="pres">
      <dgm:prSet presAssocID="{E2D9545B-E57B-4D39-9F2F-B90C1B5DD8EE}" presName="vert1" presStyleCnt="0"/>
      <dgm:spPr/>
    </dgm:pt>
    <dgm:pt modelId="{F3C589E9-6E93-4B51-8890-6A0E6FE88AD5}" type="pres">
      <dgm:prSet presAssocID="{79BDBEAA-850A-4B45-B205-FB25438CD7E8}" presName="thickLine" presStyleLbl="alignNode1" presStyleIdx="1" presStyleCnt="8"/>
      <dgm:spPr/>
    </dgm:pt>
    <dgm:pt modelId="{54C26CC2-9B7B-4A0B-B2E3-4D51E9E3A062}" type="pres">
      <dgm:prSet presAssocID="{79BDBEAA-850A-4B45-B205-FB25438CD7E8}" presName="horz1" presStyleCnt="0"/>
      <dgm:spPr/>
    </dgm:pt>
    <dgm:pt modelId="{C56493DD-8E7B-49D7-A6A0-E819DEA09CBF}" type="pres">
      <dgm:prSet presAssocID="{79BDBEAA-850A-4B45-B205-FB25438CD7E8}" presName="tx1" presStyleLbl="revTx" presStyleIdx="1" presStyleCnt="8"/>
      <dgm:spPr/>
    </dgm:pt>
    <dgm:pt modelId="{40F187B3-1598-48A7-8794-11FA7CC617C8}" type="pres">
      <dgm:prSet presAssocID="{79BDBEAA-850A-4B45-B205-FB25438CD7E8}" presName="vert1" presStyleCnt="0"/>
      <dgm:spPr/>
    </dgm:pt>
    <dgm:pt modelId="{ED9AEAE6-6DAF-4BFC-9721-E2231A73B4F6}" type="pres">
      <dgm:prSet presAssocID="{5F5403DE-4942-4F54-8C03-167DE98FA3F6}" presName="thickLine" presStyleLbl="alignNode1" presStyleIdx="2" presStyleCnt="8"/>
      <dgm:spPr/>
    </dgm:pt>
    <dgm:pt modelId="{F06EB916-3861-470D-82C6-CD7D9288F007}" type="pres">
      <dgm:prSet presAssocID="{5F5403DE-4942-4F54-8C03-167DE98FA3F6}" presName="horz1" presStyleCnt="0"/>
      <dgm:spPr/>
    </dgm:pt>
    <dgm:pt modelId="{CCD1FBC5-8DF3-40AF-AC19-30AA21EC2165}" type="pres">
      <dgm:prSet presAssocID="{5F5403DE-4942-4F54-8C03-167DE98FA3F6}" presName="tx1" presStyleLbl="revTx" presStyleIdx="2" presStyleCnt="8"/>
      <dgm:spPr/>
    </dgm:pt>
    <dgm:pt modelId="{62E74B81-8D3C-4F5A-9007-C265D9967AD1}" type="pres">
      <dgm:prSet presAssocID="{5F5403DE-4942-4F54-8C03-167DE98FA3F6}" presName="vert1" presStyleCnt="0"/>
      <dgm:spPr/>
    </dgm:pt>
    <dgm:pt modelId="{FAFBD24F-DD84-4FFA-AEC9-EAF4C5895B76}" type="pres">
      <dgm:prSet presAssocID="{8585B45E-C944-4959-86B7-EE3A8816F630}" presName="thickLine" presStyleLbl="alignNode1" presStyleIdx="3" presStyleCnt="8"/>
      <dgm:spPr/>
    </dgm:pt>
    <dgm:pt modelId="{C85409C6-4343-4EE3-9750-4C5364CA6746}" type="pres">
      <dgm:prSet presAssocID="{8585B45E-C944-4959-86B7-EE3A8816F630}" presName="horz1" presStyleCnt="0"/>
      <dgm:spPr/>
    </dgm:pt>
    <dgm:pt modelId="{1FE57743-5F04-4ABD-89FD-9DCE14CF916B}" type="pres">
      <dgm:prSet presAssocID="{8585B45E-C944-4959-86B7-EE3A8816F630}" presName="tx1" presStyleLbl="revTx" presStyleIdx="3" presStyleCnt="8"/>
      <dgm:spPr/>
    </dgm:pt>
    <dgm:pt modelId="{347DB86F-C31C-4FD8-AB18-ACDDF2877F13}" type="pres">
      <dgm:prSet presAssocID="{8585B45E-C944-4959-86B7-EE3A8816F630}" presName="vert1" presStyleCnt="0"/>
      <dgm:spPr/>
    </dgm:pt>
    <dgm:pt modelId="{5B72A66E-4B01-4D72-8045-D62F26405DE6}" type="pres">
      <dgm:prSet presAssocID="{E8C73914-D7A1-45D7-A913-4123A73A6CFE}" presName="thickLine" presStyleLbl="alignNode1" presStyleIdx="4" presStyleCnt="8"/>
      <dgm:spPr/>
    </dgm:pt>
    <dgm:pt modelId="{266DE197-4586-4E55-ADCC-4E3F7B3844D8}" type="pres">
      <dgm:prSet presAssocID="{E8C73914-D7A1-45D7-A913-4123A73A6CFE}" presName="horz1" presStyleCnt="0"/>
      <dgm:spPr/>
    </dgm:pt>
    <dgm:pt modelId="{DB84832F-31B3-45EB-A6D1-E101142D3577}" type="pres">
      <dgm:prSet presAssocID="{E8C73914-D7A1-45D7-A913-4123A73A6CFE}" presName="tx1" presStyleLbl="revTx" presStyleIdx="4" presStyleCnt="8"/>
      <dgm:spPr/>
    </dgm:pt>
    <dgm:pt modelId="{737CD8A1-B6F1-47F9-AA69-A688BF4B19CD}" type="pres">
      <dgm:prSet presAssocID="{E8C73914-D7A1-45D7-A913-4123A73A6CFE}" presName="vert1" presStyleCnt="0"/>
      <dgm:spPr/>
    </dgm:pt>
    <dgm:pt modelId="{1E6750F0-D992-45AE-980A-A588902D21A4}" type="pres">
      <dgm:prSet presAssocID="{5651B029-A5F7-4D26-AACD-82547FC6B7A7}" presName="thickLine" presStyleLbl="alignNode1" presStyleIdx="5" presStyleCnt="8"/>
      <dgm:spPr/>
    </dgm:pt>
    <dgm:pt modelId="{D1BFE5C8-8745-460C-B134-0CBADEA9AA04}" type="pres">
      <dgm:prSet presAssocID="{5651B029-A5F7-4D26-AACD-82547FC6B7A7}" presName="horz1" presStyleCnt="0"/>
      <dgm:spPr/>
    </dgm:pt>
    <dgm:pt modelId="{D6C5EDD4-3273-4B59-A545-A09D75D6AC5B}" type="pres">
      <dgm:prSet presAssocID="{5651B029-A5F7-4D26-AACD-82547FC6B7A7}" presName="tx1" presStyleLbl="revTx" presStyleIdx="5" presStyleCnt="8"/>
      <dgm:spPr/>
    </dgm:pt>
    <dgm:pt modelId="{6C4595C4-87CE-4C80-A74A-AC27F1F22CCA}" type="pres">
      <dgm:prSet presAssocID="{5651B029-A5F7-4D26-AACD-82547FC6B7A7}" presName="vert1" presStyleCnt="0"/>
      <dgm:spPr/>
    </dgm:pt>
    <dgm:pt modelId="{E345CC43-3E1E-4F18-B95A-AC1866B27BA4}" type="pres">
      <dgm:prSet presAssocID="{ECF1EB6E-EA32-4184-A036-F8D5BA74683F}" presName="thickLine" presStyleLbl="alignNode1" presStyleIdx="6" presStyleCnt="8"/>
      <dgm:spPr/>
    </dgm:pt>
    <dgm:pt modelId="{B361564D-B3A8-4807-8375-738996D97720}" type="pres">
      <dgm:prSet presAssocID="{ECF1EB6E-EA32-4184-A036-F8D5BA74683F}" presName="horz1" presStyleCnt="0"/>
      <dgm:spPr/>
    </dgm:pt>
    <dgm:pt modelId="{A62FE256-5864-49F9-B3AF-46DB7F5A01C8}" type="pres">
      <dgm:prSet presAssocID="{ECF1EB6E-EA32-4184-A036-F8D5BA74683F}" presName="tx1" presStyleLbl="revTx" presStyleIdx="6" presStyleCnt="8"/>
      <dgm:spPr/>
    </dgm:pt>
    <dgm:pt modelId="{7A3B19A9-9DCB-42E9-874A-5566191D719F}" type="pres">
      <dgm:prSet presAssocID="{ECF1EB6E-EA32-4184-A036-F8D5BA74683F}" presName="vert1" presStyleCnt="0"/>
      <dgm:spPr/>
    </dgm:pt>
    <dgm:pt modelId="{595C386B-A69A-400F-B5B5-250A9A384699}" type="pres">
      <dgm:prSet presAssocID="{A6579130-9E9C-4E36-A8F1-710326634C5E}" presName="thickLine" presStyleLbl="alignNode1" presStyleIdx="7" presStyleCnt="8"/>
      <dgm:spPr/>
    </dgm:pt>
    <dgm:pt modelId="{00193D21-60BB-4429-9DF3-BDC29A110C95}" type="pres">
      <dgm:prSet presAssocID="{A6579130-9E9C-4E36-A8F1-710326634C5E}" presName="horz1" presStyleCnt="0"/>
      <dgm:spPr/>
    </dgm:pt>
    <dgm:pt modelId="{6B5A5806-6EFF-44C4-AF7C-A08F7C5DB959}" type="pres">
      <dgm:prSet presAssocID="{A6579130-9E9C-4E36-A8F1-710326634C5E}" presName="tx1" presStyleLbl="revTx" presStyleIdx="7" presStyleCnt="8"/>
      <dgm:spPr/>
    </dgm:pt>
    <dgm:pt modelId="{78F13F48-CCBB-4EB0-9675-5E8407DB8C49}" type="pres">
      <dgm:prSet presAssocID="{A6579130-9E9C-4E36-A8F1-710326634C5E}" presName="vert1" presStyleCnt="0"/>
      <dgm:spPr/>
    </dgm:pt>
  </dgm:ptLst>
  <dgm:cxnLst>
    <dgm:cxn modelId="{B0C66E06-A69C-48E3-B615-D7744849F178}" srcId="{B0D4A353-F472-4231-8474-D7FD3862F85A}" destId="{E2D9545B-E57B-4D39-9F2F-B90C1B5DD8EE}" srcOrd="0" destOrd="0" parTransId="{97B5C68C-A9AB-4A3E-AAAE-5D7C2D208CF0}" sibTransId="{48D4FDDE-77E8-4C71-8542-8ED10ED4B4B3}"/>
    <dgm:cxn modelId="{ACFEA606-FA24-4180-806B-8168CF62ECBD}" type="presOf" srcId="{E8C73914-D7A1-45D7-A913-4123A73A6CFE}" destId="{DB84832F-31B3-45EB-A6D1-E101142D3577}" srcOrd="0" destOrd="0" presId="urn:microsoft.com/office/officeart/2008/layout/LinedList"/>
    <dgm:cxn modelId="{13FC6708-4500-43EA-AD20-84D21A54A109}" type="presOf" srcId="{8585B45E-C944-4959-86B7-EE3A8816F630}" destId="{1FE57743-5F04-4ABD-89FD-9DCE14CF916B}" srcOrd="0" destOrd="0" presId="urn:microsoft.com/office/officeart/2008/layout/LinedList"/>
    <dgm:cxn modelId="{2EA86810-A88E-4347-A0C0-E6B2968FA629}" srcId="{B0D4A353-F472-4231-8474-D7FD3862F85A}" destId="{5651B029-A5F7-4D26-AACD-82547FC6B7A7}" srcOrd="5" destOrd="0" parTransId="{905BF53C-D029-4B2E-BD53-52100F691F95}" sibTransId="{FCABF4D4-463E-4D2E-B66E-EE845E2B8945}"/>
    <dgm:cxn modelId="{30B7EB14-77D7-42CB-A7F9-59A43757ADB3}" type="presOf" srcId="{5651B029-A5F7-4D26-AACD-82547FC6B7A7}" destId="{D6C5EDD4-3273-4B59-A545-A09D75D6AC5B}" srcOrd="0" destOrd="0" presId="urn:microsoft.com/office/officeart/2008/layout/LinedList"/>
    <dgm:cxn modelId="{AD193415-21FC-42CD-9F6E-FE7B36AB7E0F}" type="presOf" srcId="{5F5403DE-4942-4F54-8C03-167DE98FA3F6}" destId="{CCD1FBC5-8DF3-40AF-AC19-30AA21EC2165}" srcOrd="0" destOrd="0" presId="urn:microsoft.com/office/officeart/2008/layout/LinedList"/>
    <dgm:cxn modelId="{CF34C415-1379-4147-B695-53E0E0C8C9EF}" srcId="{B0D4A353-F472-4231-8474-D7FD3862F85A}" destId="{ECF1EB6E-EA32-4184-A036-F8D5BA74683F}" srcOrd="6" destOrd="0" parTransId="{84DCCEAD-2608-445C-97FD-4306F2E417E2}" sibTransId="{9AF5F090-AC18-43A7-AE8E-3F4482156180}"/>
    <dgm:cxn modelId="{92D53619-8D59-41B5-B909-98A2CD57081D}" type="presOf" srcId="{B0D4A353-F472-4231-8474-D7FD3862F85A}" destId="{3DB6F3B1-60DD-417C-B6D3-341D0FCBE6D1}" srcOrd="0" destOrd="0" presId="urn:microsoft.com/office/officeart/2008/layout/LinedList"/>
    <dgm:cxn modelId="{10EE041C-0F21-4371-91E9-C61009F55D9A}" srcId="{B0D4A353-F472-4231-8474-D7FD3862F85A}" destId="{8585B45E-C944-4959-86B7-EE3A8816F630}" srcOrd="3" destOrd="0" parTransId="{373E3C27-5D9D-41DA-BC52-AC9BFD6D8DE0}" sibTransId="{CF091BD5-AD23-49DE-8B64-6989AAD91A3E}"/>
    <dgm:cxn modelId="{66952A3C-E76B-4428-BC82-88A9BD1DEA64}" srcId="{B0D4A353-F472-4231-8474-D7FD3862F85A}" destId="{79BDBEAA-850A-4B45-B205-FB25438CD7E8}" srcOrd="1" destOrd="0" parTransId="{B0C1495E-B3C5-4223-9964-BD131171ABEB}" sibTransId="{718ED4FD-CB93-4BF9-B6D5-3875952E6749}"/>
    <dgm:cxn modelId="{F748844B-72BA-4A63-B57C-D07A260662A4}" type="presOf" srcId="{ECF1EB6E-EA32-4184-A036-F8D5BA74683F}" destId="{A62FE256-5864-49F9-B3AF-46DB7F5A01C8}" srcOrd="0" destOrd="0" presId="urn:microsoft.com/office/officeart/2008/layout/LinedList"/>
    <dgm:cxn modelId="{F235614C-C4D9-4C26-BB79-FFBEDA914A9A}" type="presOf" srcId="{A6579130-9E9C-4E36-A8F1-710326634C5E}" destId="{6B5A5806-6EFF-44C4-AF7C-A08F7C5DB959}" srcOrd="0" destOrd="0" presId="urn:microsoft.com/office/officeart/2008/layout/LinedList"/>
    <dgm:cxn modelId="{098A6B6F-7545-4CCF-B6A0-04044EEB65B0}" srcId="{B0D4A353-F472-4231-8474-D7FD3862F85A}" destId="{E8C73914-D7A1-45D7-A913-4123A73A6CFE}" srcOrd="4" destOrd="0" parTransId="{03E32392-3937-4DBB-86D9-684AD86D8FE6}" sibTransId="{B55578BC-0E16-42F9-8C5F-6B89122C13B7}"/>
    <dgm:cxn modelId="{A62EB556-B909-4C65-A5D6-1866A7E1A893}" srcId="{B0D4A353-F472-4231-8474-D7FD3862F85A}" destId="{A6579130-9E9C-4E36-A8F1-710326634C5E}" srcOrd="7" destOrd="0" parTransId="{FFC5A31A-F2A2-405F-B501-93AD92FBAD0C}" sibTransId="{714BE0E5-E9EF-46EF-93DB-1E2E28256C7C}"/>
    <dgm:cxn modelId="{E817D785-4696-4753-8AB5-6510C5863E7E}" srcId="{B0D4A353-F472-4231-8474-D7FD3862F85A}" destId="{5F5403DE-4942-4F54-8C03-167DE98FA3F6}" srcOrd="2" destOrd="0" parTransId="{24E84D8A-3880-4099-A628-F52548318899}" sibTransId="{98729382-44C7-403E-9964-358E50CEF8D2}"/>
    <dgm:cxn modelId="{6FADDE88-C066-4D56-A187-28B99EA76437}" type="presOf" srcId="{E2D9545B-E57B-4D39-9F2F-B90C1B5DD8EE}" destId="{64D5DDC4-BF6C-49A8-A98A-93D3011652B6}" srcOrd="0" destOrd="0" presId="urn:microsoft.com/office/officeart/2008/layout/LinedList"/>
    <dgm:cxn modelId="{F66F06A3-6675-4288-B3B9-25CEC58792A9}" type="presOf" srcId="{79BDBEAA-850A-4B45-B205-FB25438CD7E8}" destId="{C56493DD-8E7B-49D7-A6A0-E819DEA09CBF}" srcOrd="0" destOrd="0" presId="urn:microsoft.com/office/officeart/2008/layout/LinedList"/>
    <dgm:cxn modelId="{906E9A47-2C95-45DD-9863-750C42D12AB2}" type="presParOf" srcId="{3DB6F3B1-60DD-417C-B6D3-341D0FCBE6D1}" destId="{A3E297BE-9084-4CA1-837A-F6D8F8D4FB9F}" srcOrd="0" destOrd="0" presId="urn:microsoft.com/office/officeart/2008/layout/LinedList"/>
    <dgm:cxn modelId="{35CA6133-782E-4D04-9576-A1E2DF57C6E8}" type="presParOf" srcId="{3DB6F3B1-60DD-417C-B6D3-341D0FCBE6D1}" destId="{686F14E0-9BE9-448A-ADE2-6AAC26E3D8E7}" srcOrd="1" destOrd="0" presId="urn:microsoft.com/office/officeart/2008/layout/LinedList"/>
    <dgm:cxn modelId="{C71DEE54-F2F0-41A2-94BC-454917CB1935}" type="presParOf" srcId="{686F14E0-9BE9-448A-ADE2-6AAC26E3D8E7}" destId="{64D5DDC4-BF6C-49A8-A98A-93D3011652B6}" srcOrd="0" destOrd="0" presId="urn:microsoft.com/office/officeart/2008/layout/LinedList"/>
    <dgm:cxn modelId="{D9A6E18A-B97A-4D84-90FF-BFBED623D687}" type="presParOf" srcId="{686F14E0-9BE9-448A-ADE2-6AAC26E3D8E7}" destId="{93C29EC8-91B8-4C01-A452-90DF65DE3664}" srcOrd="1" destOrd="0" presId="urn:microsoft.com/office/officeart/2008/layout/LinedList"/>
    <dgm:cxn modelId="{CD47D9FD-1671-40D9-86CE-D12F6F7595D0}" type="presParOf" srcId="{3DB6F3B1-60DD-417C-B6D3-341D0FCBE6D1}" destId="{F3C589E9-6E93-4B51-8890-6A0E6FE88AD5}" srcOrd="2" destOrd="0" presId="urn:microsoft.com/office/officeart/2008/layout/LinedList"/>
    <dgm:cxn modelId="{1B9BF696-2E8E-44F8-8093-8026596DA908}" type="presParOf" srcId="{3DB6F3B1-60DD-417C-B6D3-341D0FCBE6D1}" destId="{54C26CC2-9B7B-4A0B-B2E3-4D51E9E3A062}" srcOrd="3" destOrd="0" presId="urn:microsoft.com/office/officeart/2008/layout/LinedList"/>
    <dgm:cxn modelId="{EC505043-EAFB-470A-9199-F656D709918B}" type="presParOf" srcId="{54C26CC2-9B7B-4A0B-B2E3-4D51E9E3A062}" destId="{C56493DD-8E7B-49D7-A6A0-E819DEA09CBF}" srcOrd="0" destOrd="0" presId="urn:microsoft.com/office/officeart/2008/layout/LinedList"/>
    <dgm:cxn modelId="{634DF066-4DB9-4C26-A3F6-CB2774C047E8}" type="presParOf" srcId="{54C26CC2-9B7B-4A0B-B2E3-4D51E9E3A062}" destId="{40F187B3-1598-48A7-8794-11FA7CC617C8}" srcOrd="1" destOrd="0" presId="urn:microsoft.com/office/officeart/2008/layout/LinedList"/>
    <dgm:cxn modelId="{3C354454-C8A3-4B86-99B4-D569C059E86B}" type="presParOf" srcId="{3DB6F3B1-60DD-417C-B6D3-341D0FCBE6D1}" destId="{ED9AEAE6-6DAF-4BFC-9721-E2231A73B4F6}" srcOrd="4" destOrd="0" presId="urn:microsoft.com/office/officeart/2008/layout/LinedList"/>
    <dgm:cxn modelId="{F8665F54-D565-4ABF-8B4F-F4FD8DBBDD79}" type="presParOf" srcId="{3DB6F3B1-60DD-417C-B6D3-341D0FCBE6D1}" destId="{F06EB916-3861-470D-82C6-CD7D9288F007}" srcOrd="5" destOrd="0" presId="urn:microsoft.com/office/officeart/2008/layout/LinedList"/>
    <dgm:cxn modelId="{F3C1827C-C30F-4661-B89C-3A2E734A7AEF}" type="presParOf" srcId="{F06EB916-3861-470D-82C6-CD7D9288F007}" destId="{CCD1FBC5-8DF3-40AF-AC19-30AA21EC2165}" srcOrd="0" destOrd="0" presId="urn:microsoft.com/office/officeart/2008/layout/LinedList"/>
    <dgm:cxn modelId="{22889BE8-E47D-47D7-8739-A97AAD39D1BC}" type="presParOf" srcId="{F06EB916-3861-470D-82C6-CD7D9288F007}" destId="{62E74B81-8D3C-4F5A-9007-C265D9967AD1}" srcOrd="1" destOrd="0" presId="urn:microsoft.com/office/officeart/2008/layout/LinedList"/>
    <dgm:cxn modelId="{D90E409D-19F6-43A0-BE05-A7B9295F2AB9}" type="presParOf" srcId="{3DB6F3B1-60DD-417C-B6D3-341D0FCBE6D1}" destId="{FAFBD24F-DD84-4FFA-AEC9-EAF4C5895B76}" srcOrd="6" destOrd="0" presId="urn:microsoft.com/office/officeart/2008/layout/LinedList"/>
    <dgm:cxn modelId="{50185974-4DB2-418B-AAF9-5FD2155C2BA5}" type="presParOf" srcId="{3DB6F3B1-60DD-417C-B6D3-341D0FCBE6D1}" destId="{C85409C6-4343-4EE3-9750-4C5364CA6746}" srcOrd="7" destOrd="0" presId="urn:microsoft.com/office/officeart/2008/layout/LinedList"/>
    <dgm:cxn modelId="{31D8668F-D2A0-4546-9176-DA4BD9F55ED8}" type="presParOf" srcId="{C85409C6-4343-4EE3-9750-4C5364CA6746}" destId="{1FE57743-5F04-4ABD-89FD-9DCE14CF916B}" srcOrd="0" destOrd="0" presId="urn:microsoft.com/office/officeart/2008/layout/LinedList"/>
    <dgm:cxn modelId="{C99B9AB0-4C3D-46E7-B261-08299ACA2F15}" type="presParOf" srcId="{C85409C6-4343-4EE3-9750-4C5364CA6746}" destId="{347DB86F-C31C-4FD8-AB18-ACDDF2877F13}" srcOrd="1" destOrd="0" presId="urn:microsoft.com/office/officeart/2008/layout/LinedList"/>
    <dgm:cxn modelId="{FBB5EF54-481A-4654-959A-B89A89F428F0}" type="presParOf" srcId="{3DB6F3B1-60DD-417C-B6D3-341D0FCBE6D1}" destId="{5B72A66E-4B01-4D72-8045-D62F26405DE6}" srcOrd="8" destOrd="0" presId="urn:microsoft.com/office/officeart/2008/layout/LinedList"/>
    <dgm:cxn modelId="{7380A71B-751F-4C9C-87CE-4810DD2DFA73}" type="presParOf" srcId="{3DB6F3B1-60DD-417C-B6D3-341D0FCBE6D1}" destId="{266DE197-4586-4E55-ADCC-4E3F7B3844D8}" srcOrd="9" destOrd="0" presId="urn:microsoft.com/office/officeart/2008/layout/LinedList"/>
    <dgm:cxn modelId="{430FFAFD-CD49-4AC8-84AF-D8DE38122055}" type="presParOf" srcId="{266DE197-4586-4E55-ADCC-4E3F7B3844D8}" destId="{DB84832F-31B3-45EB-A6D1-E101142D3577}" srcOrd="0" destOrd="0" presId="urn:microsoft.com/office/officeart/2008/layout/LinedList"/>
    <dgm:cxn modelId="{72A1D1F4-B9B9-4CC2-8FC3-CDDA5C821C52}" type="presParOf" srcId="{266DE197-4586-4E55-ADCC-4E3F7B3844D8}" destId="{737CD8A1-B6F1-47F9-AA69-A688BF4B19CD}" srcOrd="1" destOrd="0" presId="urn:microsoft.com/office/officeart/2008/layout/LinedList"/>
    <dgm:cxn modelId="{DDA5C00C-5C4B-4171-9F31-0C4CDD7D08C2}" type="presParOf" srcId="{3DB6F3B1-60DD-417C-B6D3-341D0FCBE6D1}" destId="{1E6750F0-D992-45AE-980A-A588902D21A4}" srcOrd="10" destOrd="0" presId="urn:microsoft.com/office/officeart/2008/layout/LinedList"/>
    <dgm:cxn modelId="{19B08D43-C2FB-44F3-8727-3FCD12A2345B}" type="presParOf" srcId="{3DB6F3B1-60DD-417C-B6D3-341D0FCBE6D1}" destId="{D1BFE5C8-8745-460C-B134-0CBADEA9AA04}" srcOrd="11" destOrd="0" presId="urn:microsoft.com/office/officeart/2008/layout/LinedList"/>
    <dgm:cxn modelId="{87D70AFA-7D81-42F1-BE5B-48A1CEDE58AA}" type="presParOf" srcId="{D1BFE5C8-8745-460C-B134-0CBADEA9AA04}" destId="{D6C5EDD4-3273-4B59-A545-A09D75D6AC5B}" srcOrd="0" destOrd="0" presId="urn:microsoft.com/office/officeart/2008/layout/LinedList"/>
    <dgm:cxn modelId="{55590B7B-08C5-4214-8456-611C45AB7804}" type="presParOf" srcId="{D1BFE5C8-8745-460C-B134-0CBADEA9AA04}" destId="{6C4595C4-87CE-4C80-A74A-AC27F1F22CCA}" srcOrd="1" destOrd="0" presId="urn:microsoft.com/office/officeart/2008/layout/LinedList"/>
    <dgm:cxn modelId="{593412CA-FC99-49D9-B882-859E9E567D64}" type="presParOf" srcId="{3DB6F3B1-60DD-417C-B6D3-341D0FCBE6D1}" destId="{E345CC43-3E1E-4F18-B95A-AC1866B27BA4}" srcOrd="12" destOrd="0" presId="urn:microsoft.com/office/officeart/2008/layout/LinedList"/>
    <dgm:cxn modelId="{BCAA22B8-952F-402B-99C2-43351EBCCE5E}" type="presParOf" srcId="{3DB6F3B1-60DD-417C-B6D3-341D0FCBE6D1}" destId="{B361564D-B3A8-4807-8375-738996D97720}" srcOrd="13" destOrd="0" presId="urn:microsoft.com/office/officeart/2008/layout/LinedList"/>
    <dgm:cxn modelId="{CB52869A-AD3F-42C9-B794-03C07947CE08}" type="presParOf" srcId="{B361564D-B3A8-4807-8375-738996D97720}" destId="{A62FE256-5864-49F9-B3AF-46DB7F5A01C8}" srcOrd="0" destOrd="0" presId="urn:microsoft.com/office/officeart/2008/layout/LinedList"/>
    <dgm:cxn modelId="{32B8845A-D4B4-47A6-A7B7-85D9BBA9DA78}" type="presParOf" srcId="{B361564D-B3A8-4807-8375-738996D97720}" destId="{7A3B19A9-9DCB-42E9-874A-5566191D719F}" srcOrd="1" destOrd="0" presId="urn:microsoft.com/office/officeart/2008/layout/LinedList"/>
    <dgm:cxn modelId="{0DF757E3-F885-4DAC-B6D9-E919D8AEB80B}" type="presParOf" srcId="{3DB6F3B1-60DD-417C-B6D3-341D0FCBE6D1}" destId="{595C386B-A69A-400F-B5B5-250A9A384699}" srcOrd="14" destOrd="0" presId="urn:microsoft.com/office/officeart/2008/layout/LinedList"/>
    <dgm:cxn modelId="{E845D413-C359-4D30-8C76-6687328AE504}" type="presParOf" srcId="{3DB6F3B1-60DD-417C-B6D3-341D0FCBE6D1}" destId="{00193D21-60BB-4429-9DF3-BDC29A110C95}" srcOrd="15" destOrd="0" presId="urn:microsoft.com/office/officeart/2008/layout/LinedList"/>
    <dgm:cxn modelId="{A491DFCE-5509-4FDC-BE85-BD8A3971E927}" type="presParOf" srcId="{00193D21-60BB-4429-9DF3-BDC29A110C95}" destId="{6B5A5806-6EFF-44C4-AF7C-A08F7C5DB959}" srcOrd="0" destOrd="0" presId="urn:microsoft.com/office/officeart/2008/layout/LinedList"/>
    <dgm:cxn modelId="{65D44585-4FEA-4088-99E0-1C1233B2DD53}" type="presParOf" srcId="{00193D21-60BB-4429-9DF3-BDC29A110C95}" destId="{78F13F48-CCBB-4EB0-9675-5E8407DB8C4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D4A353-F472-4231-8474-D7FD3862F85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2D9545B-E57B-4D39-9F2F-B90C1B5DD8EE}">
      <dgm:prSet/>
      <dgm:spPr/>
      <dgm:t>
        <a:bodyPr/>
        <a:lstStyle/>
        <a:p>
          <a:r>
            <a:rPr lang="en-US" dirty="0"/>
            <a:t>1. Classic – PFC/CB – DA </a:t>
          </a:r>
        </a:p>
      </dgm:t>
    </dgm:pt>
    <dgm:pt modelId="{97B5C68C-A9AB-4A3E-AAAE-5D7C2D208CF0}" type="parTrans" cxnId="{B0C66E06-A69C-48E3-B615-D7744849F178}">
      <dgm:prSet/>
      <dgm:spPr/>
      <dgm:t>
        <a:bodyPr/>
        <a:lstStyle/>
        <a:p>
          <a:endParaRPr lang="en-US"/>
        </a:p>
      </dgm:t>
    </dgm:pt>
    <dgm:pt modelId="{48D4FDDE-77E8-4C71-8542-8ED10ED4B4B3}" type="sibTrans" cxnId="{B0C66E06-A69C-48E3-B615-D7744849F178}">
      <dgm:prSet/>
      <dgm:spPr/>
      <dgm:t>
        <a:bodyPr/>
        <a:lstStyle/>
        <a:p>
          <a:endParaRPr lang="en-US"/>
        </a:p>
      </dgm:t>
    </dgm:pt>
    <dgm:pt modelId="{79BDBEAA-850A-4B45-B205-FB25438CD7E8}">
      <dgm:prSet/>
      <dgm:spPr/>
      <dgm:t>
        <a:bodyPr/>
        <a:lstStyle/>
        <a:p>
          <a:r>
            <a:rPr lang="en-US" dirty="0"/>
            <a:t>2. Inattentive – PFC/CB – DA    </a:t>
          </a:r>
        </a:p>
      </dgm:t>
    </dgm:pt>
    <dgm:pt modelId="{B0C1495E-B3C5-4223-9964-BD131171ABEB}" type="parTrans" cxnId="{66952A3C-E76B-4428-BC82-88A9BD1DEA64}">
      <dgm:prSet/>
      <dgm:spPr/>
      <dgm:t>
        <a:bodyPr/>
        <a:lstStyle/>
        <a:p>
          <a:endParaRPr lang="en-US"/>
        </a:p>
      </dgm:t>
    </dgm:pt>
    <dgm:pt modelId="{718ED4FD-CB93-4BF9-B6D5-3875952E6749}" type="sibTrans" cxnId="{66952A3C-E76B-4428-BC82-88A9BD1DEA64}">
      <dgm:prSet/>
      <dgm:spPr/>
      <dgm:t>
        <a:bodyPr/>
        <a:lstStyle/>
        <a:p>
          <a:endParaRPr lang="en-US"/>
        </a:p>
      </dgm:t>
    </dgm:pt>
    <dgm:pt modelId="{5F5403DE-4942-4F54-8C03-167DE98FA3F6}">
      <dgm:prSet/>
      <dgm:spPr/>
      <dgm:t>
        <a:bodyPr/>
        <a:lstStyle/>
        <a:p>
          <a:r>
            <a:rPr lang="en-US" dirty="0"/>
            <a:t>3. Overfocused – AC/PFC – DA/S </a:t>
          </a:r>
        </a:p>
      </dgm:t>
    </dgm:pt>
    <dgm:pt modelId="{24E84D8A-3880-4099-A628-F52548318899}" type="parTrans" cxnId="{E817D785-4696-4753-8AB5-6510C5863E7E}">
      <dgm:prSet/>
      <dgm:spPr/>
      <dgm:t>
        <a:bodyPr/>
        <a:lstStyle/>
        <a:p>
          <a:endParaRPr lang="en-US"/>
        </a:p>
      </dgm:t>
    </dgm:pt>
    <dgm:pt modelId="{98729382-44C7-403E-9964-358E50CEF8D2}" type="sibTrans" cxnId="{E817D785-4696-4753-8AB5-6510C5863E7E}">
      <dgm:prSet/>
      <dgm:spPr/>
      <dgm:t>
        <a:bodyPr/>
        <a:lstStyle/>
        <a:p>
          <a:endParaRPr lang="en-US"/>
        </a:p>
      </dgm:t>
    </dgm:pt>
    <dgm:pt modelId="{8585B45E-C944-4959-86B7-EE3A8816F630}">
      <dgm:prSet/>
      <dgm:spPr/>
      <dgm:t>
        <a:bodyPr/>
        <a:lstStyle/>
        <a:p>
          <a:r>
            <a:rPr lang="en-US" dirty="0"/>
            <a:t>4. Limbic – Limbic/PFC – NE/DA </a:t>
          </a:r>
        </a:p>
      </dgm:t>
    </dgm:pt>
    <dgm:pt modelId="{373E3C27-5D9D-41DA-BC52-AC9BFD6D8DE0}" type="parTrans" cxnId="{10EE041C-0F21-4371-91E9-C61009F55D9A}">
      <dgm:prSet/>
      <dgm:spPr/>
      <dgm:t>
        <a:bodyPr/>
        <a:lstStyle/>
        <a:p>
          <a:endParaRPr lang="en-US"/>
        </a:p>
      </dgm:t>
    </dgm:pt>
    <dgm:pt modelId="{CF091BD5-AD23-49DE-8B64-6989AAD91A3E}" type="sibTrans" cxnId="{10EE041C-0F21-4371-91E9-C61009F55D9A}">
      <dgm:prSet/>
      <dgm:spPr/>
      <dgm:t>
        <a:bodyPr/>
        <a:lstStyle/>
        <a:p>
          <a:endParaRPr lang="en-US"/>
        </a:p>
      </dgm:t>
    </dgm:pt>
    <dgm:pt modelId="{E8C73914-D7A1-45D7-A913-4123A73A6CFE}">
      <dgm:prSet/>
      <dgm:spPr/>
      <dgm:t>
        <a:bodyPr/>
        <a:lstStyle/>
        <a:p>
          <a:r>
            <a:rPr lang="en-US" dirty="0"/>
            <a:t>5. Temporal Lobe – TLs/PFC – DA/GABA </a:t>
          </a:r>
        </a:p>
      </dgm:t>
    </dgm:pt>
    <dgm:pt modelId="{03E32392-3937-4DBB-86D9-684AD86D8FE6}" type="parTrans" cxnId="{098A6B6F-7545-4CCF-B6A0-04044EEB65B0}">
      <dgm:prSet/>
      <dgm:spPr/>
      <dgm:t>
        <a:bodyPr/>
        <a:lstStyle/>
        <a:p>
          <a:endParaRPr lang="en-US"/>
        </a:p>
      </dgm:t>
    </dgm:pt>
    <dgm:pt modelId="{B55578BC-0E16-42F9-8C5F-6B89122C13B7}" type="sibTrans" cxnId="{098A6B6F-7545-4CCF-B6A0-04044EEB65B0}">
      <dgm:prSet/>
      <dgm:spPr/>
      <dgm:t>
        <a:bodyPr/>
        <a:lstStyle/>
        <a:p>
          <a:endParaRPr lang="en-US"/>
        </a:p>
      </dgm:t>
    </dgm:pt>
    <dgm:pt modelId="{5651B029-A5F7-4D26-AACD-82547FC6B7A7}">
      <dgm:prSet/>
      <dgm:spPr/>
      <dgm:t>
        <a:bodyPr/>
        <a:lstStyle/>
        <a:p>
          <a:r>
            <a:rPr lang="en-US" dirty="0"/>
            <a:t>6. Ring of Fire – Hyper – GABA, S and DA  </a:t>
          </a:r>
        </a:p>
      </dgm:t>
    </dgm:pt>
    <dgm:pt modelId="{905BF53C-D029-4B2E-BD53-52100F691F95}" type="parTrans" cxnId="{2EA86810-A88E-4347-A0C0-E6B2968FA629}">
      <dgm:prSet/>
      <dgm:spPr/>
      <dgm:t>
        <a:bodyPr/>
        <a:lstStyle/>
        <a:p>
          <a:endParaRPr lang="en-US"/>
        </a:p>
      </dgm:t>
    </dgm:pt>
    <dgm:pt modelId="{FCABF4D4-463E-4D2E-B66E-EE845E2B8945}" type="sibTrans" cxnId="{2EA86810-A88E-4347-A0C0-E6B2968FA629}">
      <dgm:prSet/>
      <dgm:spPr/>
      <dgm:t>
        <a:bodyPr/>
        <a:lstStyle/>
        <a:p>
          <a:endParaRPr lang="en-US"/>
        </a:p>
      </dgm:t>
    </dgm:pt>
    <dgm:pt modelId="{ECF1EB6E-EA32-4184-A036-F8D5BA74683F}">
      <dgm:prSet/>
      <dgm:spPr/>
      <dgm:t>
        <a:bodyPr/>
        <a:lstStyle/>
        <a:p>
          <a:r>
            <a:rPr lang="en-US" dirty="0"/>
            <a:t>7. Anxious – GABA, DA</a:t>
          </a:r>
        </a:p>
      </dgm:t>
    </dgm:pt>
    <dgm:pt modelId="{84DCCEAD-2608-445C-97FD-4306F2E417E2}" type="parTrans" cxnId="{CF34C415-1379-4147-B695-53E0E0C8C9EF}">
      <dgm:prSet/>
      <dgm:spPr/>
      <dgm:t>
        <a:bodyPr/>
        <a:lstStyle/>
        <a:p>
          <a:endParaRPr lang="en-US"/>
        </a:p>
      </dgm:t>
    </dgm:pt>
    <dgm:pt modelId="{9AF5F090-AC18-43A7-AE8E-3F4482156180}" type="sibTrans" cxnId="{CF34C415-1379-4147-B695-53E0E0C8C9EF}">
      <dgm:prSet/>
      <dgm:spPr/>
      <dgm:t>
        <a:bodyPr/>
        <a:lstStyle/>
        <a:p>
          <a:endParaRPr lang="en-US"/>
        </a:p>
      </dgm:t>
    </dgm:pt>
    <dgm:pt modelId="{A6579130-9E9C-4E36-A8F1-710326634C5E}">
      <dgm:prSet custT="1"/>
      <dgm:spPr/>
      <dgm:t>
        <a:bodyPr/>
        <a:lstStyle/>
        <a:p>
          <a:pPr algn="ctr"/>
          <a:endParaRPr lang="en-US" sz="2000" i="1" dirty="0"/>
        </a:p>
      </dgm:t>
    </dgm:pt>
    <dgm:pt modelId="{FFC5A31A-F2A2-405F-B501-93AD92FBAD0C}" type="parTrans" cxnId="{A62EB556-B909-4C65-A5D6-1866A7E1A893}">
      <dgm:prSet/>
      <dgm:spPr/>
      <dgm:t>
        <a:bodyPr/>
        <a:lstStyle/>
        <a:p>
          <a:endParaRPr lang="en-US"/>
        </a:p>
      </dgm:t>
    </dgm:pt>
    <dgm:pt modelId="{714BE0E5-E9EF-46EF-93DB-1E2E28256C7C}" type="sibTrans" cxnId="{A62EB556-B909-4C65-A5D6-1866A7E1A893}">
      <dgm:prSet/>
      <dgm:spPr/>
      <dgm:t>
        <a:bodyPr/>
        <a:lstStyle/>
        <a:p>
          <a:endParaRPr lang="en-US"/>
        </a:p>
      </dgm:t>
    </dgm:pt>
    <dgm:pt modelId="{3DB6F3B1-60DD-417C-B6D3-341D0FCBE6D1}" type="pres">
      <dgm:prSet presAssocID="{B0D4A353-F472-4231-8474-D7FD3862F85A}" presName="vert0" presStyleCnt="0">
        <dgm:presLayoutVars>
          <dgm:dir/>
          <dgm:animOne val="branch"/>
          <dgm:animLvl val="lvl"/>
        </dgm:presLayoutVars>
      </dgm:prSet>
      <dgm:spPr/>
    </dgm:pt>
    <dgm:pt modelId="{A3E297BE-9084-4CA1-837A-F6D8F8D4FB9F}" type="pres">
      <dgm:prSet presAssocID="{E2D9545B-E57B-4D39-9F2F-B90C1B5DD8EE}" presName="thickLine" presStyleLbl="alignNode1" presStyleIdx="0" presStyleCnt="8"/>
      <dgm:spPr/>
    </dgm:pt>
    <dgm:pt modelId="{686F14E0-9BE9-448A-ADE2-6AAC26E3D8E7}" type="pres">
      <dgm:prSet presAssocID="{E2D9545B-E57B-4D39-9F2F-B90C1B5DD8EE}" presName="horz1" presStyleCnt="0"/>
      <dgm:spPr/>
    </dgm:pt>
    <dgm:pt modelId="{64D5DDC4-BF6C-49A8-A98A-93D3011652B6}" type="pres">
      <dgm:prSet presAssocID="{E2D9545B-E57B-4D39-9F2F-B90C1B5DD8EE}" presName="tx1" presStyleLbl="revTx" presStyleIdx="0" presStyleCnt="8"/>
      <dgm:spPr/>
    </dgm:pt>
    <dgm:pt modelId="{93C29EC8-91B8-4C01-A452-90DF65DE3664}" type="pres">
      <dgm:prSet presAssocID="{E2D9545B-E57B-4D39-9F2F-B90C1B5DD8EE}" presName="vert1" presStyleCnt="0"/>
      <dgm:spPr/>
    </dgm:pt>
    <dgm:pt modelId="{F3C589E9-6E93-4B51-8890-6A0E6FE88AD5}" type="pres">
      <dgm:prSet presAssocID="{79BDBEAA-850A-4B45-B205-FB25438CD7E8}" presName="thickLine" presStyleLbl="alignNode1" presStyleIdx="1" presStyleCnt="8"/>
      <dgm:spPr/>
    </dgm:pt>
    <dgm:pt modelId="{54C26CC2-9B7B-4A0B-B2E3-4D51E9E3A062}" type="pres">
      <dgm:prSet presAssocID="{79BDBEAA-850A-4B45-B205-FB25438CD7E8}" presName="horz1" presStyleCnt="0"/>
      <dgm:spPr/>
    </dgm:pt>
    <dgm:pt modelId="{C56493DD-8E7B-49D7-A6A0-E819DEA09CBF}" type="pres">
      <dgm:prSet presAssocID="{79BDBEAA-850A-4B45-B205-FB25438CD7E8}" presName="tx1" presStyleLbl="revTx" presStyleIdx="1" presStyleCnt="8"/>
      <dgm:spPr/>
    </dgm:pt>
    <dgm:pt modelId="{40F187B3-1598-48A7-8794-11FA7CC617C8}" type="pres">
      <dgm:prSet presAssocID="{79BDBEAA-850A-4B45-B205-FB25438CD7E8}" presName="vert1" presStyleCnt="0"/>
      <dgm:spPr/>
    </dgm:pt>
    <dgm:pt modelId="{ED9AEAE6-6DAF-4BFC-9721-E2231A73B4F6}" type="pres">
      <dgm:prSet presAssocID="{5F5403DE-4942-4F54-8C03-167DE98FA3F6}" presName="thickLine" presStyleLbl="alignNode1" presStyleIdx="2" presStyleCnt="8"/>
      <dgm:spPr/>
    </dgm:pt>
    <dgm:pt modelId="{F06EB916-3861-470D-82C6-CD7D9288F007}" type="pres">
      <dgm:prSet presAssocID="{5F5403DE-4942-4F54-8C03-167DE98FA3F6}" presName="horz1" presStyleCnt="0"/>
      <dgm:spPr/>
    </dgm:pt>
    <dgm:pt modelId="{CCD1FBC5-8DF3-40AF-AC19-30AA21EC2165}" type="pres">
      <dgm:prSet presAssocID="{5F5403DE-4942-4F54-8C03-167DE98FA3F6}" presName="tx1" presStyleLbl="revTx" presStyleIdx="2" presStyleCnt="8"/>
      <dgm:spPr/>
    </dgm:pt>
    <dgm:pt modelId="{62E74B81-8D3C-4F5A-9007-C265D9967AD1}" type="pres">
      <dgm:prSet presAssocID="{5F5403DE-4942-4F54-8C03-167DE98FA3F6}" presName="vert1" presStyleCnt="0"/>
      <dgm:spPr/>
    </dgm:pt>
    <dgm:pt modelId="{FAFBD24F-DD84-4FFA-AEC9-EAF4C5895B76}" type="pres">
      <dgm:prSet presAssocID="{8585B45E-C944-4959-86B7-EE3A8816F630}" presName="thickLine" presStyleLbl="alignNode1" presStyleIdx="3" presStyleCnt="8"/>
      <dgm:spPr/>
    </dgm:pt>
    <dgm:pt modelId="{C85409C6-4343-4EE3-9750-4C5364CA6746}" type="pres">
      <dgm:prSet presAssocID="{8585B45E-C944-4959-86B7-EE3A8816F630}" presName="horz1" presStyleCnt="0"/>
      <dgm:spPr/>
    </dgm:pt>
    <dgm:pt modelId="{1FE57743-5F04-4ABD-89FD-9DCE14CF916B}" type="pres">
      <dgm:prSet presAssocID="{8585B45E-C944-4959-86B7-EE3A8816F630}" presName="tx1" presStyleLbl="revTx" presStyleIdx="3" presStyleCnt="8"/>
      <dgm:spPr/>
    </dgm:pt>
    <dgm:pt modelId="{347DB86F-C31C-4FD8-AB18-ACDDF2877F13}" type="pres">
      <dgm:prSet presAssocID="{8585B45E-C944-4959-86B7-EE3A8816F630}" presName="vert1" presStyleCnt="0"/>
      <dgm:spPr/>
    </dgm:pt>
    <dgm:pt modelId="{5B72A66E-4B01-4D72-8045-D62F26405DE6}" type="pres">
      <dgm:prSet presAssocID="{E8C73914-D7A1-45D7-A913-4123A73A6CFE}" presName="thickLine" presStyleLbl="alignNode1" presStyleIdx="4" presStyleCnt="8"/>
      <dgm:spPr/>
    </dgm:pt>
    <dgm:pt modelId="{266DE197-4586-4E55-ADCC-4E3F7B3844D8}" type="pres">
      <dgm:prSet presAssocID="{E8C73914-D7A1-45D7-A913-4123A73A6CFE}" presName="horz1" presStyleCnt="0"/>
      <dgm:spPr/>
    </dgm:pt>
    <dgm:pt modelId="{DB84832F-31B3-45EB-A6D1-E101142D3577}" type="pres">
      <dgm:prSet presAssocID="{E8C73914-D7A1-45D7-A913-4123A73A6CFE}" presName="tx1" presStyleLbl="revTx" presStyleIdx="4" presStyleCnt="8"/>
      <dgm:spPr/>
    </dgm:pt>
    <dgm:pt modelId="{737CD8A1-B6F1-47F9-AA69-A688BF4B19CD}" type="pres">
      <dgm:prSet presAssocID="{E8C73914-D7A1-45D7-A913-4123A73A6CFE}" presName="vert1" presStyleCnt="0"/>
      <dgm:spPr/>
    </dgm:pt>
    <dgm:pt modelId="{1E6750F0-D992-45AE-980A-A588902D21A4}" type="pres">
      <dgm:prSet presAssocID="{5651B029-A5F7-4D26-AACD-82547FC6B7A7}" presName="thickLine" presStyleLbl="alignNode1" presStyleIdx="5" presStyleCnt="8"/>
      <dgm:spPr/>
    </dgm:pt>
    <dgm:pt modelId="{D1BFE5C8-8745-460C-B134-0CBADEA9AA04}" type="pres">
      <dgm:prSet presAssocID="{5651B029-A5F7-4D26-AACD-82547FC6B7A7}" presName="horz1" presStyleCnt="0"/>
      <dgm:spPr/>
    </dgm:pt>
    <dgm:pt modelId="{D6C5EDD4-3273-4B59-A545-A09D75D6AC5B}" type="pres">
      <dgm:prSet presAssocID="{5651B029-A5F7-4D26-AACD-82547FC6B7A7}" presName="tx1" presStyleLbl="revTx" presStyleIdx="5" presStyleCnt="8"/>
      <dgm:spPr/>
    </dgm:pt>
    <dgm:pt modelId="{6C4595C4-87CE-4C80-A74A-AC27F1F22CCA}" type="pres">
      <dgm:prSet presAssocID="{5651B029-A5F7-4D26-AACD-82547FC6B7A7}" presName="vert1" presStyleCnt="0"/>
      <dgm:spPr/>
    </dgm:pt>
    <dgm:pt modelId="{E345CC43-3E1E-4F18-B95A-AC1866B27BA4}" type="pres">
      <dgm:prSet presAssocID="{ECF1EB6E-EA32-4184-A036-F8D5BA74683F}" presName="thickLine" presStyleLbl="alignNode1" presStyleIdx="6" presStyleCnt="8"/>
      <dgm:spPr/>
    </dgm:pt>
    <dgm:pt modelId="{B361564D-B3A8-4807-8375-738996D97720}" type="pres">
      <dgm:prSet presAssocID="{ECF1EB6E-EA32-4184-A036-F8D5BA74683F}" presName="horz1" presStyleCnt="0"/>
      <dgm:spPr/>
    </dgm:pt>
    <dgm:pt modelId="{A62FE256-5864-49F9-B3AF-46DB7F5A01C8}" type="pres">
      <dgm:prSet presAssocID="{ECF1EB6E-EA32-4184-A036-F8D5BA74683F}" presName="tx1" presStyleLbl="revTx" presStyleIdx="6" presStyleCnt="8"/>
      <dgm:spPr/>
    </dgm:pt>
    <dgm:pt modelId="{7A3B19A9-9DCB-42E9-874A-5566191D719F}" type="pres">
      <dgm:prSet presAssocID="{ECF1EB6E-EA32-4184-A036-F8D5BA74683F}" presName="vert1" presStyleCnt="0"/>
      <dgm:spPr/>
    </dgm:pt>
    <dgm:pt modelId="{595C386B-A69A-400F-B5B5-250A9A384699}" type="pres">
      <dgm:prSet presAssocID="{A6579130-9E9C-4E36-A8F1-710326634C5E}" presName="thickLine" presStyleLbl="alignNode1" presStyleIdx="7" presStyleCnt="8"/>
      <dgm:spPr/>
    </dgm:pt>
    <dgm:pt modelId="{00193D21-60BB-4429-9DF3-BDC29A110C95}" type="pres">
      <dgm:prSet presAssocID="{A6579130-9E9C-4E36-A8F1-710326634C5E}" presName="horz1" presStyleCnt="0"/>
      <dgm:spPr/>
    </dgm:pt>
    <dgm:pt modelId="{6B5A5806-6EFF-44C4-AF7C-A08F7C5DB959}" type="pres">
      <dgm:prSet presAssocID="{A6579130-9E9C-4E36-A8F1-710326634C5E}" presName="tx1" presStyleLbl="revTx" presStyleIdx="7" presStyleCnt="8"/>
      <dgm:spPr/>
    </dgm:pt>
    <dgm:pt modelId="{78F13F48-CCBB-4EB0-9675-5E8407DB8C49}" type="pres">
      <dgm:prSet presAssocID="{A6579130-9E9C-4E36-A8F1-710326634C5E}" presName="vert1" presStyleCnt="0"/>
      <dgm:spPr/>
    </dgm:pt>
  </dgm:ptLst>
  <dgm:cxnLst>
    <dgm:cxn modelId="{B0C66E06-A69C-48E3-B615-D7744849F178}" srcId="{B0D4A353-F472-4231-8474-D7FD3862F85A}" destId="{E2D9545B-E57B-4D39-9F2F-B90C1B5DD8EE}" srcOrd="0" destOrd="0" parTransId="{97B5C68C-A9AB-4A3E-AAAE-5D7C2D208CF0}" sibTransId="{48D4FDDE-77E8-4C71-8542-8ED10ED4B4B3}"/>
    <dgm:cxn modelId="{ACFEA606-FA24-4180-806B-8168CF62ECBD}" type="presOf" srcId="{E8C73914-D7A1-45D7-A913-4123A73A6CFE}" destId="{DB84832F-31B3-45EB-A6D1-E101142D3577}" srcOrd="0" destOrd="0" presId="urn:microsoft.com/office/officeart/2008/layout/LinedList"/>
    <dgm:cxn modelId="{13FC6708-4500-43EA-AD20-84D21A54A109}" type="presOf" srcId="{8585B45E-C944-4959-86B7-EE3A8816F630}" destId="{1FE57743-5F04-4ABD-89FD-9DCE14CF916B}" srcOrd="0" destOrd="0" presId="urn:microsoft.com/office/officeart/2008/layout/LinedList"/>
    <dgm:cxn modelId="{2EA86810-A88E-4347-A0C0-E6B2968FA629}" srcId="{B0D4A353-F472-4231-8474-D7FD3862F85A}" destId="{5651B029-A5F7-4D26-AACD-82547FC6B7A7}" srcOrd="5" destOrd="0" parTransId="{905BF53C-D029-4B2E-BD53-52100F691F95}" sibTransId="{FCABF4D4-463E-4D2E-B66E-EE845E2B8945}"/>
    <dgm:cxn modelId="{30B7EB14-77D7-42CB-A7F9-59A43757ADB3}" type="presOf" srcId="{5651B029-A5F7-4D26-AACD-82547FC6B7A7}" destId="{D6C5EDD4-3273-4B59-A545-A09D75D6AC5B}" srcOrd="0" destOrd="0" presId="urn:microsoft.com/office/officeart/2008/layout/LinedList"/>
    <dgm:cxn modelId="{AD193415-21FC-42CD-9F6E-FE7B36AB7E0F}" type="presOf" srcId="{5F5403DE-4942-4F54-8C03-167DE98FA3F6}" destId="{CCD1FBC5-8DF3-40AF-AC19-30AA21EC2165}" srcOrd="0" destOrd="0" presId="urn:microsoft.com/office/officeart/2008/layout/LinedList"/>
    <dgm:cxn modelId="{CF34C415-1379-4147-B695-53E0E0C8C9EF}" srcId="{B0D4A353-F472-4231-8474-D7FD3862F85A}" destId="{ECF1EB6E-EA32-4184-A036-F8D5BA74683F}" srcOrd="6" destOrd="0" parTransId="{84DCCEAD-2608-445C-97FD-4306F2E417E2}" sibTransId="{9AF5F090-AC18-43A7-AE8E-3F4482156180}"/>
    <dgm:cxn modelId="{92D53619-8D59-41B5-B909-98A2CD57081D}" type="presOf" srcId="{B0D4A353-F472-4231-8474-D7FD3862F85A}" destId="{3DB6F3B1-60DD-417C-B6D3-341D0FCBE6D1}" srcOrd="0" destOrd="0" presId="urn:microsoft.com/office/officeart/2008/layout/LinedList"/>
    <dgm:cxn modelId="{10EE041C-0F21-4371-91E9-C61009F55D9A}" srcId="{B0D4A353-F472-4231-8474-D7FD3862F85A}" destId="{8585B45E-C944-4959-86B7-EE3A8816F630}" srcOrd="3" destOrd="0" parTransId="{373E3C27-5D9D-41DA-BC52-AC9BFD6D8DE0}" sibTransId="{CF091BD5-AD23-49DE-8B64-6989AAD91A3E}"/>
    <dgm:cxn modelId="{66952A3C-E76B-4428-BC82-88A9BD1DEA64}" srcId="{B0D4A353-F472-4231-8474-D7FD3862F85A}" destId="{79BDBEAA-850A-4B45-B205-FB25438CD7E8}" srcOrd="1" destOrd="0" parTransId="{B0C1495E-B3C5-4223-9964-BD131171ABEB}" sibTransId="{718ED4FD-CB93-4BF9-B6D5-3875952E6749}"/>
    <dgm:cxn modelId="{F748844B-72BA-4A63-B57C-D07A260662A4}" type="presOf" srcId="{ECF1EB6E-EA32-4184-A036-F8D5BA74683F}" destId="{A62FE256-5864-49F9-B3AF-46DB7F5A01C8}" srcOrd="0" destOrd="0" presId="urn:microsoft.com/office/officeart/2008/layout/LinedList"/>
    <dgm:cxn modelId="{F235614C-C4D9-4C26-BB79-FFBEDA914A9A}" type="presOf" srcId="{A6579130-9E9C-4E36-A8F1-710326634C5E}" destId="{6B5A5806-6EFF-44C4-AF7C-A08F7C5DB959}" srcOrd="0" destOrd="0" presId="urn:microsoft.com/office/officeart/2008/layout/LinedList"/>
    <dgm:cxn modelId="{098A6B6F-7545-4CCF-B6A0-04044EEB65B0}" srcId="{B0D4A353-F472-4231-8474-D7FD3862F85A}" destId="{E8C73914-D7A1-45D7-A913-4123A73A6CFE}" srcOrd="4" destOrd="0" parTransId="{03E32392-3937-4DBB-86D9-684AD86D8FE6}" sibTransId="{B55578BC-0E16-42F9-8C5F-6B89122C13B7}"/>
    <dgm:cxn modelId="{A62EB556-B909-4C65-A5D6-1866A7E1A893}" srcId="{B0D4A353-F472-4231-8474-D7FD3862F85A}" destId="{A6579130-9E9C-4E36-A8F1-710326634C5E}" srcOrd="7" destOrd="0" parTransId="{FFC5A31A-F2A2-405F-B501-93AD92FBAD0C}" sibTransId="{714BE0E5-E9EF-46EF-93DB-1E2E28256C7C}"/>
    <dgm:cxn modelId="{E817D785-4696-4753-8AB5-6510C5863E7E}" srcId="{B0D4A353-F472-4231-8474-D7FD3862F85A}" destId="{5F5403DE-4942-4F54-8C03-167DE98FA3F6}" srcOrd="2" destOrd="0" parTransId="{24E84D8A-3880-4099-A628-F52548318899}" sibTransId="{98729382-44C7-403E-9964-358E50CEF8D2}"/>
    <dgm:cxn modelId="{6FADDE88-C066-4D56-A187-28B99EA76437}" type="presOf" srcId="{E2D9545B-E57B-4D39-9F2F-B90C1B5DD8EE}" destId="{64D5DDC4-BF6C-49A8-A98A-93D3011652B6}" srcOrd="0" destOrd="0" presId="urn:microsoft.com/office/officeart/2008/layout/LinedList"/>
    <dgm:cxn modelId="{F66F06A3-6675-4288-B3B9-25CEC58792A9}" type="presOf" srcId="{79BDBEAA-850A-4B45-B205-FB25438CD7E8}" destId="{C56493DD-8E7B-49D7-A6A0-E819DEA09CBF}" srcOrd="0" destOrd="0" presId="urn:microsoft.com/office/officeart/2008/layout/LinedList"/>
    <dgm:cxn modelId="{906E9A47-2C95-45DD-9863-750C42D12AB2}" type="presParOf" srcId="{3DB6F3B1-60DD-417C-B6D3-341D0FCBE6D1}" destId="{A3E297BE-9084-4CA1-837A-F6D8F8D4FB9F}" srcOrd="0" destOrd="0" presId="urn:microsoft.com/office/officeart/2008/layout/LinedList"/>
    <dgm:cxn modelId="{35CA6133-782E-4D04-9576-A1E2DF57C6E8}" type="presParOf" srcId="{3DB6F3B1-60DD-417C-B6D3-341D0FCBE6D1}" destId="{686F14E0-9BE9-448A-ADE2-6AAC26E3D8E7}" srcOrd="1" destOrd="0" presId="urn:microsoft.com/office/officeart/2008/layout/LinedList"/>
    <dgm:cxn modelId="{C71DEE54-F2F0-41A2-94BC-454917CB1935}" type="presParOf" srcId="{686F14E0-9BE9-448A-ADE2-6AAC26E3D8E7}" destId="{64D5DDC4-BF6C-49A8-A98A-93D3011652B6}" srcOrd="0" destOrd="0" presId="urn:microsoft.com/office/officeart/2008/layout/LinedList"/>
    <dgm:cxn modelId="{D9A6E18A-B97A-4D84-90FF-BFBED623D687}" type="presParOf" srcId="{686F14E0-9BE9-448A-ADE2-6AAC26E3D8E7}" destId="{93C29EC8-91B8-4C01-A452-90DF65DE3664}" srcOrd="1" destOrd="0" presId="urn:microsoft.com/office/officeart/2008/layout/LinedList"/>
    <dgm:cxn modelId="{CD47D9FD-1671-40D9-86CE-D12F6F7595D0}" type="presParOf" srcId="{3DB6F3B1-60DD-417C-B6D3-341D0FCBE6D1}" destId="{F3C589E9-6E93-4B51-8890-6A0E6FE88AD5}" srcOrd="2" destOrd="0" presId="urn:microsoft.com/office/officeart/2008/layout/LinedList"/>
    <dgm:cxn modelId="{1B9BF696-2E8E-44F8-8093-8026596DA908}" type="presParOf" srcId="{3DB6F3B1-60DD-417C-B6D3-341D0FCBE6D1}" destId="{54C26CC2-9B7B-4A0B-B2E3-4D51E9E3A062}" srcOrd="3" destOrd="0" presId="urn:microsoft.com/office/officeart/2008/layout/LinedList"/>
    <dgm:cxn modelId="{EC505043-EAFB-470A-9199-F656D709918B}" type="presParOf" srcId="{54C26CC2-9B7B-4A0B-B2E3-4D51E9E3A062}" destId="{C56493DD-8E7B-49D7-A6A0-E819DEA09CBF}" srcOrd="0" destOrd="0" presId="urn:microsoft.com/office/officeart/2008/layout/LinedList"/>
    <dgm:cxn modelId="{634DF066-4DB9-4C26-A3F6-CB2774C047E8}" type="presParOf" srcId="{54C26CC2-9B7B-4A0B-B2E3-4D51E9E3A062}" destId="{40F187B3-1598-48A7-8794-11FA7CC617C8}" srcOrd="1" destOrd="0" presId="urn:microsoft.com/office/officeart/2008/layout/LinedList"/>
    <dgm:cxn modelId="{3C354454-C8A3-4B86-99B4-D569C059E86B}" type="presParOf" srcId="{3DB6F3B1-60DD-417C-B6D3-341D0FCBE6D1}" destId="{ED9AEAE6-6DAF-4BFC-9721-E2231A73B4F6}" srcOrd="4" destOrd="0" presId="urn:microsoft.com/office/officeart/2008/layout/LinedList"/>
    <dgm:cxn modelId="{F8665F54-D565-4ABF-8B4F-F4FD8DBBDD79}" type="presParOf" srcId="{3DB6F3B1-60DD-417C-B6D3-341D0FCBE6D1}" destId="{F06EB916-3861-470D-82C6-CD7D9288F007}" srcOrd="5" destOrd="0" presId="urn:microsoft.com/office/officeart/2008/layout/LinedList"/>
    <dgm:cxn modelId="{F3C1827C-C30F-4661-B89C-3A2E734A7AEF}" type="presParOf" srcId="{F06EB916-3861-470D-82C6-CD7D9288F007}" destId="{CCD1FBC5-8DF3-40AF-AC19-30AA21EC2165}" srcOrd="0" destOrd="0" presId="urn:microsoft.com/office/officeart/2008/layout/LinedList"/>
    <dgm:cxn modelId="{22889BE8-E47D-47D7-8739-A97AAD39D1BC}" type="presParOf" srcId="{F06EB916-3861-470D-82C6-CD7D9288F007}" destId="{62E74B81-8D3C-4F5A-9007-C265D9967AD1}" srcOrd="1" destOrd="0" presId="urn:microsoft.com/office/officeart/2008/layout/LinedList"/>
    <dgm:cxn modelId="{D90E409D-19F6-43A0-BE05-A7B9295F2AB9}" type="presParOf" srcId="{3DB6F3B1-60DD-417C-B6D3-341D0FCBE6D1}" destId="{FAFBD24F-DD84-4FFA-AEC9-EAF4C5895B76}" srcOrd="6" destOrd="0" presId="urn:microsoft.com/office/officeart/2008/layout/LinedList"/>
    <dgm:cxn modelId="{50185974-4DB2-418B-AAF9-5FD2155C2BA5}" type="presParOf" srcId="{3DB6F3B1-60DD-417C-B6D3-341D0FCBE6D1}" destId="{C85409C6-4343-4EE3-9750-4C5364CA6746}" srcOrd="7" destOrd="0" presId="urn:microsoft.com/office/officeart/2008/layout/LinedList"/>
    <dgm:cxn modelId="{31D8668F-D2A0-4546-9176-DA4BD9F55ED8}" type="presParOf" srcId="{C85409C6-4343-4EE3-9750-4C5364CA6746}" destId="{1FE57743-5F04-4ABD-89FD-9DCE14CF916B}" srcOrd="0" destOrd="0" presId="urn:microsoft.com/office/officeart/2008/layout/LinedList"/>
    <dgm:cxn modelId="{C99B9AB0-4C3D-46E7-B261-08299ACA2F15}" type="presParOf" srcId="{C85409C6-4343-4EE3-9750-4C5364CA6746}" destId="{347DB86F-C31C-4FD8-AB18-ACDDF2877F13}" srcOrd="1" destOrd="0" presId="urn:microsoft.com/office/officeart/2008/layout/LinedList"/>
    <dgm:cxn modelId="{FBB5EF54-481A-4654-959A-B89A89F428F0}" type="presParOf" srcId="{3DB6F3B1-60DD-417C-B6D3-341D0FCBE6D1}" destId="{5B72A66E-4B01-4D72-8045-D62F26405DE6}" srcOrd="8" destOrd="0" presId="urn:microsoft.com/office/officeart/2008/layout/LinedList"/>
    <dgm:cxn modelId="{7380A71B-751F-4C9C-87CE-4810DD2DFA73}" type="presParOf" srcId="{3DB6F3B1-60DD-417C-B6D3-341D0FCBE6D1}" destId="{266DE197-4586-4E55-ADCC-4E3F7B3844D8}" srcOrd="9" destOrd="0" presId="urn:microsoft.com/office/officeart/2008/layout/LinedList"/>
    <dgm:cxn modelId="{430FFAFD-CD49-4AC8-84AF-D8DE38122055}" type="presParOf" srcId="{266DE197-4586-4E55-ADCC-4E3F7B3844D8}" destId="{DB84832F-31B3-45EB-A6D1-E101142D3577}" srcOrd="0" destOrd="0" presId="urn:microsoft.com/office/officeart/2008/layout/LinedList"/>
    <dgm:cxn modelId="{72A1D1F4-B9B9-4CC2-8FC3-CDDA5C821C52}" type="presParOf" srcId="{266DE197-4586-4E55-ADCC-4E3F7B3844D8}" destId="{737CD8A1-B6F1-47F9-AA69-A688BF4B19CD}" srcOrd="1" destOrd="0" presId="urn:microsoft.com/office/officeart/2008/layout/LinedList"/>
    <dgm:cxn modelId="{DDA5C00C-5C4B-4171-9F31-0C4CDD7D08C2}" type="presParOf" srcId="{3DB6F3B1-60DD-417C-B6D3-341D0FCBE6D1}" destId="{1E6750F0-D992-45AE-980A-A588902D21A4}" srcOrd="10" destOrd="0" presId="urn:microsoft.com/office/officeart/2008/layout/LinedList"/>
    <dgm:cxn modelId="{19B08D43-C2FB-44F3-8727-3FCD12A2345B}" type="presParOf" srcId="{3DB6F3B1-60DD-417C-B6D3-341D0FCBE6D1}" destId="{D1BFE5C8-8745-460C-B134-0CBADEA9AA04}" srcOrd="11" destOrd="0" presId="urn:microsoft.com/office/officeart/2008/layout/LinedList"/>
    <dgm:cxn modelId="{87D70AFA-7D81-42F1-BE5B-48A1CEDE58AA}" type="presParOf" srcId="{D1BFE5C8-8745-460C-B134-0CBADEA9AA04}" destId="{D6C5EDD4-3273-4B59-A545-A09D75D6AC5B}" srcOrd="0" destOrd="0" presId="urn:microsoft.com/office/officeart/2008/layout/LinedList"/>
    <dgm:cxn modelId="{55590B7B-08C5-4214-8456-611C45AB7804}" type="presParOf" srcId="{D1BFE5C8-8745-460C-B134-0CBADEA9AA04}" destId="{6C4595C4-87CE-4C80-A74A-AC27F1F22CCA}" srcOrd="1" destOrd="0" presId="urn:microsoft.com/office/officeart/2008/layout/LinedList"/>
    <dgm:cxn modelId="{593412CA-FC99-49D9-B882-859E9E567D64}" type="presParOf" srcId="{3DB6F3B1-60DD-417C-B6D3-341D0FCBE6D1}" destId="{E345CC43-3E1E-4F18-B95A-AC1866B27BA4}" srcOrd="12" destOrd="0" presId="urn:microsoft.com/office/officeart/2008/layout/LinedList"/>
    <dgm:cxn modelId="{BCAA22B8-952F-402B-99C2-43351EBCCE5E}" type="presParOf" srcId="{3DB6F3B1-60DD-417C-B6D3-341D0FCBE6D1}" destId="{B361564D-B3A8-4807-8375-738996D97720}" srcOrd="13" destOrd="0" presId="urn:microsoft.com/office/officeart/2008/layout/LinedList"/>
    <dgm:cxn modelId="{CB52869A-AD3F-42C9-B794-03C07947CE08}" type="presParOf" srcId="{B361564D-B3A8-4807-8375-738996D97720}" destId="{A62FE256-5864-49F9-B3AF-46DB7F5A01C8}" srcOrd="0" destOrd="0" presId="urn:microsoft.com/office/officeart/2008/layout/LinedList"/>
    <dgm:cxn modelId="{32B8845A-D4B4-47A6-A7B7-85D9BBA9DA78}" type="presParOf" srcId="{B361564D-B3A8-4807-8375-738996D97720}" destId="{7A3B19A9-9DCB-42E9-874A-5566191D719F}" srcOrd="1" destOrd="0" presId="urn:microsoft.com/office/officeart/2008/layout/LinedList"/>
    <dgm:cxn modelId="{0DF757E3-F885-4DAC-B6D9-E919D8AEB80B}" type="presParOf" srcId="{3DB6F3B1-60DD-417C-B6D3-341D0FCBE6D1}" destId="{595C386B-A69A-400F-B5B5-250A9A384699}" srcOrd="14" destOrd="0" presId="urn:microsoft.com/office/officeart/2008/layout/LinedList"/>
    <dgm:cxn modelId="{E845D413-C359-4D30-8C76-6687328AE504}" type="presParOf" srcId="{3DB6F3B1-60DD-417C-B6D3-341D0FCBE6D1}" destId="{00193D21-60BB-4429-9DF3-BDC29A110C95}" srcOrd="15" destOrd="0" presId="urn:microsoft.com/office/officeart/2008/layout/LinedList"/>
    <dgm:cxn modelId="{A491DFCE-5509-4FDC-BE85-BD8A3971E927}" type="presParOf" srcId="{00193D21-60BB-4429-9DF3-BDC29A110C95}" destId="{6B5A5806-6EFF-44C4-AF7C-A08F7C5DB959}" srcOrd="0" destOrd="0" presId="urn:microsoft.com/office/officeart/2008/layout/LinedList"/>
    <dgm:cxn modelId="{65D44585-4FEA-4088-99E0-1C1233B2DD53}" type="presParOf" srcId="{00193D21-60BB-4429-9DF3-BDC29A110C95}" destId="{78F13F48-CCBB-4EB0-9675-5E8407DB8C4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07B071-61F1-4EA4-92E8-5C856982CF3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BDECB94-E293-496D-8589-C3D41BDA1C9D}">
      <dgm:prSet/>
      <dgm:spPr/>
      <dgm:t>
        <a:bodyPr/>
        <a:lstStyle/>
        <a:p>
          <a:pPr>
            <a:lnSpc>
              <a:spcPct val="100000"/>
            </a:lnSpc>
          </a:pPr>
          <a:r>
            <a:rPr lang="en-US"/>
            <a:t>Brain’s gear shifter</a:t>
          </a:r>
        </a:p>
      </dgm:t>
    </dgm:pt>
    <dgm:pt modelId="{C5ECB4D8-750F-4F8C-99D1-21A093685DFC}" type="parTrans" cxnId="{D41A103B-3BCD-4252-8A32-5E3F1C5DFD7A}">
      <dgm:prSet/>
      <dgm:spPr/>
      <dgm:t>
        <a:bodyPr/>
        <a:lstStyle/>
        <a:p>
          <a:endParaRPr lang="en-US"/>
        </a:p>
      </dgm:t>
    </dgm:pt>
    <dgm:pt modelId="{15290B86-6B8D-4914-9DEC-F796888AB99C}" type="sibTrans" cxnId="{D41A103B-3BCD-4252-8A32-5E3F1C5DFD7A}">
      <dgm:prSet/>
      <dgm:spPr/>
      <dgm:t>
        <a:bodyPr/>
        <a:lstStyle/>
        <a:p>
          <a:endParaRPr lang="en-US"/>
        </a:p>
      </dgm:t>
    </dgm:pt>
    <dgm:pt modelId="{A0654174-1245-490D-B408-FCF3CB5DF847}">
      <dgm:prSet/>
      <dgm:spPr/>
      <dgm:t>
        <a:bodyPr/>
        <a:lstStyle/>
        <a:p>
          <a:pPr>
            <a:lnSpc>
              <a:spcPct val="100000"/>
            </a:lnSpc>
          </a:pPr>
          <a:r>
            <a:rPr lang="en-US"/>
            <a:t>Go from task to task</a:t>
          </a:r>
        </a:p>
      </dgm:t>
    </dgm:pt>
    <dgm:pt modelId="{0A8855CB-D035-4077-8612-31D0295D409E}" type="parTrans" cxnId="{E3DB9DB0-3511-4972-93DF-0F37BEDACDFD}">
      <dgm:prSet/>
      <dgm:spPr/>
      <dgm:t>
        <a:bodyPr/>
        <a:lstStyle/>
        <a:p>
          <a:endParaRPr lang="en-US"/>
        </a:p>
      </dgm:t>
    </dgm:pt>
    <dgm:pt modelId="{70E6F6F7-0E1A-4FD5-881E-79769711EACC}" type="sibTrans" cxnId="{E3DB9DB0-3511-4972-93DF-0F37BEDACDFD}">
      <dgm:prSet/>
      <dgm:spPr/>
      <dgm:t>
        <a:bodyPr/>
        <a:lstStyle/>
        <a:p>
          <a:endParaRPr lang="en-US"/>
        </a:p>
      </dgm:t>
    </dgm:pt>
    <dgm:pt modelId="{A2B7F46D-B07D-4E52-96C4-B2ACAA28D2F5}">
      <dgm:prSet/>
      <dgm:spPr/>
      <dgm:t>
        <a:bodyPr/>
        <a:lstStyle/>
        <a:p>
          <a:pPr>
            <a:lnSpc>
              <a:spcPct val="100000"/>
            </a:lnSpc>
          </a:pPr>
          <a:r>
            <a:rPr lang="en-US"/>
            <a:t>Move from idea to idea</a:t>
          </a:r>
        </a:p>
      </dgm:t>
    </dgm:pt>
    <dgm:pt modelId="{BB3DD5C6-725D-496D-A3D9-4C875F0CFE1D}" type="parTrans" cxnId="{C0E83CEB-7B9F-4652-9BFF-85C501D1AAE6}">
      <dgm:prSet/>
      <dgm:spPr/>
      <dgm:t>
        <a:bodyPr/>
        <a:lstStyle/>
        <a:p>
          <a:endParaRPr lang="en-US"/>
        </a:p>
      </dgm:t>
    </dgm:pt>
    <dgm:pt modelId="{7C13B9FF-3473-4FFB-8D33-BA39F0CCC9E5}" type="sibTrans" cxnId="{C0E83CEB-7B9F-4652-9BFF-85C501D1AAE6}">
      <dgm:prSet/>
      <dgm:spPr/>
      <dgm:t>
        <a:bodyPr/>
        <a:lstStyle/>
        <a:p>
          <a:endParaRPr lang="en-US"/>
        </a:p>
      </dgm:t>
    </dgm:pt>
    <dgm:pt modelId="{8439A052-47DF-4622-B720-3A0440521547}">
      <dgm:prSet/>
      <dgm:spPr/>
      <dgm:t>
        <a:bodyPr/>
        <a:lstStyle/>
        <a:p>
          <a:pPr>
            <a:lnSpc>
              <a:spcPct val="100000"/>
            </a:lnSpc>
          </a:pPr>
          <a:r>
            <a:rPr lang="en-US"/>
            <a:t>Be flexible</a:t>
          </a:r>
        </a:p>
      </dgm:t>
    </dgm:pt>
    <dgm:pt modelId="{4EC83636-36CE-4077-B9D1-0A6583204A96}" type="parTrans" cxnId="{5564C455-2974-4C88-8105-A2BAB3028F44}">
      <dgm:prSet/>
      <dgm:spPr/>
      <dgm:t>
        <a:bodyPr/>
        <a:lstStyle/>
        <a:p>
          <a:endParaRPr lang="en-US"/>
        </a:p>
      </dgm:t>
    </dgm:pt>
    <dgm:pt modelId="{61A184DA-D328-4568-B8B2-3F5BD3CA2A1D}" type="sibTrans" cxnId="{5564C455-2974-4C88-8105-A2BAB3028F44}">
      <dgm:prSet/>
      <dgm:spPr/>
      <dgm:t>
        <a:bodyPr/>
        <a:lstStyle/>
        <a:p>
          <a:endParaRPr lang="en-US"/>
        </a:p>
      </dgm:t>
    </dgm:pt>
    <dgm:pt modelId="{95310008-1EED-4E28-883F-39DFA14D23B1}">
      <dgm:prSet/>
      <dgm:spPr/>
      <dgm:t>
        <a:bodyPr/>
        <a:lstStyle/>
        <a:p>
          <a:pPr>
            <a:lnSpc>
              <a:spcPct val="100000"/>
            </a:lnSpc>
          </a:pPr>
          <a:r>
            <a:rPr lang="en-US"/>
            <a:t>Go with the flow</a:t>
          </a:r>
        </a:p>
      </dgm:t>
    </dgm:pt>
    <dgm:pt modelId="{0B71D174-6C02-4005-9200-60491A2DBD29}" type="parTrans" cxnId="{85F131CA-C1E2-48C9-ABC8-07997A5634DC}">
      <dgm:prSet/>
      <dgm:spPr/>
      <dgm:t>
        <a:bodyPr/>
        <a:lstStyle/>
        <a:p>
          <a:endParaRPr lang="en-US"/>
        </a:p>
      </dgm:t>
    </dgm:pt>
    <dgm:pt modelId="{0A6BB1CC-1FED-46C0-8D3B-45CEBB0ADCDA}" type="sibTrans" cxnId="{85F131CA-C1E2-48C9-ABC8-07997A5634DC}">
      <dgm:prSet/>
      <dgm:spPr/>
      <dgm:t>
        <a:bodyPr/>
        <a:lstStyle/>
        <a:p>
          <a:endParaRPr lang="en-US"/>
        </a:p>
      </dgm:t>
    </dgm:pt>
    <dgm:pt modelId="{038C1CCA-2B9A-412B-9F96-EB9C77579E14}">
      <dgm:prSet/>
      <dgm:spPr/>
      <dgm:t>
        <a:bodyPr/>
        <a:lstStyle/>
        <a:p>
          <a:pPr>
            <a:lnSpc>
              <a:spcPct val="100000"/>
            </a:lnSpc>
          </a:pPr>
          <a:r>
            <a:rPr lang="en-US"/>
            <a:t>Error detection</a:t>
          </a:r>
        </a:p>
      </dgm:t>
    </dgm:pt>
    <dgm:pt modelId="{F13678DF-0A96-4044-9FCF-BC04995FD347}" type="parTrans" cxnId="{6385B52F-429F-4D7E-87E6-D5846F1CA1DE}">
      <dgm:prSet/>
      <dgm:spPr/>
      <dgm:t>
        <a:bodyPr/>
        <a:lstStyle/>
        <a:p>
          <a:endParaRPr lang="en-US"/>
        </a:p>
      </dgm:t>
    </dgm:pt>
    <dgm:pt modelId="{A982DF6A-9B26-4A0B-BDDF-C44947D1DBC4}" type="sibTrans" cxnId="{6385B52F-429F-4D7E-87E6-D5846F1CA1DE}">
      <dgm:prSet/>
      <dgm:spPr/>
      <dgm:t>
        <a:bodyPr/>
        <a:lstStyle/>
        <a:p>
          <a:endParaRPr lang="en-US"/>
        </a:p>
      </dgm:t>
    </dgm:pt>
    <dgm:pt modelId="{75BF0992-874A-4300-BE7C-0E849EDD1BE1}" type="pres">
      <dgm:prSet presAssocID="{C007B071-61F1-4EA4-92E8-5C856982CF39}" presName="root" presStyleCnt="0">
        <dgm:presLayoutVars>
          <dgm:dir/>
          <dgm:resizeHandles val="exact"/>
        </dgm:presLayoutVars>
      </dgm:prSet>
      <dgm:spPr/>
    </dgm:pt>
    <dgm:pt modelId="{EC03A01A-94C8-4946-AB94-581BDA5EB2CA}" type="pres">
      <dgm:prSet presAssocID="{3BDECB94-E293-496D-8589-C3D41BDA1C9D}" presName="compNode" presStyleCnt="0"/>
      <dgm:spPr/>
    </dgm:pt>
    <dgm:pt modelId="{5AAFA3DF-3CB9-4A11-8388-99739980DF37}" type="pres">
      <dgm:prSet presAssocID="{3BDECB94-E293-496D-8589-C3D41BDA1C9D}" presName="bgRect" presStyleLbl="bgShp" presStyleIdx="0" presStyleCnt="6"/>
      <dgm:spPr/>
    </dgm:pt>
    <dgm:pt modelId="{8C11D537-62FD-456F-9A58-0BD4093A5463}" type="pres">
      <dgm:prSet presAssocID="{3BDECB94-E293-496D-8589-C3D41BDA1C9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in"/>
        </a:ext>
      </dgm:extLst>
    </dgm:pt>
    <dgm:pt modelId="{C97BFFDE-9498-4B14-9BE3-13B67E9BB207}" type="pres">
      <dgm:prSet presAssocID="{3BDECB94-E293-496D-8589-C3D41BDA1C9D}" presName="spaceRect" presStyleCnt="0"/>
      <dgm:spPr/>
    </dgm:pt>
    <dgm:pt modelId="{96ACC1C1-BAA5-47D9-9707-9CA3ECD8AE2C}" type="pres">
      <dgm:prSet presAssocID="{3BDECB94-E293-496D-8589-C3D41BDA1C9D}" presName="parTx" presStyleLbl="revTx" presStyleIdx="0" presStyleCnt="6">
        <dgm:presLayoutVars>
          <dgm:chMax val="0"/>
          <dgm:chPref val="0"/>
        </dgm:presLayoutVars>
      </dgm:prSet>
      <dgm:spPr/>
    </dgm:pt>
    <dgm:pt modelId="{8DCF6FDF-912E-4E56-B8C8-5CA84711AD9E}" type="pres">
      <dgm:prSet presAssocID="{15290B86-6B8D-4914-9DEC-F796888AB99C}" presName="sibTrans" presStyleCnt="0"/>
      <dgm:spPr/>
    </dgm:pt>
    <dgm:pt modelId="{1AFC82EC-43DD-41A8-B91C-749B135FB416}" type="pres">
      <dgm:prSet presAssocID="{A0654174-1245-490D-B408-FCF3CB5DF847}" presName="compNode" presStyleCnt="0"/>
      <dgm:spPr/>
    </dgm:pt>
    <dgm:pt modelId="{4358E193-7376-4FC8-8F97-B7EAADC62FE0}" type="pres">
      <dgm:prSet presAssocID="{A0654174-1245-490D-B408-FCF3CB5DF847}" presName="bgRect" presStyleLbl="bgShp" presStyleIdx="1" presStyleCnt="6"/>
      <dgm:spPr/>
    </dgm:pt>
    <dgm:pt modelId="{9DFF3793-DB97-4E62-AC32-0A9CBA0726EF}" type="pres">
      <dgm:prSet presAssocID="{A0654174-1245-490D-B408-FCF3CB5DF847}"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encil"/>
        </a:ext>
      </dgm:extLst>
    </dgm:pt>
    <dgm:pt modelId="{7677E9B7-067B-45C7-88F7-3295BA532A8E}" type="pres">
      <dgm:prSet presAssocID="{A0654174-1245-490D-B408-FCF3CB5DF847}" presName="spaceRect" presStyleCnt="0"/>
      <dgm:spPr/>
    </dgm:pt>
    <dgm:pt modelId="{68C56C36-622D-4AF3-80DA-5220835054A1}" type="pres">
      <dgm:prSet presAssocID="{A0654174-1245-490D-B408-FCF3CB5DF847}" presName="parTx" presStyleLbl="revTx" presStyleIdx="1" presStyleCnt="6">
        <dgm:presLayoutVars>
          <dgm:chMax val="0"/>
          <dgm:chPref val="0"/>
        </dgm:presLayoutVars>
      </dgm:prSet>
      <dgm:spPr/>
    </dgm:pt>
    <dgm:pt modelId="{6B52426D-4FDF-435E-9BD4-FC69BAF51C1C}" type="pres">
      <dgm:prSet presAssocID="{70E6F6F7-0E1A-4FD5-881E-79769711EACC}" presName="sibTrans" presStyleCnt="0"/>
      <dgm:spPr/>
    </dgm:pt>
    <dgm:pt modelId="{A3412BBB-1D7A-4B8C-9E3F-43FDF73BDD8D}" type="pres">
      <dgm:prSet presAssocID="{A2B7F46D-B07D-4E52-96C4-B2ACAA28D2F5}" presName="compNode" presStyleCnt="0"/>
      <dgm:spPr/>
    </dgm:pt>
    <dgm:pt modelId="{114DE2DA-546B-4036-8801-9F6B566883F5}" type="pres">
      <dgm:prSet presAssocID="{A2B7F46D-B07D-4E52-96C4-B2ACAA28D2F5}" presName="bgRect" presStyleLbl="bgShp" presStyleIdx="2" presStyleCnt="6"/>
      <dgm:spPr/>
    </dgm:pt>
    <dgm:pt modelId="{80805898-00FF-47EC-A130-C92B267073F9}" type="pres">
      <dgm:prSet presAssocID="{A2B7F46D-B07D-4E52-96C4-B2ACAA28D2F5}"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ightbulb"/>
        </a:ext>
      </dgm:extLst>
    </dgm:pt>
    <dgm:pt modelId="{BDF0729F-3C4A-4A15-969A-7ABC9DEA648B}" type="pres">
      <dgm:prSet presAssocID="{A2B7F46D-B07D-4E52-96C4-B2ACAA28D2F5}" presName="spaceRect" presStyleCnt="0"/>
      <dgm:spPr/>
    </dgm:pt>
    <dgm:pt modelId="{9F3940C8-D59F-4891-990C-12011A9EE455}" type="pres">
      <dgm:prSet presAssocID="{A2B7F46D-B07D-4E52-96C4-B2ACAA28D2F5}" presName="parTx" presStyleLbl="revTx" presStyleIdx="2" presStyleCnt="6">
        <dgm:presLayoutVars>
          <dgm:chMax val="0"/>
          <dgm:chPref val="0"/>
        </dgm:presLayoutVars>
      </dgm:prSet>
      <dgm:spPr/>
    </dgm:pt>
    <dgm:pt modelId="{FC927802-D080-4FBA-B9A2-939BFC7EA414}" type="pres">
      <dgm:prSet presAssocID="{7C13B9FF-3473-4FFB-8D33-BA39F0CCC9E5}" presName="sibTrans" presStyleCnt="0"/>
      <dgm:spPr/>
    </dgm:pt>
    <dgm:pt modelId="{89E3DA16-CAB3-4764-9F7B-024AE70BC2BF}" type="pres">
      <dgm:prSet presAssocID="{8439A052-47DF-4622-B720-3A0440521547}" presName="compNode" presStyleCnt="0"/>
      <dgm:spPr/>
    </dgm:pt>
    <dgm:pt modelId="{4E8C7CA1-8412-44F5-821E-C7E50F5D2994}" type="pres">
      <dgm:prSet presAssocID="{8439A052-47DF-4622-B720-3A0440521547}" presName="bgRect" presStyleLbl="bgShp" presStyleIdx="3" presStyleCnt="6"/>
      <dgm:spPr/>
    </dgm:pt>
    <dgm:pt modelId="{8747C540-1DB4-4EF1-8C81-2CD269069DE4}" type="pres">
      <dgm:prSet presAssocID="{8439A052-47DF-4622-B720-3A0440521547}"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Run"/>
        </a:ext>
      </dgm:extLst>
    </dgm:pt>
    <dgm:pt modelId="{0CBB9BCC-77BE-4EA3-B14D-512BB455DAFA}" type="pres">
      <dgm:prSet presAssocID="{8439A052-47DF-4622-B720-3A0440521547}" presName="spaceRect" presStyleCnt="0"/>
      <dgm:spPr/>
    </dgm:pt>
    <dgm:pt modelId="{C8C600A7-BEC7-4E64-B165-898502D51D93}" type="pres">
      <dgm:prSet presAssocID="{8439A052-47DF-4622-B720-3A0440521547}" presName="parTx" presStyleLbl="revTx" presStyleIdx="3" presStyleCnt="6">
        <dgm:presLayoutVars>
          <dgm:chMax val="0"/>
          <dgm:chPref val="0"/>
        </dgm:presLayoutVars>
      </dgm:prSet>
      <dgm:spPr/>
    </dgm:pt>
    <dgm:pt modelId="{0C072B5F-AACD-4D5E-964F-6FF777F4680C}" type="pres">
      <dgm:prSet presAssocID="{61A184DA-D328-4568-B8B2-3F5BD3CA2A1D}" presName="sibTrans" presStyleCnt="0"/>
      <dgm:spPr/>
    </dgm:pt>
    <dgm:pt modelId="{66462C35-A435-4C66-BDBF-3C9AC7306FC5}" type="pres">
      <dgm:prSet presAssocID="{95310008-1EED-4E28-883F-39DFA14D23B1}" presName="compNode" presStyleCnt="0"/>
      <dgm:spPr/>
    </dgm:pt>
    <dgm:pt modelId="{6AEC2F69-81E0-4CD1-A408-0840893C913B}" type="pres">
      <dgm:prSet presAssocID="{95310008-1EED-4E28-883F-39DFA14D23B1}" presName="bgRect" presStyleLbl="bgShp" presStyleIdx="4" presStyleCnt="6"/>
      <dgm:spPr/>
    </dgm:pt>
    <dgm:pt modelId="{A247E202-FFA8-4699-AE3C-A85B719DF211}" type="pres">
      <dgm:prSet presAssocID="{95310008-1EED-4E28-883F-39DFA14D23B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Workflow"/>
        </a:ext>
      </dgm:extLst>
    </dgm:pt>
    <dgm:pt modelId="{8A15FCD8-8C94-4A28-94F2-87CDEF5E195A}" type="pres">
      <dgm:prSet presAssocID="{95310008-1EED-4E28-883F-39DFA14D23B1}" presName="spaceRect" presStyleCnt="0"/>
      <dgm:spPr/>
    </dgm:pt>
    <dgm:pt modelId="{515B0B8A-8648-4551-929D-C0B4271A8DAA}" type="pres">
      <dgm:prSet presAssocID="{95310008-1EED-4E28-883F-39DFA14D23B1}" presName="parTx" presStyleLbl="revTx" presStyleIdx="4" presStyleCnt="6">
        <dgm:presLayoutVars>
          <dgm:chMax val="0"/>
          <dgm:chPref val="0"/>
        </dgm:presLayoutVars>
      </dgm:prSet>
      <dgm:spPr/>
    </dgm:pt>
    <dgm:pt modelId="{BE1635AB-60F0-49D4-9937-FC80F5CE36DD}" type="pres">
      <dgm:prSet presAssocID="{0A6BB1CC-1FED-46C0-8D3B-45CEBB0ADCDA}" presName="sibTrans" presStyleCnt="0"/>
      <dgm:spPr/>
    </dgm:pt>
    <dgm:pt modelId="{8D750285-C3AF-4317-9A18-3A6037C7B6C4}" type="pres">
      <dgm:prSet presAssocID="{038C1CCA-2B9A-412B-9F96-EB9C77579E14}" presName="compNode" presStyleCnt="0"/>
      <dgm:spPr/>
    </dgm:pt>
    <dgm:pt modelId="{AFC0E6BF-043A-4E7A-88D2-790B296DFCAC}" type="pres">
      <dgm:prSet presAssocID="{038C1CCA-2B9A-412B-9F96-EB9C77579E14}" presName="bgRect" presStyleLbl="bgShp" presStyleIdx="5" presStyleCnt="6"/>
      <dgm:spPr/>
    </dgm:pt>
    <dgm:pt modelId="{621031F4-5715-4D60-9D7E-1427A8CC9773}" type="pres">
      <dgm:prSet presAssocID="{038C1CCA-2B9A-412B-9F96-EB9C77579E1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Warning"/>
        </a:ext>
      </dgm:extLst>
    </dgm:pt>
    <dgm:pt modelId="{68A47A83-7EDD-4CE2-855E-B149E284CB90}" type="pres">
      <dgm:prSet presAssocID="{038C1CCA-2B9A-412B-9F96-EB9C77579E14}" presName="spaceRect" presStyleCnt="0"/>
      <dgm:spPr/>
    </dgm:pt>
    <dgm:pt modelId="{FED60DC1-3CDE-4892-B92F-211009FB4F54}" type="pres">
      <dgm:prSet presAssocID="{038C1CCA-2B9A-412B-9F96-EB9C77579E14}" presName="parTx" presStyleLbl="revTx" presStyleIdx="5" presStyleCnt="6">
        <dgm:presLayoutVars>
          <dgm:chMax val="0"/>
          <dgm:chPref val="0"/>
        </dgm:presLayoutVars>
      </dgm:prSet>
      <dgm:spPr/>
    </dgm:pt>
  </dgm:ptLst>
  <dgm:cxnLst>
    <dgm:cxn modelId="{2752B600-514C-46A6-B81F-246D86AC712B}" type="presOf" srcId="{C007B071-61F1-4EA4-92E8-5C856982CF39}" destId="{75BF0992-874A-4300-BE7C-0E849EDD1BE1}" srcOrd="0" destOrd="0" presId="urn:microsoft.com/office/officeart/2018/2/layout/IconVerticalSolidList"/>
    <dgm:cxn modelId="{71F0451C-991A-416D-9A25-09D3BBEBC185}" type="presOf" srcId="{95310008-1EED-4E28-883F-39DFA14D23B1}" destId="{515B0B8A-8648-4551-929D-C0B4271A8DAA}" srcOrd="0" destOrd="0" presId="urn:microsoft.com/office/officeart/2018/2/layout/IconVerticalSolidList"/>
    <dgm:cxn modelId="{6385B52F-429F-4D7E-87E6-D5846F1CA1DE}" srcId="{C007B071-61F1-4EA4-92E8-5C856982CF39}" destId="{038C1CCA-2B9A-412B-9F96-EB9C77579E14}" srcOrd="5" destOrd="0" parTransId="{F13678DF-0A96-4044-9FCF-BC04995FD347}" sibTransId="{A982DF6A-9B26-4A0B-BDDF-C44947D1DBC4}"/>
    <dgm:cxn modelId="{D41A103B-3BCD-4252-8A32-5E3F1C5DFD7A}" srcId="{C007B071-61F1-4EA4-92E8-5C856982CF39}" destId="{3BDECB94-E293-496D-8589-C3D41BDA1C9D}" srcOrd="0" destOrd="0" parTransId="{C5ECB4D8-750F-4F8C-99D1-21A093685DFC}" sibTransId="{15290B86-6B8D-4914-9DEC-F796888AB99C}"/>
    <dgm:cxn modelId="{B9EEEF3D-8BD8-4178-A93A-9E30D2C34F5C}" type="presOf" srcId="{A0654174-1245-490D-B408-FCF3CB5DF847}" destId="{68C56C36-622D-4AF3-80DA-5220835054A1}" srcOrd="0" destOrd="0" presId="urn:microsoft.com/office/officeart/2018/2/layout/IconVerticalSolidList"/>
    <dgm:cxn modelId="{5564C455-2974-4C88-8105-A2BAB3028F44}" srcId="{C007B071-61F1-4EA4-92E8-5C856982CF39}" destId="{8439A052-47DF-4622-B720-3A0440521547}" srcOrd="3" destOrd="0" parTransId="{4EC83636-36CE-4077-B9D1-0A6583204A96}" sibTransId="{61A184DA-D328-4568-B8B2-3F5BD3CA2A1D}"/>
    <dgm:cxn modelId="{1DA43B58-FABA-467F-8C27-2C144F83764D}" type="presOf" srcId="{3BDECB94-E293-496D-8589-C3D41BDA1C9D}" destId="{96ACC1C1-BAA5-47D9-9707-9CA3ECD8AE2C}" srcOrd="0" destOrd="0" presId="urn:microsoft.com/office/officeart/2018/2/layout/IconVerticalSolidList"/>
    <dgm:cxn modelId="{C37A50A8-7641-47D2-8E5C-E7BED808C653}" type="presOf" srcId="{A2B7F46D-B07D-4E52-96C4-B2ACAA28D2F5}" destId="{9F3940C8-D59F-4891-990C-12011A9EE455}" srcOrd="0" destOrd="0" presId="urn:microsoft.com/office/officeart/2018/2/layout/IconVerticalSolidList"/>
    <dgm:cxn modelId="{E3DB9DB0-3511-4972-93DF-0F37BEDACDFD}" srcId="{C007B071-61F1-4EA4-92E8-5C856982CF39}" destId="{A0654174-1245-490D-B408-FCF3CB5DF847}" srcOrd="1" destOrd="0" parTransId="{0A8855CB-D035-4077-8612-31D0295D409E}" sibTransId="{70E6F6F7-0E1A-4FD5-881E-79769711EACC}"/>
    <dgm:cxn modelId="{85F131CA-C1E2-48C9-ABC8-07997A5634DC}" srcId="{C007B071-61F1-4EA4-92E8-5C856982CF39}" destId="{95310008-1EED-4E28-883F-39DFA14D23B1}" srcOrd="4" destOrd="0" parTransId="{0B71D174-6C02-4005-9200-60491A2DBD29}" sibTransId="{0A6BB1CC-1FED-46C0-8D3B-45CEBB0ADCDA}"/>
    <dgm:cxn modelId="{43CAF0D8-057D-4DF0-B6EF-27B032C4176B}" type="presOf" srcId="{038C1CCA-2B9A-412B-9F96-EB9C77579E14}" destId="{FED60DC1-3CDE-4892-B92F-211009FB4F54}" srcOrd="0" destOrd="0" presId="urn:microsoft.com/office/officeart/2018/2/layout/IconVerticalSolidList"/>
    <dgm:cxn modelId="{7CC40EE4-90EC-40B3-8D8E-E0FCEED0E4B1}" type="presOf" srcId="{8439A052-47DF-4622-B720-3A0440521547}" destId="{C8C600A7-BEC7-4E64-B165-898502D51D93}" srcOrd="0" destOrd="0" presId="urn:microsoft.com/office/officeart/2018/2/layout/IconVerticalSolidList"/>
    <dgm:cxn modelId="{C0E83CEB-7B9F-4652-9BFF-85C501D1AAE6}" srcId="{C007B071-61F1-4EA4-92E8-5C856982CF39}" destId="{A2B7F46D-B07D-4E52-96C4-B2ACAA28D2F5}" srcOrd="2" destOrd="0" parTransId="{BB3DD5C6-725D-496D-A3D9-4C875F0CFE1D}" sibTransId="{7C13B9FF-3473-4FFB-8D33-BA39F0CCC9E5}"/>
    <dgm:cxn modelId="{AFE0CC60-15B3-432E-A4E2-8587F2B26AFA}" type="presParOf" srcId="{75BF0992-874A-4300-BE7C-0E849EDD1BE1}" destId="{EC03A01A-94C8-4946-AB94-581BDA5EB2CA}" srcOrd="0" destOrd="0" presId="urn:microsoft.com/office/officeart/2018/2/layout/IconVerticalSolidList"/>
    <dgm:cxn modelId="{5B488EBF-A943-4F3D-AEA2-67064A2582C4}" type="presParOf" srcId="{EC03A01A-94C8-4946-AB94-581BDA5EB2CA}" destId="{5AAFA3DF-3CB9-4A11-8388-99739980DF37}" srcOrd="0" destOrd="0" presId="urn:microsoft.com/office/officeart/2018/2/layout/IconVerticalSolidList"/>
    <dgm:cxn modelId="{67F820C9-E355-49BA-9B8D-62FF3575CF2C}" type="presParOf" srcId="{EC03A01A-94C8-4946-AB94-581BDA5EB2CA}" destId="{8C11D537-62FD-456F-9A58-0BD4093A5463}" srcOrd="1" destOrd="0" presId="urn:microsoft.com/office/officeart/2018/2/layout/IconVerticalSolidList"/>
    <dgm:cxn modelId="{02AE8F83-7BF8-4DD9-959A-5A21A7CD2FEA}" type="presParOf" srcId="{EC03A01A-94C8-4946-AB94-581BDA5EB2CA}" destId="{C97BFFDE-9498-4B14-9BE3-13B67E9BB207}" srcOrd="2" destOrd="0" presId="urn:microsoft.com/office/officeart/2018/2/layout/IconVerticalSolidList"/>
    <dgm:cxn modelId="{9C871A21-3AFD-4866-A56B-BEBB44ED7C20}" type="presParOf" srcId="{EC03A01A-94C8-4946-AB94-581BDA5EB2CA}" destId="{96ACC1C1-BAA5-47D9-9707-9CA3ECD8AE2C}" srcOrd="3" destOrd="0" presId="urn:microsoft.com/office/officeart/2018/2/layout/IconVerticalSolidList"/>
    <dgm:cxn modelId="{0D03B7D0-3041-4D2B-B595-CFEC5E7FFDE1}" type="presParOf" srcId="{75BF0992-874A-4300-BE7C-0E849EDD1BE1}" destId="{8DCF6FDF-912E-4E56-B8C8-5CA84711AD9E}" srcOrd="1" destOrd="0" presId="urn:microsoft.com/office/officeart/2018/2/layout/IconVerticalSolidList"/>
    <dgm:cxn modelId="{3F79442D-0D6E-43CF-87AD-31E9D721634E}" type="presParOf" srcId="{75BF0992-874A-4300-BE7C-0E849EDD1BE1}" destId="{1AFC82EC-43DD-41A8-B91C-749B135FB416}" srcOrd="2" destOrd="0" presId="urn:microsoft.com/office/officeart/2018/2/layout/IconVerticalSolidList"/>
    <dgm:cxn modelId="{5E02023C-9234-4A45-8A1E-B8D5E148B3D9}" type="presParOf" srcId="{1AFC82EC-43DD-41A8-B91C-749B135FB416}" destId="{4358E193-7376-4FC8-8F97-B7EAADC62FE0}" srcOrd="0" destOrd="0" presId="urn:microsoft.com/office/officeart/2018/2/layout/IconVerticalSolidList"/>
    <dgm:cxn modelId="{D5E45ECD-3BB1-48D4-B51B-CAEC08AEC264}" type="presParOf" srcId="{1AFC82EC-43DD-41A8-B91C-749B135FB416}" destId="{9DFF3793-DB97-4E62-AC32-0A9CBA0726EF}" srcOrd="1" destOrd="0" presId="urn:microsoft.com/office/officeart/2018/2/layout/IconVerticalSolidList"/>
    <dgm:cxn modelId="{4B2A47D1-C94B-4531-812D-EDB891B8C268}" type="presParOf" srcId="{1AFC82EC-43DD-41A8-B91C-749B135FB416}" destId="{7677E9B7-067B-45C7-88F7-3295BA532A8E}" srcOrd="2" destOrd="0" presId="urn:microsoft.com/office/officeart/2018/2/layout/IconVerticalSolidList"/>
    <dgm:cxn modelId="{7B0883E7-1F14-46CC-88EA-1ACED308BB73}" type="presParOf" srcId="{1AFC82EC-43DD-41A8-B91C-749B135FB416}" destId="{68C56C36-622D-4AF3-80DA-5220835054A1}" srcOrd="3" destOrd="0" presId="urn:microsoft.com/office/officeart/2018/2/layout/IconVerticalSolidList"/>
    <dgm:cxn modelId="{87B60A20-3F82-4047-A935-E7F336AEAC74}" type="presParOf" srcId="{75BF0992-874A-4300-BE7C-0E849EDD1BE1}" destId="{6B52426D-4FDF-435E-9BD4-FC69BAF51C1C}" srcOrd="3" destOrd="0" presId="urn:microsoft.com/office/officeart/2018/2/layout/IconVerticalSolidList"/>
    <dgm:cxn modelId="{41BB470B-BF0F-4423-880F-59946467D883}" type="presParOf" srcId="{75BF0992-874A-4300-BE7C-0E849EDD1BE1}" destId="{A3412BBB-1D7A-4B8C-9E3F-43FDF73BDD8D}" srcOrd="4" destOrd="0" presId="urn:microsoft.com/office/officeart/2018/2/layout/IconVerticalSolidList"/>
    <dgm:cxn modelId="{D0686E13-12EE-4ED9-8290-0B5FDDD7ECF7}" type="presParOf" srcId="{A3412BBB-1D7A-4B8C-9E3F-43FDF73BDD8D}" destId="{114DE2DA-546B-4036-8801-9F6B566883F5}" srcOrd="0" destOrd="0" presId="urn:microsoft.com/office/officeart/2018/2/layout/IconVerticalSolidList"/>
    <dgm:cxn modelId="{7DE5FB99-151F-4D27-857D-1A1C0E765B40}" type="presParOf" srcId="{A3412BBB-1D7A-4B8C-9E3F-43FDF73BDD8D}" destId="{80805898-00FF-47EC-A130-C92B267073F9}" srcOrd="1" destOrd="0" presId="urn:microsoft.com/office/officeart/2018/2/layout/IconVerticalSolidList"/>
    <dgm:cxn modelId="{00026303-01F5-4C14-A4ED-8207BDA18B56}" type="presParOf" srcId="{A3412BBB-1D7A-4B8C-9E3F-43FDF73BDD8D}" destId="{BDF0729F-3C4A-4A15-969A-7ABC9DEA648B}" srcOrd="2" destOrd="0" presId="urn:microsoft.com/office/officeart/2018/2/layout/IconVerticalSolidList"/>
    <dgm:cxn modelId="{BA552777-0A35-4EAB-81DF-C259EFEB6089}" type="presParOf" srcId="{A3412BBB-1D7A-4B8C-9E3F-43FDF73BDD8D}" destId="{9F3940C8-D59F-4891-990C-12011A9EE455}" srcOrd="3" destOrd="0" presId="urn:microsoft.com/office/officeart/2018/2/layout/IconVerticalSolidList"/>
    <dgm:cxn modelId="{A2A34435-9552-42D2-BBFB-06CF6442F5FF}" type="presParOf" srcId="{75BF0992-874A-4300-BE7C-0E849EDD1BE1}" destId="{FC927802-D080-4FBA-B9A2-939BFC7EA414}" srcOrd="5" destOrd="0" presId="urn:microsoft.com/office/officeart/2018/2/layout/IconVerticalSolidList"/>
    <dgm:cxn modelId="{7D0A97C9-50F7-41DC-8487-DB050BE656B9}" type="presParOf" srcId="{75BF0992-874A-4300-BE7C-0E849EDD1BE1}" destId="{89E3DA16-CAB3-4764-9F7B-024AE70BC2BF}" srcOrd="6" destOrd="0" presId="urn:microsoft.com/office/officeart/2018/2/layout/IconVerticalSolidList"/>
    <dgm:cxn modelId="{84F89164-B87B-4CC3-8DF7-E6D048C8BDFF}" type="presParOf" srcId="{89E3DA16-CAB3-4764-9F7B-024AE70BC2BF}" destId="{4E8C7CA1-8412-44F5-821E-C7E50F5D2994}" srcOrd="0" destOrd="0" presId="urn:microsoft.com/office/officeart/2018/2/layout/IconVerticalSolidList"/>
    <dgm:cxn modelId="{DA507A56-38F9-4266-9A86-5F4B7EC59EB6}" type="presParOf" srcId="{89E3DA16-CAB3-4764-9F7B-024AE70BC2BF}" destId="{8747C540-1DB4-4EF1-8C81-2CD269069DE4}" srcOrd="1" destOrd="0" presId="urn:microsoft.com/office/officeart/2018/2/layout/IconVerticalSolidList"/>
    <dgm:cxn modelId="{D3621280-8D08-453E-81F4-6FA8EFFD1402}" type="presParOf" srcId="{89E3DA16-CAB3-4764-9F7B-024AE70BC2BF}" destId="{0CBB9BCC-77BE-4EA3-B14D-512BB455DAFA}" srcOrd="2" destOrd="0" presId="urn:microsoft.com/office/officeart/2018/2/layout/IconVerticalSolidList"/>
    <dgm:cxn modelId="{ADD1424D-D366-4652-88F3-29C3AB9BFEC7}" type="presParOf" srcId="{89E3DA16-CAB3-4764-9F7B-024AE70BC2BF}" destId="{C8C600A7-BEC7-4E64-B165-898502D51D93}" srcOrd="3" destOrd="0" presId="urn:microsoft.com/office/officeart/2018/2/layout/IconVerticalSolidList"/>
    <dgm:cxn modelId="{044E59BB-5959-413E-A43D-D1CFF410265B}" type="presParOf" srcId="{75BF0992-874A-4300-BE7C-0E849EDD1BE1}" destId="{0C072B5F-AACD-4D5E-964F-6FF777F4680C}" srcOrd="7" destOrd="0" presId="urn:microsoft.com/office/officeart/2018/2/layout/IconVerticalSolidList"/>
    <dgm:cxn modelId="{F38194D4-A94E-4B92-AD6F-31934D1E359A}" type="presParOf" srcId="{75BF0992-874A-4300-BE7C-0E849EDD1BE1}" destId="{66462C35-A435-4C66-BDBF-3C9AC7306FC5}" srcOrd="8" destOrd="0" presId="urn:microsoft.com/office/officeart/2018/2/layout/IconVerticalSolidList"/>
    <dgm:cxn modelId="{0A45360C-BCE9-491C-A77D-560D377595E6}" type="presParOf" srcId="{66462C35-A435-4C66-BDBF-3C9AC7306FC5}" destId="{6AEC2F69-81E0-4CD1-A408-0840893C913B}" srcOrd="0" destOrd="0" presId="urn:microsoft.com/office/officeart/2018/2/layout/IconVerticalSolidList"/>
    <dgm:cxn modelId="{F7E62637-AFFF-400D-BBE8-978800003AE8}" type="presParOf" srcId="{66462C35-A435-4C66-BDBF-3C9AC7306FC5}" destId="{A247E202-FFA8-4699-AE3C-A85B719DF211}" srcOrd="1" destOrd="0" presId="urn:microsoft.com/office/officeart/2018/2/layout/IconVerticalSolidList"/>
    <dgm:cxn modelId="{3910652D-554C-40A6-8408-A3E1FD0D7FC2}" type="presParOf" srcId="{66462C35-A435-4C66-BDBF-3C9AC7306FC5}" destId="{8A15FCD8-8C94-4A28-94F2-87CDEF5E195A}" srcOrd="2" destOrd="0" presId="urn:microsoft.com/office/officeart/2018/2/layout/IconVerticalSolidList"/>
    <dgm:cxn modelId="{9CE8C542-90A4-45B4-A038-F3F1F35BF591}" type="presParOf" srcId="{66462C35-A435-4C66-BDBF-3C9AC7306FC5}" destId="{515B0B8A-8648-4551-929D-C0B4271A8DAA}" srcOrd="3" destOrd="0" presId="urn:microsoft.com/office/officeart/2018/2/layout/IconVerticalSolidList"/>
    <dgm:cxn modelId="{7DC6B819-4538-4138-A66A-936BB137251E}" type="presParOf" srcId="{75BF0992-874A-4300-BE7C-0E849EDD1BE1}" destId="{BE1635AB-60F0-49D4-9937-FC80F5CE36DD}" srcOrd="9" destOrd="0" presId="urn:microsoft.com/office/officeart/2018/2/layout/IconVerticalSolidList"/>
    <dgm:cxn modelId="{7882B499-C7C1-40B4-93D4-835B1AECCE75}" type="presParOf" srcId="{75BF0992-874A-4300-BE7C-0E849EDD1BE1}" destId="{8D750285-C3AF-4317-9A18-3A6037C7B6C4}" srcOrd="10" destOrd="0" presId="urn:microsoft.com/office/officeart/2018/2/layout/IconVerticalSolidList"/>
    <dgm:cxn modelId="{B44497A4-1F43-4DE0-BD17-32CA97ACD3D5}" type="presParOf" srcId="{8D750285-C3AF-4317-9A18-3A6037C7B6C4}" destId="{AFC0E6BF-043A-4E7A-88D2-790B296DFCAC}" srcOrd="0" destOrd="0" presId="urn:microsoft.com/office/officeart/2018/2/layout/IconVerticalSolidList"/>
    <dgm:cxn modelId="{09EFCD20-4C6A-4831-8014-149635F79B09}" type="presParOf" srcId="{8D750285-C3AF-4317-9A18-3A6037C7B6C4}" destId="{621031F4-5715-4D60-9D7E-1427A8CC9773}" srcOrd="1" destOrd="0" presId="urn:microsoft.com/office/officeart/2018/2/layout/IconVerticalSolidList"/>
    <dgm:cxn modelId="{1758994F-EBD5-4ECD-871B-12F7EC670999}" type="presParOf" srcId="{8D750285-C3AF-4317-9A18-3A6037C7B6C4}" destId="{68A47A83-7EDD-4CE2-855E-B149E284CB90}" srcOrd="2" destOrd="0" presId="urn:microsoft.com/office/officeart/2018/2/layout/IconVerticalSolidList"/>
    <dgm:cxn modelId="{DFB3877E-A4C4-469C-BC32-57AAC4A552C1}" type="presParOf" srcId="{8D750285-C3AF-4317-9A18-3A6037C7B6C4}" destId="{FED60DC1-3CDE-4892-B92F-211009FB4F54}"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50BE1C-ED44-4978-8A17-87AF7EFB19A7}"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7002E47A-C549-498F-8CCE-9E965CF84374}">
      <dgm:prSet/>
      <dgm:spPr/>
      <dgm:t>
        <a:bodyPr/>
        <a:lstStyle/>
        <a:p>
          <a:r>
            <a:rPr lang="en-US" dirty="0"/>
            <a:t>Research indicates that:</a:t>
          </a:r>
        </a:p>
      </dgm:t>
    </dgm:pt>
    <dgm:pt modelId="{8AFDE288-7E19-40BA-9A37-13AF1F8EA7CD}" type="parTrans" cxnId="{F5EA4888-0064-4026-9965-12C4B2D620D7}">
      <dgm:prSet/>
      <dgm:spPr/>
      <dgm:t>
        <a:bodyPr/>
        <a:lstStyle/>
        <a:p>
          <a:endParaRPr lang="en-US"/>
        </a:p>
      </dgm:t>
    </dgm:pt>
    <dgm:pt modelId="{82D35F1E-E80B-4EC5-936B-A3B95685B18B}" type="sibTrans" cxnId="{F5EA4888-0064-4026-9965-12C4B2D620D7}">
      <dgm:prSet/>
      <dgm:spPr/>
      <dgm:t>
        <a:bodyPr/>
        <a:lstStyle/>
        <a:p>
          <a:endParaRPr lang="en-US"/>
        </a:p>
      </dgm:t>
    </dgm:pt>
    <dgm:pt modelId="{163640F2-58ED-4B20-9D5F-EECA643F9127}">
      <dgm:prSet/>
      <dgm:spPr/>
      <dgm:t>
        <a:bodyPr/>
        <a:lstStyle/>
        <a:p>
          <a:r>
            <a:rPr lang="en-US"/>
            <a:t>75% of people with ADD have interpersonal problems</a:t>
          </a:r>
        </a:p>
      </dgm:t>
    </dgm:pt>
    <dgm:pt modelId="{C21A5E91-D3F5-45FD-AD04-63F6F6EB9E04}" type="parTrans" cxnId="{198606E6-8175-46A8-A28A-CD19FD644034}">
      <dgm:prSet/>
      <dgm:spPr/>
      <dgm:t>
        <a:bodyPr/>
        <a:lstStyle/>
        <a:p>
          <a:endParaRPr lang="en-US"/>
        </a:p>
      </dgm:t>
    </dgm:pt>
    <dgm:pt modelId="{A813C033-B907-4C83-9378-DA760C10DE13}" type="sibTrans" cxnId="{198606E6-8175-46A8-A28A-CD19FD644034}">
      <dgm:prSet/>
      <dgm:spPr/>
      <dgm:t>
        <a:bodyPr/>
        <a:lstStyle/>
        <a:p>
          <a:endParaRPr lang="en-US"/>
        </a:p>
      </dgm:t>
    </dgm:pt>
    <dgm:pt modelId="{1C012C7F-34F9-4223-B2FC-46E5ACFE1E0F}">
      <dgm:prSet/>
      <dgm:spPr/>
      <dgm:t>
        <a:bodyPr/>
        <a:lstStyle/>
        <a:p>
          <a:r>
            <a:rPr lang="en-US"/>
            <a:t>52% have problems with drugs or alcohol</a:t>
          </a:r>
        </a:p>
      </dgm:t>
    </dgm:pt>
    <dgm:pt modelId="{7B1688B2-9C36-4C34-9E7A-804B6DBE01E0}" type="parTrans" cxnId="{3D227774-2F39-4CC7-B249-8756674813D2}">
      <dgm:prSet/>
      <dgm:spPr/>
      <dgm:t>
        <a:bodyPr/>
        <a:lstStyle/>
        <a:p>
          <a:endParaRPr lang="en-US"/>
        </a:p>
      </dgm:t>
    </dgm:pt>
    <dgm:pt modelId="{E907B784-5BE8-45A5-9B9D-05C1504F0C3D}" type="sibTrans" cxnId="{3D227774-2F39-4CC7-B249-8756674813D2}">
      <dgm:prSet/>
      <dgm:spPr/>
      <dgm:t>
        <a:bodyPr/>
        <a:lstStyle/>
        <a:p>
          <a:endParaRPr lang="en-US"/>
        </a:p>
      </dgm:t>
    </dgm:pt>
    <dgm:pt modelId="{0945482C-771B-4BC4-ADCD-20AACCF56D40}" type="pres">
      <dgm:prSet presAssocID="{0050BE1C-ED44-4978-8A17-87AF7EFB19A7}" presName="vert0" presStyleCnt="0">
        <dgm:presLayoutVars>
          <dgm:dir/>
          <dgm:animOne val="branch"/>
          <dgm:animLvl val="lvl"/>
        </dgm:presLayoutVars>
      </dgm:prSet>
      <dgm:spPr/>
    </dgm:pt>
    <dgm:pt modelId="{BF4DA83D-4589-41D4-9431-FF1C3B60E505}" type="pres">
      <dgm:prSet presAssocID="{7002E47A-C549-498F-8CCE-9E965CF84374}" presName="thickLine" presStyleLbl="alignNode1" presStyleIdx="0" presStyleCnt="1"/>
      <dgm:spPr/>
    </dgm:pt>
    <dgm:pt modelId="{1AF493C0-CFC5-4498-A5B2-992023C6BF48}" type="pres">
      <dgm:prSet presAssocID="{7002E47A-C549-498F-8CCE-9E965CF84374}" presName="horz1" presStyleCnt="0"/>
      <dgm:spPr/>
    </dgm:pt>
    <dgm:pt modelId="{07900D8B-2095-4144-9F69-2A8E9FC6D96E}" type="pres">
      <dgm:prSet presAssocID="{7002E47A-C549-498F-8CCE-9E965CF84374}" presName="tx1" presStyleLbl="revTx" presStyleIdx="0" presStyleCnt="3"/>
      <dgm:spPr/>
    </dgm:pt>
    <dgm:pt modelId="{66D2F3A3-D7E5-4B2F-84BE-670BC5523932}" type="pres">
      <dgm:prSet presAssocID="{7002E47A-C549-498F-8CCE-9E965CF84374}" presName="vert1" presStyleCnt="0"/>
      <dgm:spPr/>
    </dgm:pt>
    <dgm:pt modelId="{042070CC-ABC0-4574-8392-A8614C8E5139}" type="pres">
      <dgm:prSet presAssocID="{163640F2-58ED-4B20-9D5F-EECA643F9127}" presName="vertSpace2a" presStyleCnt="0"/>
      <dgm:spPr/>
    </dgm:pt>
    <dgm:pt modelId="{3A60C179-C55E-4123-9067-FE58DADC6B89}" type="pres">
      <dgm:prSet presAssocID="{163640F2-58ED-4B20-9D5F-EECA643F9127}" presName="horz2" presStyleCnt="0"/>
      <dgm:spPr/>
    </dgm:pt>
    <dgm:pt modelId="{D8CF12D3-39E0-401A-9098-FEEE8FE68634}" type="pres">
      <dgm:prSet presAssocID="{163640F2-58ED-4B20-9D5F-EECA643F9127}" presName="horzSpace2" presStyleCnt="0"/>
      <dgm:spPr/>
    </dgm:pt>
    <dgm:pt modelId="{C2A21B84-73D0-4B09-BCF7-2E6F92AC0FD6}" type="pres">
      <dgm:prSet presAssocID="{163640F2-58ED-4B20-9D5F-EECA643F9127}" presName="tx2" presStyleLbl="revTx" presStyleIdx="1" presStyleCnt="3"/>
      <dgm:spPr/>
    </dgm:pt>
    <dgm:pt modelId="{61D7B7B4-9291-4A42-8951-F97555EE5B4B}" type="pres">
      <dgm:prSet presAssocID="{163640F2-58ED-4B20-9D5F-EECA643F9127}" presName="vert2" presStyleCnt="0"/>
      <dgm:spPr/>
    </dgm:pt>
    <dgm:pt modelId="{54486F47-A9E8-4777-8410-0B66B9E9DC5D}" type="pres">
      <dgm:prSet presAssocID="{163640F2-58ED-4B20-9D5F-EECA643F9127}" presName="thinLine2b" presStyleLbl="callout" presStyleIdx="0" presStyleCnt="2"/>
      <dgm:spPr/>
    </dgm:pt>
    <dgm:pt modelId="{E2DC64B8-7A00-45D9-9DC2-1F7392C8085A}" type="pres">
      <dgm:prSet presAssocID="{163640F2-58ED-4B20-9D5F-EECA643F9127}" presName="vertSpace2b" presStyleCnt="0"/>
      <dgm:spPr/>
    </dgm:pt>
    <dgm:pt modelId="{4AB1DD08-68C3-47EE-A90B-0655D4607B23}" type="pres">
      <dgm:prSet presAssocID="{1C012C7F-34F9-4223-B2FC-46E5ACFE1E0F}" presName="horz2" presStyleCnt="0"/>
      <dgm:spPr/>
    </dgm:pt>
    <dgm:pt modelId="{16456E57-B8CB-4F6D-A2F3-A767CDBAE3F4}" type="pres">
      <dgm:prSet presAssocID="{1C012C7F-34F9-4223-B2FC-46E5ACFE1E0F}" presName="horzSpace2" presStyleCnt="0"/>
      <dgm:spPr/>
    </dgm:pt>
    <dgm:pt modelId="{2143394C-497D-4376-8831-D7646FFF2B04}" type="pres">
      <dgm:prSet presAssocID="{1C012C7F-34F9-4223-B2FC-46E5ACFE1E0F}" presName="tx2" presStyleLbl="revTx" presStyleIdx="2" presStyleCnt="3"/>
      <dgm:spPr/>
    </dgm:pt>
    <dgm:pt modelId="{2D0FB79F-732E-4AFC-8C0A-A3F5632E5C8F}" type="pres">
      <dgm:prSet presAssocID="{1C012C7F-34F9-4223-B2FC-46E5ACFE1E0F}" presName="vert2" presStyleCnt="0"/>
      <dgm:spPr/>
    </dgm:pt>
    <dgm:pt modelId="{A8C55BAF-2C56-4A30-825B-DBD1DFB4E1D7}" type="pres">
      <dgm:prSet presAssocID="{1C012C7F-34F9-4223-B2FC-46E5ACFE1E0F}" presName="thinLine2b" presStyleLbl="callout" presStyleIdx="1" presStyleCnt="2"/>
      <dgm:spPr/>
    </dgm:pt>
    <dgm:pt modelId="{40DF423E-C023-4EE8-82DB-158138FA7C27}" type="pres">
      <dgm:prSet presAssocID="{1C012C7F-34F9-4223-B2FC-46E5ACFE1E0F}" presName="vertSpace2b" presStyleCnt="0"/>
      <dgm:spPr/>
    </dgm:pt>
  </dgm:ptLst>
  <dgm:cxnLst>
    <dgm:cxn modelId="{3D227774-2F39-4CC7-B249-8756674813D2}" srcId="{7002E47A-C549-498F-8CCE-9E965CF84374}" destId="{1C012C7F-34F9-4223-B2FC-46E5ACFE1E0F}" srcOrd="1" destOrd="0" parTransId="{7B1688B2-9C36-4C34-9E7A-804B6DBE01E0}" sibTransId="{E907B784-5BE8-45A5-9B9D-05C1504F0C3D}"/>
    <dgm:cxn modelId="{3AF6C984-707A-4579-8E88-35DBB9E7A12D}" type="presOf" srcId="{0050BE1C-ED44-4978-8A17-87AF7EFB19A7}" destId="{0945482C-771B-4BC4-ADCD-20AACCF56D40}" srcOrd="0" destOrd="0" presId="urn:microsoft.com/office/officeart/2008/layout/LinedList"/>
    <dgm:cxn modelId="{F5EA4888-0064-4026-9965-12C4B2D620D7}" srcId="{0050BE1C-ED44-4978-8A17-87AF7EFB19A7}" destId="{7002E47A-C549-498F-8CCE-9E965CF84374}" srcOrd="0" destOrd="0" parTransId="{8AFDE288-7E19-40BA-9A37-13AF1F8EA7CD}" sibTransId="{82D35F1E-E80B-4EC5-936B-A3B95685B18B}"/>
    <dgm:cxn modelId="{C096358F-DE5B-4D36-873F-460A661831B0}" type="presOf" srcId="{163640F2-58ED-4B20-9D5F-EECA643F9127}" destId="{C2A21B84-73D0-4B09-BCF7-2E6F92AC0FD6}" srcOrd="0" destOrd="0" presId="urn:microsoft.com/office/officeart/2008/layout/LinedList"/>
    <dgm:cxn modelId="{3B2D9EB6-E751-4EEB-8B8D-33B195E47201}" type="presOf" srcId="{1C012C7F-34F9-4223-B2FC-46E5ACFE1E0F}" destId="{2143394C-497D-4376-8831-D7646FFF2B04}" srcOrd="0" destOrd="0" presId="urn:microsoft.com/office/officeart/2008/layout/LinedList"/>
    <dgm:cxn modelId="{BCFA43D0-1C61-41EC-9F22-8A5542A99A4E}" type="presOf" srcId="{7002E47A-C549-498F-8CCE-9E965CF84374}" destId="{07900D8B-2095-4144-9F69-2A8E9FC6D96E}" srcOrd="0" destOrd="0" presId="urn:microsoft.com/office/officeart/2008/layout/LinedList"/>
    <dgm:cxn modelId="{198606E6-8175-46A8-A28A-CD19FD644034}" srcId="{7002E47A-C549-498F-8CCE-9E965CF84374}" destId="{163640F2-58ED-4B20-9D5F-EECA643F9127}" srcOrd="0" destOrd="0" parTransId="{C21A5E91-D3F5-45FD-AD04-63F6F6EB9E04}" sibTransId="{A813C033-B907-4C83-9378-DA760C10DE13}"/>
    <dgm:cxn modelId="{CCC394AD-2795-4172-96C6-3404B9FB3D31}" type="presParOf" srcId="{0945482C-771B-4BC4-ADCD-20AACCF56D40}" destId="{BF4DA83D-4589-41D4-9431-FF1C3B60E505}" srcOrd="0" destOrd="0" presId="urn:microsoft.com/office/officeart/2008/layout/LinedList"/>
    <dgm:cxn modelId="{2391EF13-C7B1-472D-8BBC-3AF0E2A4D489}" type="presParOf" srcId="{0945482C-771B-4BC4-ADCD-20AACCF56D40}" destId="{1AF493C0-CFC5-4498-A5B2-992023C6BF48}" srcOrd="1" destOrd="0" presId="urn:microsoft.com/office/officeart/2008/layout/LinedList"/>
    <dgm:cxn modelId="{62A5E90E-4CA8-4A97-90B3-19CEE1BB6FE6}" type="presParOf" srcId="{1AF493C0-CFC5-4498-A5B2-992023C6BF48}" destId="{07900D8B-2095-4144-9F69-2A8E9FC6D96E}" srcOrd="0" destOrd="0" presId="urn:microsoft.com/office/officeart/2008/layout/LinedList"/>
    <dgm:cxn modelId="{309E0A10-8568-47A4-BF16-4ED324874F43}" type="presParOf" srcId="{1AF493C0-CFC5-4498-A5B2-992023C6BF48}" destId="{66D2F3A3-D7E5-4B2F-84BE-670BC5523932}" srcOrd="1" destOrd="0" presId="urn:microsoft.com/office/officeart/2008/layout/LinedList"/>
    <dgm:cxn modelId="{77CC427D-FBFB-4981-8FAB-D6DDE48A3EFE}" type="presParOf" srcId="{66D2F3A3-D7E5-4B2F-84BE-670BC5523932}" destId="{042070CC-ABC0-4574-8392-A8614C8E5139}" srcOrd="0" destOrd="0" presId="urn:microsoft.com/office/officeart/2008/layout/LinedList"/>
    <dgm:cxn modelId="{FBF75941-3147-431A-ADE3-EA7917A8B590}" type="presParOf" srcId="{66D2F3A3-D7E5-4B2F-84BE-670BC5523932}" destId="{3A60C179-C55E-4123-9067-FE58DADC6B89}" srcOrd="1" destOrd="0" presId="urn:microsoft.com/office/officeart/2008/layout/LinedList"/>
    <dgm:cxn modelId="{345349DC-BA76-40CE-9A7C-2124A278B5AE}" type="presParOf" srcId="{3A60C179-C55E-4123-9067-FE58DADC6B89}" destId="{D8CF12D3-39E0-401A-9098-FEEE8FE68634}" srcOrd="0" destOrd="0" presId="urn:microsoft.com/office/officeart/2008/layout/LinedList"/>
    <dgm:cxn modelId="{BA5F7878-6CEC-4F8A-A685-E69AB98099C7}" type="presParOf" srcId="{3A60C179-C55E-4123-9067-FE58DADC6B89}" destId="{C2A21B84-73D0-4B09-BCF7-2E6F92AC0FD6}" srcOrd="1" destOrd="0" presId="urn:microsoft.com/office/officeart/2008/layout/LinedList"/>
    <dgm:cxn modelId="{5BF2ABEE-5ABE-493B-B5D1-CF43D8049571}" type="presParOf" srcId="{3A60C179-C55E-4123-9067-FE58DADC6B89}" destId="{61D7B7B4-9291-4A42-8951-F97555EE5B4B}" srcOrd="2" destOrd="0" presId="urn:microsoft.com/office/officeart/2008/layout/LinedList"/>
    <dgm:cxn modelId="{B6FF1C82-D844-41C8-9768-4ADBC50538A0}" type="presParOf" srcId="{66D2F3A3-D7E5-4B2F-84BE-670BC5523932}" destId="{54486F47-A9E8-4777-8410-0B66B9E9DC5D}" srcOrd="2" destOrd="0" presId="urn:microsoft.com/office/officeart/2008/layout/LinedList"/>
    <dgm:cxn modelId="{DD2BFC99-E64B-40E5-90F1-F33A74CD194C}" type="presParOf" srcId="{66D2F3A3-D7E5-4B2F-84BE-670BC5523932}" destId="{E2DC64B8-7A00-45D9-9DC2-1F7392C8085A}" srcOrd="3" destOrd="0" presId="urn:microsoft.com/office/officeart/2008/layout/LinedList"/>
    <dgm:cxn modelId="{83D2E70E-7A93-4F44-BC96-6AC3FB7CA20D}" type="presParOf" srcId="{66D2F3A3-D7E5-4B2F-84BE-670BC5523932}" destId="{4AB1DD08-68C3-47EE-A90B-0655D4607B23}" srcOrd="4" destOrd="0" presId="urn:microsoft.com/office/officeart/2008/layout/LinedList"/>
    <dgm:cxn modelId="{7E00A3CD-5F7A-4E97-A4AF-DB510CE0E753}" type="presParOf" srcId="{4AB1DD08-68C3-47EE-A90B-0655D4607B23}" destId="{16456E57-B8CB-4F6D-A2F3-A767CDBAE3F4}" srcOrd="0" destOrd="0" presId="urn:microsoft.com/office/officeart/2008/layout/LinedList"/>
    <dgm:cxn modelId="{DABD5246-0775-467B-AA71-515F893B0E3F}" type="presParOf" srcId="{4AB1DD08-68C3-47EE-A90B-0655D4607B23}" destId="{2143394C-497D-4376-8831-D7646FFF2B04}" srcOrd="1" destOrd="0" presId="urn:microsoft.com/office/officeart/2008/layout/LinedList"/>
    <dgm:cxn modelId="{C3FA82DB-BD7B-4E42-B798-952AC07E2365}" type="presParOf" srcId="{4AB1DD08-68C3-47EE-A90B-0655D4607B23}" destId="{2D0FB79F-732E-4AFC-8C0A-A3F5632E5C8F}" srcOrd="2" destOrd="0" presId="urn:microsoft.com/office/officeart/2008/layout/LinedList"/>
    <dgm:cxn modelId="{74E29B95-A38A-4EB3-B643-AE873267C5E9}" type="presParOf" srcId="{66D2F3A3-D7E5-4B2F-84BE-670BC5523932}" destId="{A8C55BAF-2C56-4A30-825B-DBD1DFB4E1D7}" srcOrd="5" destOrd="0" presId="urn:microsoft.com/office/officeart/2008/layout/LinedList"/>
    <dgm:cxn modelId="{436F0550-C946-4CF6-9FBD-1F73BB6D2191}" type="presParOf" srcId="{66D2F3A3-D7E5-4B2F-84BE-670BC5523932}" destId="{40DF423E-C023-4EE8-82DB-158138FA7C27}"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D4A353-F472-4231-8474-D7FD3862F85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2D9545B-E57B-4D39-9F2F-B90C1B5DD8EE}">
      <dgm:prSet/>
      <dgm:spPr/>
      <dgm:t>
        <a:bodyPr/>
        <a:lstStyle/>
        <a:p>
          <a:r>
            <a:rPr lang="en-US" dirty="0"/>
            <a:t>1. Impulsive – </a:t>
          </a:r>
        </a:p>
      </dgm:t>
    </dgm:pt>
    <dgm:pt modelId="{97B5C68C-A9AB-4A3E-AAAE-5D7C2D208CF0}" type="parTrans" cxnId="{B0C66E06-A69C-48E3-B615-D7744849F178}">
      <dgm:prSet/>
      <dgm:spPr/>
      <dgm:t>
        <a:bodyPr/>
        <a:lstStyle/>
        <a:p>
          <a:endParaRPr lang="en-US"/>
        </a:p>
      </dgm:t>
    </dgm:pt>
    <dgm:pt modelId="{48D4FDDE-77E8-4C71-8542-8ED10ED4B4B3}" type="sibTrans" cxnId="{B0C66E06-A69C-48E3-B615-D7744849F178}">
      <dgm:prSet/>
      <dgm:spPr/>
      <dgm:t>
        <a:bodyPr/>
        <a:lstStyle/>
        <a:p>
          <a:endParaRPr lang="en-US"/>
        </a:p>
      </dgm:t>
    </dgm:pt>
    <dgm:pt modelId="{79BDBEAA-850A-4B45-B205-FB25438CD7E8}">
      <dgm:prSet/>
      <dgm:spPr/>
      <dgm:t>
        <a:bodyPr/>
        <a:lstStyle/>
        <a:p>
          <a:r>
            <a:rPr lang="en-US" dirty="0"/>
            <a:t>2. Compulsive – </a:t>
          </a:r>
        </a:p>
      </dgm:t>
    </dgm:pt>
    <dgm:pt modelId="{B0C1495E-B3C5-4223-9964-BD131171ABEB}" type="parTrans" cxnId="{66952A3C-E76B-4428-BC82-88A9BD1DEA64}">
      <dgm:prSet/>
      <dgm:spPr/>
      <dgm:t>
        <a:bodyPr/>
        <a:lstStyle/>
        <a:p>
          <a:endParaRPr lang="en-US"/>
        </a:p>
      </dgm:t>
    </dgm:pt>
    <dgm:pt modelId="{718ED4FD-CB93-4BF9-B6D5-3875952E6749}" type="sibTrans" cxnId="{66952A3C-E76B-4428-BC82-88A9BD1DEA64}">
      <dgm:prSet/>
      <dgm:spPr/>
      <dgm:t>
        <a:bodyPr/>
        <a:lstStyle/>
        <a:p>
          <a:endParaRPr lang="en-US"/>
        </a:p>
      </dgm:t>
    </dgm:pt>
    <dgm:pt modelId="{5F5403DE-4942-4F54-8C03-167DE98FA3F6}">
      <dgm:prSet/>
      <dgm:spPr/>
      <dgm:t>
        <a:bodyPr/>
        <a:lstStyle/>
        <a:p>
          <a:r>
            <a:rPr lang="en-US" dirty="0"/>
            <a:t>3. Impulsive-Compulsive – </a:t>
          </a:r>
        </a:p>
      </dgm:t>
    </dgm:pt>
    <dgm:pt modelId="{24E84D8A-3880-4099-A628-F52548318899}" type="parTrans" cxnId="{E817D785-4696-4753-8AB5-6510C5863E7E}">
      <dgm:prSet/>
      <dgm:spPr/>
      <dgm:t>
        <a:bodyPr/>
        <a:lstStyle/>
        <a:p>
          <a:endParaRPr lang="en-US"/>
        </a:p>
      </dgm:t>
    </dgm:pt>
    <dgm:pt modelId="{98729382-44C7-403E-9964-358E50CEF8D2}" type="sibTrans" cxnId="{E817D785-4696-4753-8AB5-6510C5863E7E}">
      <dgm:prSet/>
      <dgm:spPr/>
      <dgm:t>
        <a:bodyPr/>
        <a:lstStyle/>
        <a:p>
          <a:endParaRPr lang="en-US"/>
        </a:p>
      </dgm:t>
    </dgm:pt>
    <dgm:pt modelId="{8585B45E-C944-4959-86B7-EE3A8816F630}">
      <dgm:prSet/>
      <dgm:spPr/>
      <dgm:t>
        <a:bodyPr/>
        <a:lstStyle/>
        <a:p>
          <a:r>
            <a:rPr lang="en-US" dirty="0"/>
            <a:t>4. Sad – </a:t>
          </a:r>
        </a:p>
      </dgm:t>
    </dgm:pt>
    <dgm:pt modelId="{373E3C27-5D9D-41DA-BC52-AC9BFD6D8DE0}" type="parTrans" cxnId="{10EE041C-0F21-4371-91E9-C61009F55D9A}">
      <dgm:prSet/>
      <dgm:spPr/>
      <dgm:t>
        <a:bodyPr/>
        <a:lstStyle/>
        <a:p>
          <a:endParaRPr lang="en-US"/>
        </a:p>
      </dgm:t>
    </dgm:pt>
    <dgm:pt modelId="{CF091BD5-AD23-49DE-8B64-6989AAD91A3E}" type="sibTrans" cxnId="{10EE041C-0F21-4371-91E9-C61009F55D9A}">
      <dgm:prSet/>
      <dgm:spPr/>
      <dgm:t>
        <a:bodyPr/>
        <a:lstStyle/>
        <a:p>
          <a:endParaRPr lang="en-US"/>
        </a:p>
      </dgm:t>
    </dgm:pt>
    <dgm:pt modelId="{E8C73914-D7A1-45D7-A913-4123A73A6CFE}">
      <dgm:prSet/>
      <dgm:spPr/>
      <dgm:t>
        <a:bodyPr/>
        <a:lstStyle/>
        <a:p>
          <a:r>
            <a:rPr lang="en-US" dirty="0"/>
            <a:t>5. Anxious – </a:t>
          </a:r>
        </a:p>
      </dgm:t>
    </dgm:pt>
    <dgm:pt modelId="{03E32392-3937-4DBB-86D9-684AD86D8FE6}" type="parTrans" cxnId="{098A6B6F-7545-4CCF-B6A0-04044EEB65B0}">
      <dgm:prSet/>
      <dgm:spPr/>
      <dgm:t>
        <a:bodyPr/>
        <a:lstStyle/>
        <a:p>
          <a:endParaRPr lang="en-US"/>
        </a:p>
      </dgm:t>
    </dgm:pt>
    <dgm:pt modelId="{B55578BC-0E16-42F9-8C5F-6B89122C13B7}" type="sibTrans" cxnId="{098A6B6F-7545-4CCF-B6A0-04044EEB65B0}">
      <dgm:prSet/>
      <dgm:spPr/>
      <dgm:t>
        <a:bodyPr/>
        <a:lstStyle/>
        <a:p>
          <a:endParaRPr lang="en-US"/>
        </a:p>
      </dgm:t>
    </dgm:pt>
    <dgm:pt modelId="{5651B029-A5F7-4D26-AACD-82547FC6B7A7}">
      <dgm:prSet/>
      <dgm:spPr/>
      <dgm:t>
        <a:bodyPr/>
        <a:lstStyle/>
        <a:p>
          <a:r>
            <a:rPr lang="en-US" dirty="0"/>
            <a:t>6. Temporal Lobe – </a:t>
          </a:r>
        </a:p>
      </dgm:t>
    </dgm:pt>
    <dgm:pt modelId="{905BF53C-D029-4B2E-BD53-52100F691F95}" type="parTrans" cxnId="{2EA86810-A88E-4347-A0C0-E6B2968FA629}">
      <dgm:prSet/>
      <dgm:spPr/>
      <dgm:t>
        <a:bodyPr/>
        <a:lstStyle/>
        <a:p>
          <a:endParaRPr lang="en-US"/>
        </a:p>
      </dgm:t>
    </dgm:pt>
    <dgm:pt modelId="{FCABF4D4-463E-4D2E-B66E-EE845E2B8945}" type="sibTrans" cxnId="{2EA86810-A88E-4347-A0C0-E6B2968FA629}">
      <dgm:prSet/>
      <dgm:spPr/>
      <dgm:t>
        <a:bodyPr/>
        <a:lstStyle/>
        <a:p>
          <a:endParaRPr lang="en-US"/>
        </a:p>
      </dgm:t>
    </dgm:pt>
    <dgm:pt modelId="{3DB6F3B1-60DD-417C-B6D3-341D0FCBE6D1}" type="pres">
      <dgm:prSet presAssocID="{B0D4A353-F472-4231-8474-D7FD3862F85A}" presName="vert0" presStyleCnt="0">
        <dgm:presLayoutVars>
          <dgm:dir/>
          <dgm:animOne val="branch"/>
          <dgm:animLvl val="lvl"/>
        </dgm:presLayoutVars>
      </dgm:prSet>
      <dgm:spPr/>
    </dgm:pt>
    <dgm:pt modelId="{A3E297BE-9084-4CA1-837A-F6D8F8D4FB9F}" type="pres">
      <dgm:prSet presAssocID="{E2D9545B-E57B-4D39-9F2F-B90C1B5DD8EE}" presName="thickLine" presStyleLbl="alignNode1" presStyleIdx="0" presStyleCnt="6"/>
      <dgm:spPr/>
    </dgm:pt>
    <dgm:pt modelId="{686F14E0-9BE9-448A-ADE2-6AAC26E3D8E7}" type="pres">
      <dgm:prSet presAssocID="{E2D9545B-E57B-4D39-9F2F-B90C1B5DD8EE}" presName="horz1" presStyleCnt="0"/>
      <dgm:spPr/>
    </dgm:pt>
    <dgm:pt modelId="{64D5DDC4-BF6C-49A8-A98A-93D3011652B6}" type="pres">
      <dgm:prSet presAssocID="{E2D9545B-E57B-4D39-9F2F-B90C1B5DD8EE}" presName="tx1" presStyleLbl="revTx" presStyleIdx="0" presStyleCnt="6"/>
      <dgm:spPr/>
    </dgm:pt>
    <dgm:pt modelId="{93C29EC8-91B8-4C01-A452-90DF65DE3664}" type="pres">
      <dgm:prSet presAssocID="{E2D9545B-E57B-4D39-9F2F-B90C1B5DD8EE}" presName="vert1" presStyleCnt="0"/>
      <dgm:spPr/>
    </dgm:pt>
    <dgm:pt modelId="{F3C589E9-6E93-4B51-8890-6A0E6FE88AD5}" type="pres">
      <dgm:prSet presAssocID="{79BDBEAA-850A-4B45-B205-FB25438CD7E8}" presName="thickLine" presStyleLbl="alignNode1" presStyleIdx="1" presStyleCnt="6"/>
      <dgm:spPr/>
    </dgm:pt>
    <dgm:pt modelId="{54C26CC2-9B7B-4A0B-B2E3-4D51E9E3A062}" type="pres">
      <dgm:prSet presAssocID="{79BDBEAA-850A-4B45-B205-FB25438CD7E8}" presName="horz1" presStyleCnt="0"/>
      <dgm:spPr/>
    </dgm:pt>
    <dgm:pt modelId="{C56493DD-8E7B-49D7-A6A0-E819DEA09CBF}" type="pres">
      <dgm:prSet presAssocID="{79BDBEAA-850A-4B45-B205-FB25438CD7E8}" presName="tx1" presStyleLbl="revTx" presStyleIdx="1" presStyleCnt="6"/>
      <dgm:spPr/>
    </dgm:pt>
    <dgm:pt modelId="{40F187B3-1598-48A7-8794-11FA7CC617C8}" type="pres">
      <dgm:prSet presAssocID="{79BDBEAA-850A-4B45-B205-FB25438CD7E8}" presName="vert1" presStyleCnt="0"/>
      <dgm:spPr/>
    </dgm:pt>
    <dgm:pt modelId="{ED9AEAE6-6DAF-4BFC-9721-E2231A73B4F6}" type="pres">
      <dgm:prSet presAssocID="{5F5403DE-4942-4F54-8C03-167DE98FA3F6}" presName="thickLine" presStyleLbl="alignNode1" presStyleIdx="2" presStyleCnt="6"/>
      <dgm:spPr/>
    </dgm:pt>
    <dgm:pt modelId="{F06EB916-3861-470D-82C6-CD7D9288F007}" type="pres">
      <dgm:prSet presAssocID="{5F5403DE-4942-4F54-8C03-167DE98FA3F6}" presName="horz1" presStyleCnt="0"/>
      <dgm:spPr/>
    </dgm:pt>
    <dgm:pt modelId="{CCD1FBC5-8DF3-40AF-AC19-30AA21EC2165}" type="pres">
      <dgm:prSet presAssocID="{5F5403DE-4942-4F54-8C03-167DE98FA3F6}" presName="tx1" presStyleLbl="revTx" presStyleIdx="2" presStyleCnt="6"/>
      <dgm:spPr/>
    </dgm:pt>
    <dgm:pt modelId="{62E74B81-8D3C-4F5A-9007-C265D9967AD1}" type="pres">
      <dgm:prSet presAssocID="{5F5403DE-4942-4F54-8C03-167DE98FA3F6}" presName="vert1" presStyleCnt="0"/>
      <dgm:spPr/>
    </dgm:pt>
    <dgm:pt modelId="{FAFBD24F-DD84-4FFA-AEC9-EAF4C5895B76}" type="pres">
      <dgm:prSet presAssocID="{8585B45E-C944-4959-86B7-EE3A8816F630}" presName="thickLine" presStyleLbl="alignNode1" presStyleIdx="3" presStyleCnt="6"/>
      <dgm:spPr/>
    </dgm:pt>
    <dgm:pt modelId="{C85409C6-4343-4EE3-9750-4C5364CA6746}" type="pres">
      <dgm:prSet presAssocID="{8585B45E-C944-4959-86B7-EE3A8816F630}" presName="horz1" presStyleCnt="0"/>
      <dgm:spPr/>
    </dgm:pt>
    <dgm:pt modelId="{1FE57743-5F04-4ABD-89FD-9DCE14CF916B}" type="pres">
      <dgm:prSet presAssocID="{8585B45E-C944-4959-86B7-EE3A8816F630}" presName="tx1" presStyleLbl="revTx" presStyleIdx="3" presStyleCnt="6"/>
      <dgm:spPr/>
    </dgm:pt>
    <dgm:pt modelId="{347DB86F-C31C-4FD8-AB18-ACDDF2877F13}" type="pres">
      <dgm:prSet presAssocID="{8585B45E-C944-4959-86B7-EE3A8816F630}" presName="vert1" presStyleCnt="0"/>
      <dgm:spPr/>
    </dgm:pt>
    <dgm:pt modelId="{5B72A66E-4B01-4D72-8045-D62F26405DE6}" type="pres">
      <dgm:prSet presAssocID="{E8C73914-D7A1-45D7-A913-4123A73A6CFE}" presName="thickLine" presStyleLbl="alignNode1" presStyleIdx="4" presStyleCnt="6"/>
      <dgm:spPr/>
    </dgm:pt>
    <dgm:pt modelId="{266DE197-4586-4E55-ADCC-4E3F7B3844D8}" type="pres">
      <dgm:prSet presAssocID="{E8C73914-D7A1-45D7-A913-4123A73A6CFE}" presName="horz1" presStyleCnt="0"/>
      <dgm:spPr/>
    </dgm:pt>
    <dgm:pt modelId="{DB84832F-31B3-45EB-A6D1-E101142D3577}" type="pres">
      <dgm:prSet presAssocID="{E8C73914-D7A1-45D7-A913-4123A73A6CFE}" presName="tx1" presStyleLbl="revTx" presStyleIdx="4" presStyleCnt="6"/>
      <dgm:spPr/>
    </dgm:pt>
    <dgm:pt modelId="{737CD8A1-B6F1-47F9-AA69-A688BF4B19CD}" type="pres">
      <dgm:prSet presAssocID="{E8C73914-D7A1-45D7-A913-4123A73A6CFE}" presName="vert1" presStyleCnt="0"/>
      <dgm:spPr/>
    </dgm:pt>
    <dgm:pt modelId="{1E6750F0-D992-45AE-980A-A588902D21A4}" type="pres">
      <dgm:prSet presAssocID="{5651B029-A5F7-4D26-AACD-82547FC6B7A7}" presName="thickLine" presStyleLbl="alignNode1" presStyleIdx="5" presStyleCnt="6"/>
      <dgm:spPr/>
    </dgm:pt>
    <dgm:pt modelId="{D1BFE5C8-8745-460C-B134-0CBADEA9AA04}" type="pres">
      <dgm:prSet presAssocID="{5651B029-A5F7-4D26-AACD-82547FC6B7A7}" presName="horz1" presStyleCnt="0"/>
      <dgm:spPr/>
    </dgm:pt>
    <dgm:pt modelId="{D6C5EDD4-3273-4B59-A545-A09D75D6AC5B}" type="pres">
      <dgm:prSet presAssocID="{5651B029-A5F7-4D26-AACD-82547FC6B7A7}" presName="tx1" presStyleLbl="revTx" presStyleIdx="5" presStyleCnt="6"/>
      <dgm:spPr/>
    </dgm:pt>
    <dgm:pt modelId="{6C4595C4-87CE-4C80-A74A-AC27F1F22CCA}" type="pres">
      <dgm:prSet presAssocID="{5651B029-A5F7-4D26-AACD-82547FC6B7A7}" presName="vert1" presStyleCnt="0"/>
      <dgm:spPr/>
    </dgm:pt>
  </dgm:ptLst>
  <dgm:cxnLst>
    <dgm:cxn modelId="{B0C66E06-A69C-48E3-B615-D7744849F178}" srcId="{B0D4A353-F472-4231-8474-D7FD3862F85A}" destId="{E2D9545B-E57B-4D39-9F2F-B90C1B5DD8EE}" srcOrd="0" destOrd="0" parTransId="{97B5C68C-A9AB-4A3E-AAAE-5D7C2D208CF0}" sibTransId="{48D4FDDE-77E8-4C71-8542-8ED10ED4B4B3}"/>
    <dgm:cxn modelId="{ACFEA606-FA24-4180-806B-8168CF62ECBD}" type="presOf" srcId="{E8C73914-D7A1-45D7-A913-4123A73A6CFE}" destId="{DB84832F-31B3-45EB-A6D1-E101142D3577}" srcOrd="0" destOrd="0" presId="urn:microsoft.com/office/officeart/2008/layout/LinedList"/>
    <dgm:cxn modelId="{13FC6708-4500-43EA-AD20-84D21A54A109}" type="presOf" srcId="{8585B45E-C944-4959-86B7-EE3A8816F630}" destId="{1FE57743-5F04-4ABD-89FD-9DCE14CF916B}" srcOrd="0" destOrd="0" presId="urn:microsoft.com/office/officeart/2008/layout/LinedList"/>
    <dgm:cxn modelId="{2EA86810-A88E-4347-A0C0-E6B2968FA629}" srcId="{B0D4A353-F472-4231-8474-D7FD3862F85A}" destId="{5651B029-A5F7-4D26-AACD-82547FC6B7A7}" srcOrd="5" destOrd="0" parTransId="{905BF53C-D029-4B2E-BD53-52100F691F95}" sibTransId="{FCABF4D4-463E-4D2E-B66E-EE845E2B8945}"/>
    <dgm:cxn modelId="{30B7EB14-77D7-42CB-A7F9-59A43757ADB3}" type="presOf" srcId="{5651B029-A5F7-4D26-AACD-82547FC6B7A7}" destId="{D6C5EDD4-3273-4B59-A545-A09D75D6AC5B}" srcOrd="0" destOrd="0" presId="urn:microsoft.com/office/officeart/2008/layout/LinedList"/>
    <dgm:cxn modelId="{AD193415-21FC-42CD-9F6E-FE7B36AB7E0F}" type="presOf" srcId="{5F5403DE-4942-4F54-8C03-167DE98FA3F6}" destId="{CCD1FBC5-8DF3-40AF-AC19-30AA21EC2165}" srcOrd="0" destOrd="0" presId="urn:microsoft.com/office/officeart/2008/layout/LinedList"/>
    <dgm:cxn modelId="{92D53619-8D59-41B5-B909-98A2CD57081D}" type="presOf" srcId="{B0D4A353-F472-4231-8474-D7FD3862F85A}" destId="{3DB6F3B1-60DD-417C-B6D3-341D0FCBE6D1}" srcOrd="0" destOrd="0" presId="urn:microsoft.com/office/officeart/2008/layout/LinedList"/>
    <dgm:cxn modelId="{10EE041C-0F21-4371-91E9-C61009F55D9A}" srcId="{B0D4A353-F472-4231-8474-D7FD3862F85A}" destId="{8585B45E-C944-4959-86B7-EE3A8816F630}" srcOrd="3" destOrd="0" parTransId="{373E3C27-5D9D-41DA-BC52-AC9BFD6D8DE0}" sibTransId="{CF091BD5-AD23-49DE-8B64-6989AAD91A3E}"/>
    <dgm:cxn modelId="{66952A3C-E76B-4428-BC82-88A9BD1DEA64}" srcId="{B0D4A353-F472-4231-8474-D7FD3862F85A}" destId="{79BDBEAA-850A-4B45-B205-FB25438CD7E8}" srcOrd="1" destOrd="0" parTransId="{B0C1495E-B3C5-4223-9964-BD131171ABEB}" sibTransId="{718ED4FD-CB93-4BF9-B6D5-3875952E6749}"/>
    <dgm:cxn modelId="{098A6B6F-7545-4CCF-B6A0-04044EEB65B0}" srcId="{B0D4A353-F472-4231-8474-D7FD3862F85A}" destId="{E8C73914-D7A1-45D7-A913-4123A73A6CFE}" srcOrd="4" destOrd="0" parTransId="{03E32392-3937-4DBB-86D9-684AD86D8FE6}" sibTransId="{B55578BC-0E16-42F9-8C5F-6B89122C13B7}"/>
    <dgm:cxn modelId="{E817D785-4696-4753-8AB5-6510C5863E7E}" srcId="{B0D4A353-F472-4231-8474-D7FD3862F85A}" destId="{5F5403DE-4942-4F54-8C03-167DE98FA3F6}" srcOrd="2" destOrd="0" parTransId="{24E84D8A-3880-4099-A628-F52548318899}" sibTransId="{98729382-44C7-403E-9964-358E50CEF8D2}"/>
    <dgm:cxn modelId="{6FADDE88-C066-4D56-A187-28B99EA76437}" type="presOf" srcId="{E2D9545B-E57B-4D39-9F2F-B90C1B5DD8EE}" destId="{64D5DDC4-BF6C-49A8-A98A-93D3011652B6}" srcOrd="0" destOrd="0" presId="urn:microsoft.com/office/officeart/2008/layout/LinedList"/>
    <dgm:cxn modelId="{F66F06A3-6675-4288-B3B9-25CEC58792A9}" type="presOf" srcId="{79BDBEAA-850A-4B45-B205-FB25438CD7E8}" destId="{C56493DD-8E7B-49D7-A6A0-E819DEA09CBF}" srcOrd="0" destOrd="0" presId="urn:microsoft.com/office/officeart/2008/layout/LinedList"/>
    <dgm:cxn modelId="{906E9A47-2C95-45DD-9863-750C42D12AB2}" type="presParOf" srcId="{3DB6F3B1-60DD-417C-B6D3-341D0FCBE6D1}" destId="{A3E297BE-9084-4CA1-837A-F6D8F8D4FB9F}" srcOrd="0" destOrd="0" presId="urn:microsoft.com/office/officeart/2008/layout/LinedList"/>
    <dgm:cxn modelId="{35CA6133-782E-4D04-9576-A1E2DF57C6E8}" type="presParOf" srcId="{3DB6F3B1-60DD-417C-B6D3-341D0FCBE6D1}" destId="{686F14E0-9BE9-448A-ADE2-6AAC26E3D8E7}" srcOrd="1" destOrd="0" presId="urn:microsoft.com/office/officeart/2008/layout/LinedList"/>
    <dgm:cxn modelId="{C71DEE54-F2F0-41A2-94BC-454917CB1935}" type="presParOf" srcId="{686F14E0-9BE9-448A-ADE2-6AAC26E3D8E7}" destId="{64D5DDC4-BF6C-49A8-A98A-93D3011652B6}" srcOrd="0" destOrd="0" presId="urn:microsoft.com/office/officeart/2008/layout/LinedList"/>
    <dgm:cxn modelId="{D9A6E18A-B97A-4D84-90FF-BFBED623D687}" type="presParOf" srcId="{686F14E0-9BE9-448A-ADE2-6AAC26E3D8E7}" destId="{93C29EC8-91B8-4C01-A452-90DF65DE3664}" srcOrd="1" destOrd="0" presId="urn:microsoft.com/office/officeart/2008/layout/LinedList"/>
    <dgm:cxn modelId="{CD47D9FD-1671-40D9-86CE-D12F6F7595D0}" type="presParOf" srcId="{3DB6F3B1-60DD-417C-B6D3-341D0FCBE6D1}" destId="{F3C589E9-6E93-4B51-8890-6A0E6FE88AD5}" srcOrd="2" destOrd="0" presId="urn:microsoft.com/office/officeart/2008/layout/LinedList"/>
    <dgm:cxn modelId="{1B9BF696-2E8E-44F8-8093-8026596DA908}" type="presParOf" srcId="{3DB6F3B1-60DD-417C-B6D3-341D0FCBE6D1}" destId="{54C26CC2-9B7B-4A0B-B2E3-4D51E9E3A062}" srcOrd="3" destOrd="0" presId="urn:microsoft.com/office/officeart/2008/layout/LinedList"/>
    <dgm:cxn modelId="{EC505043-EAFB-470A-9199-F656D709918B}" type="presParOf" srcId="{54C26CC2-9B7B-4A0B-B2E3-4D51E9E3A062}" destId="{C56493DD-8E7B-49D7-A6A0-E819DEA09CBF}" srcOrd="0" destOrd="0" presId="urn:microsoft.com/office/officeart/2008/layout/LinedList"/>
    <dgm:cxn modelId="{634DF066-4DB9-4C26-A3F6-CB2774C047E8}" type="presParOf" srcId="{54C26CC2-9B7B-4A0B-B2E3-4D51E9E3A062}" destId="{40F187B3-1598-48A7-8794-11FA7CC617C8}" srcOrd="1" destOrd="0" presId="urn:microsoft.com/office/officeart/2008/layout/LinedList"/>
    <dgm:cxn modelId="{3C354454-C8A3-4B86-99B4-D569C059E86B}" type="presParOf" srcId="{3DB6F3B1-60DD-417C-B6D3-341D0FCBE6D1}" destId="{ED9AEAE6-6DAF-4BFC-9721-E2231A73B4F6}" srcOrd="4" destOrd="0" presId="urn:microsoft.com/office/officeart/2008/layout/LinedList"/>
    <dgm:cxn modelId="{F8665F54-D565-4ABF-8B4F-F4FD8DBBDD79}" type="presParOf" srcId="{3DB6F3B1-60DD-417C-B6D3-341D0FCBE6D1}" destId="{F06EB916-3861-470D-82C6-CD7D9288F007}" srcOrd="5" destOrd="0" presId="urn:microsoft.com/office/officeart/2008/layout/LinedList"/>
    <dgm:cxn modelId="{F3C1827C-C30F-4661-B89C-3A2E734A7AEF}" type="presParOf" srcId="{F06EB916-3861-470D-82C6-CD7D9288F007}" destId="{CCD1FBC5-8DF3-40AF-AC19-30AA21EC2165}" srcOrd="0" destOrd="0" presId="urn:microsoft.com/office/officeart/2008/layout/LinedList"/>
    <dgm:cxn modelId="{22889BE8-E47D-47D7-8739-A97AAD39D1BC}" type="presParOf" srcId="{F06EB916-3861-470D-82C6-CD7D9288F007}" destId="{62E74B81-8D3C-4F5A-9007-C265D9967AD1}" srcOrd="1" destOrd="0" presId="urn:microsoft.com/office/officeart/2008/layout/LinedList"/>
    <dgm:cxn modelId="{D90E409D-19F6-43A0-BE05-A7B9295F2AB9}" type="presParOf" srcId="{3DB6F3B1-60DD-417C-B6D3-341D0FCBE6D1}" destId="{FAFBD24F-DD84-4FFA-AEC9-EAF4C5895B76}" srcOrd="6" destOrd="0" presId="urn:microsoft.com/office/officeart/2008/layout/LinedList"/>
    <dgm:cxn modelId="{50185974-4DB2-418B-AAF9-5FD2155C2BA5}" type="presParOf" srcId="{3DB6F3B1-60DD-417C-B6D3-341D0FCBE6D1}" destId="{C85409C6-4343-4EE3-9750-4C5364CA6746}" srcOrd="7" destOrd="0" presId="urn:microsoft.com/office/officeart/2008/layout/LinedList"/>
    <dgm:cxn modelId="{31D8668F-D2A0-4546-9176-DA4BD9F55ED8}" type="presParOf" srcId="{C85409C6-4343-4EE3-9750-4C5364CA6746}" destId="{1FE57743-5F04-4ABD-89FD-9DCE14CF916B}" srcOrd="0" destOrd="0" presId="urn:microsoft.com/office/officeart/2008/layout/LinedList"/>
    <dgm:cxn modelId="{C99B9AB0-4C3D-46E7-B261-08299ACA2F15}" type="presParOf" srcId="{C85409C6-4343-4EE3-9750-4C5364CA6746}" destId="{347DB86F-C31C-4FD8-AB18-ACDDF2877F13}" srcOrd="1" destOrd="0" presId="urn:microsoft.com/office/officeart/2008/layout/LinedList"/>
    <dgm:cxn modelId="{FBB5EF54-481A-4654-959A-B89A89F428F0}" type="presParOf" srcId="{3DB6F3B1-60DD-417C-B6D3-341D0FCBE6D1}" destId="{5B72A66E-4B01-4D72-8045-D62F26405DE6}" srcOrd="8" destOrd="0" presId="urn:microsoft.com/office/officeart/2008/layout/LinedList"/>
    <dgm:cxn modelId="{7380A71B-751F-4C9C-87CE-4810DD2DFA73}" type="presParOf" srcId="{3DB6F3B1-60DD-417C-B6D3-341D0FCBE6D1}" destId="{266DE197-4586-4E55-ADCC-4E3F7B3844D8}" srcOrd="9" destOrd="0" presId="urn:microsoft.com/office/officeart/2008/layout/LinedList"/>
    <dgm:cxn modelId="{430FFAFD-CD49-4AC8-84AF-D8DE38122055}" type="presParOf" srcId="{266DE197-4586-4E55-ADCC-4E3F7B3844D8}" destId="{DB84832F-31B3-45EB-A6D1-E101142D3577}" srcOrd="0" destOrd="0" presId="urn:microsoft.com/office/officeart/2008/layout/LinedList"/>
    <dgm:cxn modelId="{72A1D1F4-B9B9-4CC2-8FC3-CDDA5C821C52}" type="presParOf" srcId="{266DE197-4586-4E55-ADCC-4E3F7B3844D8}" destId="{737CD8A1-B6F1-47F9-AA69-A688BF4B19CD}" srcOrd="1" destOrd="0" presId="urn:microsoft.com/office/officeart/2008/layout/LinedList"/>
    <dgm:cxn modelId="{DDA5C00C-5C4B-4171-9F31-0C4CDD7D08C2}" type="presParOf" srcId="{3DB6F3B1-60DD-417C-B6D3-341D0FCBE6D1}" destId="{1E6750F0-D992-45AE-980A-A588902D21A4}" srcOrd="10" destOrd="0" presId="urn:microsoft.com/office/officeart/2008/layout/LinedList"/>
    <dgm:cxn modelId="{19B08D43-C2FB-44F3-8727-3FCD12A2345B}" type="presParOf" srcId="{3DB6F3B1-60DD-417C-B6D3-341D0FCBE6D1}" destId="{D1BFE5C8-8745-460C-B134-0CBADEA9AA04}" srcOrd="11" destOrd="0" presId="urn:microsoft.com/office/officeart/2008/layout/LinedList"/>
    <dgm:cxn modelId="{87D70AFA-7D81-42F1-BE5B-48A1CEDE58AA}" type="presParOf" srcId="{D1BFE5C8-8745-460C-B134-0CBADEA9AA04}" destId="{D6C5EDD4-3273-4B59-A545-A09D75D6AC5B}" srcOrd="0" destOrd="0" presId="urn:microsoft.com/office/officeart/2008/layout/LinedList"/>
    <dgm:cxn modelId="{55590B7B-08C5-4214-8456-611C45AB7804}" type="presParOf" srcId="{D1BFE5C8-8745-460C-B134-0CBADEA9AA04}" destId="{6C4595C4-87CE-4C80-A74A-AC27F1F22CC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D4A353-F472-4231-8474-D7FD3862F85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2D9545B-E57B-4D39-9F2F-B90C1B5DD8EE}">
      <dgm:prSet/>
      <dgm:spPr/>
      <dgm:t>
        <a:bodyPr/>
        <a:lstStyle/>
        <a:p>
          <a:r>
            <a:rPr lang="en-US" dirty="0"/>
            <a:t>1. Impulsive – PFC -DA </a:t>
          </a:r>
        </a:p>
      </dgm:t>
    </dgm:pt>
    <dgm:pt modelId="{97B5C68C-A9AB-4A3E-AAAE-5D7C2D208CF0}" type="parTrans" cxnId="{B0C66E06-A69C-48E3-B615-D7744849F178}">
      <dgm:prSet/>
      <dgm:spPr/>
      <dgm:t>
        <a:bodyPr/>
        <a:lstStyle/>
        <a:p>
          <a:endParaRPr lang="en-US"/>
        </a:p>
      </dgm:t>
    </dgm:pt>
    <dgm:pt modelId="{48D4FDDE-77E8-4C71-8542-8ED10ED4B4B3}" type="sibTrans" cxnId="{B0C66E06-A69C-48E3-B615-D7744849F178}">
      <dgm:prSet/>
      <dgm:spPr/>
      <dgm:t>
        <a:bodyPr/>
        <a:lstStyle/>
        <a:p>
          <a:endParaRPr lang="en-US"/>
        </a:p>
      </dgm:t>
    </dgm:pt>
    <dgm:pt modelId="{79BDBEAA-850A-4B45-B205-FB25438CD7E8}">
      <dgm:prSet/>
      <dgm:spPr/>
      <dgm:t>
        <a:bodyPr/>
        <a:lstStyle/>
        <a:p>
          <a:r>
            <a:rPr lang="en-US" dirty="0"/>
            <a:t>2. Compulsive – AC - S </a:t>
          </a:r>
        </a:p>
      </dgm:t>
    </dgm:pt>
    <dgm:pt modelId="{B0C1495E-B3C5-4223-9964-BD131171ABEB}" type="parTrans" cxnId="{66952A3C-E76B-4428-BC82-88A9BD1DEA64}">
      <dgm:prSet/>
      <dgm:spPr/>
      <dgm:t>
        <a:bodyPr/>
        <a:lstStyle/>
        <a:p>
          <a:endParaRPr lang="en-US"/>
        </a:p>
      </dgm:t>
    </dgm:pt>
    <dgm:pt modelId="{718ED4FD-CB93-4BF9-B6D5-3875952E6749}" type="sibTrans" cxnId="{66952A3C-E76B-4428-BC82-88A9BD1DEA64}">
      <dgm:prSet/>
      <dgm:spPr/>
      <dgm:t>
        <a:bodyPr/>
        <a:lstStyle/>
        <a:p>
          <a:endParaRPr lang="en-US"/>
        </a:p>
      </dgm:t>
    </dgm:pt>
    <dgm:pt modelId="{5F5403DE-4942-4F54-8C03-167DE98FA3F6}">
      <dgm:prSet/>
      <dgm:spPr/>
      <dgm:t>
        <a:bodyPr/>
        <a:lstStyle/>
        <a:p>
          <a:r>
            <a:rPr lang="en-US" dirty="0"/>
            <a:t>3. Impulsive-Compulsive – AC/PFC –DA/S </a:t>
          </a:r>
        </a:p>
      </dgm:t>
    </dgm:pt>
    <dgm:pt modelId="{24E84D8A-3880-4099-A628-F52548318899}" type="parTrans" cxnId="{E817D785-4696-4753-8AB5-6510C5863E7E}">
      <dgm:prSet/>
      <dgm:spPr/>
      <dgm:t>
        <a:bodyPr/>
        <a:lstStyle/>
        <a:p>
          <a:endParaRPr lang="en-US"/>
        </a:p>
      </dgm:t>
    </dgm:pt>
    <dgm:pt modelId="{98729382-44C7-403E-9964-358E50CEF8D2}" type="sibTrans" cxnId="{E817D785-4696-4753-8AB5-6510C5863E7E}">
      <dgm:prSet/>
      <dgm:spPr/>
      <dgm:t>
        <a:bodyPr/>
        <a:lstStyle/>
        <a:p>
          <a:endParaRPr lang="en-US"/>
        </a:p>
      </dgm:t>
    </dgm:pt>
    <dgm:pt modelId="{8585B45E-C944-4959-86B7-EE3A8816F630}">
      <dgm:prSet/>
      <dgm:spPr/>
      <dgm:t>
        <a:bodyPr/>
        <a:lstStyle/>
        <a:p>
          <a:r>
            <a:rPr lang="en-US" dirty="0"/>
            <a:t>4. Sad – Limbic – DA/NE </a:t>
          </a:r>
        </a:p>
      </dgm:t>
    </dgm:pt>
    <dgm:pt modelId="{373E3C27-5D9D-41DA-BC52-AC9BFD6D8DE0}" type="parTrans" cxnId="{10EE041C-0F21-4371-91E9-C61009F55D9A}">
      <dgm:prSet/>
      <dgm:spPr/>
      <dgm:t>
        <a:bodyPr/>
        <a:lstStyle/>
        <a:p>
          <a:endParaRPr lang="en-US"/>
        </a:p>
      </dgm:t>
    </dgm:pt>
    <dgm:pt modelId="{CF091BD5-AD23-49DE-8B64-6989AAD91A3E}" type="sibTrans" cxnId="{10EE041C-0F21-4371-91E9-C61009F55D9A}">
      <dgm:prSet/>
      <dgm:spPr/>
      <dgm:t>
        <a:bodyPr/>
        <a:lstStyle/>
        <a:p>
          <a:endParaRPr lang="en-US"/>
        </a:p>
      </dgm:t>
    </dgm:pt>
    <dgm:pt modelId="{E8C73914-D7A1-45D7-A913-4123A73A6CFE}">
      <dgm:prSet/>
      <dgm:spPr/>
      <dgm:t>
        <a:bodyPr/>
        <a:lstStyle/>
        <a:p>
          <a:r>
            <a:rPr lang="en-US" dirty="0"/>
            <a:t>5. Anxious – BG - GABA </a:t>
          </a:r>
        </a:p>
      </dgm:t>
    </dgm:pt>
    <dgm:pt modelId="{03E32392-3937-4DBB-86D9-684AD86D8FE6}" type="parTrans" cxnId="{098A6B6F-7545-4CCF-B6A0-04044EEB65B0}">
      <dgm:prSet/>
      <dgm:spPr/>
      <dgm:t>
        <a:bodyPr/>
        <a:lstStyle/>
        <a:p>
          <a:endParaRPr lang="en-US"/>
        </a:p>
      </dgm:t>
    </dgm:pt>
    <dgm:pt modelId="{B55578BC-0E16-42F9-8C5F-6B89122C13B7}" type="sibTrans" cxnId="{098A6B6F-7545-4CCF-B6A0-04044EEB65B0}">
      <dgm:prSet/>
      <dgm:spPr/>
      <dgm:t>
        <a:bodyPr/>
        <a:lstStyle/>
        <a:p>
          <a:endParaRPr lang="en-US"/>
        </a:p>
      </dgm:t>
    </dgm:pt>
    <dgm:pt modelId="{5651B029-A5F7-4D26-AACD-82547FC6B7A7}">
      <dgm:prSet/>
      <dgm:spPr/>
      <dgm:t>
        <a:bodyPr/>
        <a:lstStyle/>
        <a:p>
          <a:r>
            <a:rPr lang="en-US" dirty="0"/>
            <a:t>6. Temporal Lobe – TLs - GABA </a:t>
          </a:r>
        </a:p>
      </dgm:t>
    </dgm:pt>
    <dgm:pt modelId="{905BF53C-D029-4B2E-BD53-52100F691F95}" type="parTrans" cxnId="{2EA86810-A88E-4347-A0C0-E6B2968FA629}">
      <dgm:prSet/>
      <dgm:spPr/>
      <dgm:t>
        <a:bodyPr/>
        <a:lstStyle/>
        <a:p>
          <a:endParaRPr lang="en-US"/>
        </a:p>
      </dgm:t>
    </dgm:pt>
    <dgm:pt modelId="{FCABF4D4-463E-4D2E-B66E-EE845E2B8945}" type="sibTrans" cxnId="{2EA86810-A88E-4347-A0C0-E6B2968FA629}">
      <dgm:prSet/>
      <dgm:spPr/>
      <dgm:t>
        <a:bodyPr/>
        <a:lstStyle/>
        <a:p>
          <a:endParaRPr lang="en-US"/>
        </a:p>
      </dgm:t>
    </dgm:pt>
    <dgm:pt modelId="{3DB6F3B1-60DD-417C-B6D3-341D0FCBE6D1}" type="pres">
      <dgm:prSet presAssocID="{B0D4A353-F472-4231-8474-D7FD3862F85A}" presName="vert0" presStyleCnt="0">
        <dgm:presLayoutVars>
          <dgm:dir/>
          <dgm:animOne val="branch"/>
          <dgm:animLvl val="lvl"/>
        </dgm:presLayoutVars>
      </dgm:prSet>
      <dgm:spPr/>
    </dgm:pt>
    <dgm:pt modelId="{A3E297BE-9084-4CA1-837A-F6D8F8D4FB9F}" type="pres">
      <dgm:prSet presAssocID="{E2D9545B-E57B-4D39-9F2F-B90C1B5DD8EE}" presName="thickLine" presStyleLbl="alignNode1" presStyleIdx="0" presStyleCnt="6"/>
      <dgm:spPr/>
    </dgm:pt>
    <dgm:pt modelId="{686F14E0-9BE9-448A-ADE2-6AAC26E3D8E7}" type="pres">
      <dgm:prSet presAssocID="{E2D9545B-E57B-4D39-9F2F-B90C1B5DD8EE}" presName="horz1" presStyleCnt="0"/>
      <dgm:spPr/>
    </dgm:pt>
    <dgm:pt modelId="{64D5DDC4-BF6C-49A8-A98A-93D3011652B6}" type="pres">
      <dgm:prSet presAssocID="{E2D9545B-E57B-4D39-9F2F-B90C1B5DD8EE}" presName="tx1" presStyleLbl="revTx" presStyleIdx="0" presStyleCnt="6"/>
      <dgm:spPr/>
    </dgm:pt>
    <dgm:pt modelId="{93C29EC8-91B8-4C01-A452-90DF65DE3664}" type="pres">
      <dgm:prSet presAssocID="{E2D9545B-E57B-4D39-9F2F-B90C1B5DD8EE}" presName="vert1" presStyleCnt="0"/>
      <dgm:spPr/>
    </dgm:pt>
    <dgm:pt modelId="{F3C589E9-6E93-4B51-8890-6A0E6FE88AD5}" type="pres">
      <dgm:prSet presAssocID="{79BDBEAA-850A-4B45-B205-FB25438CD7E8}" presName="thickLine" presStyleLbl="alignNode1" presStyleIdx="1" presStyleCnt="6"/>
      <dgm:spPr/>
    </dgm:pt>
    <dgm:pt modelId="{54C26CC2-9B7B-4A0B-B2E3-4D51E9E3A062}" type="pres">
      <dgm:prSet presAssocID="{79BDBEAA-850A-4B45-B205-FB25438CD7E8}" presName="horz1" presStyleCnt="0"/>
      <dgm:spPr/>
    </dgm:pt>
    <dgm:pt modelId="{C56493DD-8E7B-49D7-A6A0-E819DEA09CBF}" type="pres">
      <dgm:prSet presAssocID="{79BDBEAA-850A-4B45-B205-FB25438CD7E8}" presName="tx1" presStyleLbl="revTx" presStyleIdx="1" presStyleCnt="6"/>
      <dgm:spPr/>
    </dgm:pt>
    <dgm:pt modelId="{40F187B3-1598-48A7-8794-11FA7CC617C8}" type="pres">
      <dgm:prSet presAssocID="{79BDBEAA-850A-4B45-B205-FB25438CD7E8}" presName="vert1" presStyleCnt="0"/>
      <dgm:spPr/>
    </dgm:pt>
    <dgm:pt modelId="{ED9AEAE6-6DAF-4BFC-9721-E2231A73B4F6}" type="pres">
      <dgm:prSet presAssocID="{5F5403DE-4942-4F54-8C03-167DE98FA3F6}" presName="thickLine" presStyleLbl="alignNode1" presStyleIdx="2" presStyleCnt="6"/>
      <dgm:spPr/>
    </dgm:pt>
    <dgm:pt modelId="{F06EB916-3861-470D-82C6-CD7D9288F007}" type="pres">
      <dgm:prSet presAssocID="{5F5403DE-4942-4F54-8C03-167DE98FA3F6}" presName="horz1" presStyleCnt="0"/>
      <dgm:spPr/>
    </dgm:pt>
    <dgm:pt modelId="{CCD1FBC5-8DF3-40AF-AC19-30AA21EC2165}" type="pres">
      <dgm:prSet presAssocID="{5F5403DE-4942-4F54-8C03-167DE98FA3F6}" presName="tx1" presStyleLbl="revTx" presStyleIdx="2" presStyleCnt="6"/>
      <dgm:spPr/>
    </dgm:pt>
    <dgm:pt modelId="{62E74B81-8D3C-4F5A-9007-C265D9967AD1}" type="pres">
      <dgm:prSet presAssocID="{5F5403DE-4942-4F54-8C03-167DE98FA3F6}" presName="vert1" presStyleCnt="0"/>
      <dgm:spPr/>
    </dgm:pt>
    <dgm:pt modelId="{FAFBD24F-DD84-4FFA-AEC9-EAF4C5895B76}" type="pres">
      <dgm:prSet presAssocID="{8585B45E-C944-4959-86B7-EE3A8816F630}" presName="thickLine" presStyleLbl="alignNode1" presStyleIdx="3" presStyleCnt="6"/>
      <dgm:spPr/>
    </dgm:pt>
    <dgm:pt modelId="{C85409C6-4343-4EE3-9750-4C5364CA6746}" type="pres">
      <dgm:prSet presAssocID="{8585B45E-C944-4959-86B7-EE3A8816F630}" presName="horz1" presStyleCnt="0"/>
      <dgm:spPr/>
    </dgm:pt>
    <dgm:pt modelId="{1FE57743-5F04-4ABD-89FD-9DCE14CF916B}" type="pres">
      <dgm:prSet presAssocID="{8585B45E-C944-4959-86B7-EE3A8816F630}" presName="tx1" presStyleLbl="revTx" presStyleIdx="3" presStyleCnt="6"/>
      <dgm:spPr/>
    </dgm:pt>
    <dgm:pt modelId="{347DB86F-C31C-4FD8-AB18-ACDDF2877F13}" type="pres">
      <dgm:prSet presAssocID="{8585B45E-C944-4959-86B7-EE3A8816F630}" presName="vert1" presStyleCnt="0"/>
      <dgm:spPr/>
    </dgm:pt>
    <dgm:pt modelId="{5B72A66E-4B01-4D72-8045-D62F26405DE6}" type="pres">
      <dgm:prSet presAssocID="{E8C73914-D7A1-45D7-A913-4123A73A6CFE}" presName="thickLine" presStyleLbl="alignNode1" presStyleIdx="4" presStyleCnt="6"/>
      <dgm:spPr/>
    </dgm:pt>
    <dgm:pt modelId="{266DE197-4586-4E55-ADCC-4E3F7B3844D8}" type="pres">
      <dgm:prSet presAssocID="{E8C73914-D7A1-45D7-A913-4123A73A6CFE}" presName="horz1" presStyleCnt="0"/>
      <dgm:spPr/>
    </dgm:pt>
    <dgm:pt modelId="{DB84832F-31B3-45EB-A6D1-E101142D3577}" type="pres">
      <dgm:prSet presAssocID="{E8C73914-D7A1-45D7-A913-4123A73A6CFE}" presName="tx1" presStyleLbl="revTx" presStyleIdx="4" presStyleCnt="6"/>
      <dgm:spPr/>
    </dgm:pt>
    <dgm:pt modelId="{737CD8A1-B6F1-47F9-AA69-A688BF4B19CD}" type="pres">
      <dgm:prSet presAssocID="{E8C73914-D7A1-45D7-A913-4123A73A6CFE}" presName="vert1" presStyleCnt="0"/>
      <dgm:spPr/>
    </dgm:pt>
    <dgm:pt modelId="{1E6750F0-D992-45AE-980A-A588902D21A4}" type="pres">
      <dgm:prSet presAssocID="{5651B029-A5F7-4D26-AACD-82547FC6B7A7}" presName="thickLine" presStyleLbl="alignNode1" presStyleIdx="5" presStyleCnt="6"/>
      <dgm:spPr/>
    </dgm:pt>
    <dgm:pt modelId="{D1BFE5C8-8745-460C-B134-0CBADEA9AA04}" type="pres">
      <dgm:prSet presAssocID="{5651B029-A5F7-4D26-AACD-82547FC6B7A7}" presName="horz1" presStyleCnt="0"/>
      <dgm:spPr/>
    </dgm:pt>
    <dgm:pt modelId="{D6C5EDD4-3273-4B59-A545-A09D75D6AC5B}" type="pres">
      <dgm:prSet presAssocID="{5651B029-A5F7-4D26-AACD-82547FC6B7A7}" presName="tx1" presStyleLbl="revTx" presStyleIdx="5" presStyleCnt="6"/>
      <dgm:spPr/>
    </dgm:pt>
    <dgm:pt modelId="{6C4595C4-87CE-4C80-A74A-AC27F1F22CCA}" type="pres">
      <dgm:prSet presAssocID="{5651B029-A5F7-4D26-AACD-82547FC6B7A7}" presName="vert1" presStyleCnt="0"/>
      <dgm:spPr/>
    </dgm:pt>
  </dgm:ptLst>
  <dgm:cxnLst>
    <dgm:cxn modelId="{B0C66E06-A69C-48E3-B615-D7744849F178}" srcId="{B0D4A353-F472-4231-8474-D7FD3862F85A}" destId="{E2D9545B-E57B-4D39-9F2F-B90C1B5DD8EE}" srcOrd="0" destOrd="0" parTransId="{97B5C68C-A9AB-4A3E-AAAE-5D7C2D208CF0}" sibTransId="{48D4FDDE-77E8-4C71-8542-8ED10ED4B4B3}"/>
    <dgm:cxn modelId="{ACFEA606-FA24-4180-806B-8168CF62ECBD}" type="presOf" srcId="{E8C73914-D7A1-45D7-A913-4123A73A6CFE}" destId="{DB84832F-31B3-45EB-A6D1-E101142D3577}" srcOrd="0" destOrd="0" presId="urn:microsoft.com/office/officeart/2008/layout/LinedList"/>
    <dgm:cxn modelId="{13FC6708-4500-43EA-AD20-84D21A54A109}" type="presOf" srcId="{8585B45E-C944-4959-86B7-EE3A8816F630}" destId="{1FE57743-5F04-4ABD-89FD-9DCE14CF916B}" srcOrd="0" destOrd="0" presId="urn:microsoft.com/office/officeart/2008/layout/LinedList"/>
    <dgm:cxn modelId="{2EA86810-A88E-4347-A0C0-E6B2968FA629}" srcId="{B0D4A353-F472-4231-8474-D7FD3862F85A}" destId="{5651B029-A5F7-4D26-AACD-82547FC6B7A7}" srcOrd="5" destOrd="0" parTransId="{905BF53C-D029-4B2E-BD53-52100F691F95}" sibTransId="{FCABF4D4-463E-4D2E-B66E-EE845E2B8945}"/>
    <dgm:cxn modelId="{30B7EB14-77D7-42CB-A7F9-59A43757ADB3}" type="presOf" srcId="{5651B029-A5F7-4D26-AACD-82547FC6B7A7}" destId="{D6C5EDD4-3273-4B59-A545-A09D75D6AC5B}" srcOrd="0" destOrd="0" presId="urn:microsoft.com/office/officeart/2008/layout/LinedList"/>
    <dgm:cxn modelId="{AD193415-21FC-42CD-9F6E-FE7B36AB7E0F}" type="presOf" srcId="{5F5403DE-4942-4F54-8C03-167DE98FA3F6}" destId="{CCD1FBC5-8DF3-40AF-AC19-30AA21EC2165}" srcOrd="0" destOrd="0" presId="urn:microsoft.com/office/officeart/2008/layout/LinedList"/>
    <dgm:cxn modelId="{92D53619-8D59-41B5-B909-98A2CD57081D}" type="presOf" srcId="{B0D4A353-F472-4231-8474-D7FD3862F85A}" destId="{3DB6F3B1-60DD-417C-B6D3-341D0FCBE6D1}" srcOrd="0" destOrd="0" presId="urn:microsoft.com/office/officeart/2008/layout/LinedList"/>
    <dgm:cxn modelId="{10EE041C-0F21-4371-91E9-C61009F55D9A}" srcId="{B0D4A353-F472-4231-8474-D7FD3862F85A}" destId="{8585B45E-C944-4959-86B7-EE3A8816F630}" srcOrd="3" destOrd="0" parTransId="{373E3C27-5D9D-41DA-BC52-AC9BFD6D8DE0}" sibTransId="{CF091BD5-AD23-49DE-8B64-6989AAD91A3E}"/>
    <dgm:cxn modelId="{66952A3C-E76B-4428-BC82-88A9BD1DEA64}" srcId="{B0D4A353-F472-4231-8474-D7FD3862F85A}" destId="{79BDBEAA-850A-4B45-B205-FB25438CD7E8}" srcOrd="1" destOrd="0" parTransId="{B0C1495E-B3C5-4223-9964-BD131171ABEB}" sibTransId="{718ED4FD-CB93-4BF9-B6D5-3875952E6749}"/>
    <dgm:cxn modelId="{098A6B6F-7545-4CCF-B6A0-04044EEB65B0}" srcId="{B0D4A353-F472-4231-8474-D7FD3862F85A}" destId="{E8C73914-D7A1-45D7-A913-4123A73A6CFE}" srcOrd="4" destOrd="0" parTransId="{03E32392-3937-4DBB-86D9-684AD86D8FE6}" sibTransId="{B55578BC-0E16-42F9-8C5F-6B89122C13B7}"/>
    <dgm:cxn modelId="{E817D785-4696-4753-8AB5-6510C5863E7E}" srcId="{B0D4A353-F472-4231-8474-D7FD3862F85A}" destId="{5F5403DE-4942-4F54-8C03-167DE98FA3F6}" srcOrd="2" destOrd="0" parTransId="{24E84D8A-3880-4099-A628-F52548318899}" sibTransId="{98729382-44C7-403E-9964-358E50CEF8D2}"/>
    <dgm:cxn modelId="{6FADDE88-C066-4D56-A187-28B99EA76437}" type="presOf" srcId="{E2D9545B-E57B-4D39-9F2F-B90C1B5DD8EE}" destId="{64D5DDC4-BF6C-49A8-A98A-93D3011652B6}" srcOrd="0" destOrd="0" presId="urn:microsoft.com/office/officeart/2008/layout/LinedList"/>
    <dgm:cxn modelId="{F66F06A3-6675-4288-B3B9-25CEC58792A9}" type="presOf" srcId="{79BDBEAA-850A-4B45-B205-FB25438CD7E8}" destId="{C56493DD-8E7B-49D7-A6A0-E819DEA09CBF}" srcOrd="0" destOrd="0" presId="urn:microsoft.com/office/officeart/2008/layout/LinedList"/>
    <dgm:cxn modelId="{906E9A47-2C95-45DD-9863-750C42D12AB2}" type="presParOf" srcId="{3DB6F3B1-60DD-417C-B6D3-341D0FCBE6D1}" destId="{A3E297BE-9084-4CA1-837A-F6D8F8D4FB9F}" srcOrd="0" destOrd="0" presId="urn:microsoft.com/office/officeart/2008/layout/LinedList"/>
    <dgm:cxn modelId="{35CA6133-782E-4D04-9576-A1E2DF57C6E8}" type="presParOf" srcId="{3DB6F3B1-60DD-417C-B6D3-341D0FCBE6D1}" destId="{686F14E0-9BE9-448A-ADE2-6AAC26E3D8E7}" srcOrd="1" destOrd="0" presId="urn:microsoft.com/office/officeart/2008/layout/LinedList"/>
    <dgm:cxn modelId="{C71DEE54-F2F0-41A2-94BC-454917CB1935}" type="presParOf" srcId="{686F14E0-9BE9-448A-ADE2-6AAC26E3D8E7}" destId="{64D5DDC4-BF6C-49A8-A98A-93D3011652B6}" srcOrd="0" destOrd="0" presId="urn:microsoft.com/office/officeart/2008/layout/LinedList"/>
    <dgm:cxn modelId="{D9A6E18A-B97A-4D84-90FF-BFBED623D687}" type="presParOf" srcId="{686F14E0-9BE9-448A-ADE2-6AAC26E3D8E7}" destId="{93C29EC8-91B8-4C01-A452-90DF65DE3664}" srcOrd="1" destOrd="0" presId="urn:microsoft.com/office/officeart/2008/layout/LinedList"/>
    <dgm:cxn modelId="{CD47D9FD-1671-40D9-86CE-D12F6F7595D0}" type="presParOf" srcId="{3DB6F3B1-60DD-417C-B6D3-341D0FCBE6D1}" destId="{F3C589E9-6E93-4B51-8890-6A0E6FE88AD5}" srcOrd="2" destOrd="0" presId="urn:microsoft.com/office/officeart/2008/layout/LinedList"/>
    <dgm:cxn modelId="{1B9BF696-2E8E-44F8-8093-8026596DA908}" type="presParOf" srcId="{3DB6F3B1-60DD-417C-B6D3-341D0FCBE6D1}" destId="{54C26CC2-9B7B-4A0B-B2E3-4D51E9E3A062}" srcOrd="3" destOrd="0" presId="urn:microsoft.com/office/officeart/2008/layout/LinedList"/>
    <dgm:cxn modelId="{EC505043-EAFB-470A-9199-F656D709918B}" type="presParOf" srcId="{54C26CC2-9B7B-4A0B-B2E3-4D51E9E3A062}" destId="{C56493DD-8E7B-49D7-A6A0-E819DEA09CBF}" srcOrd="0" destOrd="0" presId="urn:microsoft.com/office/officeart/2008/layout/LinedList"/>
    <dgm:cxn modelId="{634DF066-4DB9-4C26-A3F6-CB2774C047E8}" type="presParOf" srcId="{54C26CC2-9B7B-4A0B-B2E3-4D51E9E3A062}" destId="{40F187B3-1598-48A7-8794-11FA7CC617C8}" srcOrd="1" destOrd="0" presId="urn:microsoft.com/office/officeart/2008/layout/LinedList"/>
    <dgm:cxn modelId="{3C354454-C8A3-4B86-99B4-D569C059E86B}" type="presParOf" srcId="{3DB6F3B1-60DD-417C-B6D3-341D0FCBE6D1}" destId="{ED9AEAE6-6DAF-4BFC-9721-E2231A73B4F6}" srcOrd="4" destOrd="0" presId="urn:microsoft.com/office/officeart/2008/layout/LinedList"/>
    <dgm:cxn modelId="{F8665F54-D565-4ABF-8B4F-F4FD8DBBDD79}" type="presParOf" srcId="{3DB6F3B1-60DD-417C-B6D3-341D0FCBE6D1}" destId="{F06EB916-3861-470D-82C6-CD7D9288F007}" srcOrd="5" destOrd="0" presId="urn:microsoft.com/office/officeart/2008/layout/LinedList"/>
    <dgm:cxn modelId="{F3C1827C-C30F-4661-B89C-3A2E734A7AEF}" type="presParOf" srcId="{F06EB916-3861-470D-82C6-CD7D9288F007}" destId="{CCD1FBC5-8DF3-40AF-AC19-30AA21EC2165}" srcOrd="0" destOrd="0" presId="urn:microsoft.com/office/officeart/2008/layout/LinedList"/>
    <dgm:cxn modelId="{22889BE8-E47D-47D7-8739-A97AAD39D1BC}" type="presParOf" srcId="{F06EB916-3861-470D-82C6-CD7D9288F007}" destId="{62E74B81-8D3C-4F5A-9007-C265D9967AD1}" srcOrd="1" destOrd="0" presId="urn:microsoft.com/office/officeart/2008/layout/LinedList"/>
    <dgm:cxn modelId="{D90E409D-19F6-43A0-BE05-A7B9295F2AB9}" type="presParOf" srcId="{3DB6F3B1-60DD-417C-B6D3-341D0FCBE6D1}" destId="{FAFBD24F-DD84-4FFA-AEC9-EAF4C5895B76}" srcOrd="6" destOrd="0" presId="urn:microsoft.com/office/officeart/2008/layout/LinedList"/>
    <dgm:cxn modelId="{50185974-4DB2-418B-AAF9-5FD2155C2BA5}" type="presParOf" srcId="{3DB6F3B1-60DD-417C-B6D3-341D0FCBE6D1}" destId="{C85409C6-4343-4EE3-9750-4C5364CA6746}" srcOrd="7" destOrd="0" presId="urn:microsoft.com/office/officeart/2008/layout/LinedList"/>
    <dgm:cxn modelId="{31D8668F-D2A0-4546-9176-DA4BD9F55ED8}" type="presParOf" srcId="{C85409C6-4343-4EE3-9750-4C5364CA6746}" destId="{1FE57743-5F04-4ABD-89FD-9DCE14CF916B}" srcOrd="0" destOrd="0" presId="urn:microsoft.com/office/officeart/2008/layout/LinedList"/>
    <dgm:cxn modelId="{C99B9AB0-4C3D-46E7-B261-08299ACA2F15}" type="presParOf" srcId="{C85409C6-4343-4EE3-9750-4C5364CA6746}" destId="{347DB86F-C31C-4FD8-AB18-ACDDF2877F13}" srcOrd="1" destOrd="0" presId="urn:microsoft.com/office/officeart/2008/layout/LinedList"/>
    <dgm:cxn modelId="{FBB5EF54-481A-4654-959A-B89A89F428F0}" type="presParOf" srcId="{3DB6F3B1-60DD-417C-B6D3-341D0FCBE6D1}" destId="{5B72A66E-4B01-4D72-8045-D62F26405DE6}" srcOrd="8" destOrd="0" presId="urn:microsoft.com/office/officeart/2008/layout/LinedList"/>
    <dgm:cxn modelId="{7380A71B-751F-4C9C-87CE-4810DD2DFA73}" type="presParOf" srcId="{3DB6F3B1-60DD-417C-B6D3-341D0FCBE6D1}" destId="{266DE197-4586-4E55-ADCC-4E3F7B3844D8}" srcOrd="9" destOrd="0" presId="urn:microsoft.com/office/officeart/2008/layout/LinedList"/>
    <dgm:cxn modelId="{430FFAFD-CD49-4AC8-84AF-D8DE38122055}" type="presParOf" srcId="{266DE197-4586-4E55-ADCC-4E3F7B3844D8}" destId="{DB84832F-31B3-45EB-A6D1-E101142D3577}" srcOrd="0" destOrd="0" presId="urn:microsoft.com/office/officeart/2008/layout/LinedList"/>
    <dgm:cxn modelId="{72A1D1F4-B9B9-4CC2-8FC3-CDDA5C821C52}" type="presParOf" srcId="{266DE197-4586-4E55-ADCC-4E3F7B3844D8}" destId="{737CD8A1-B6F1-47F9-AA69-A688BF4B19CD}" srcOrd="1" destOrd="0" presId="urn:microsoft.com/office/officeart/2008/layout/LinedList"/>
    <dgm:cxn modelId="{DDA5C00C-5C4B-4171-9F31-0C4CDD7D08C2}" type="presParOf" srcId="{3DB6F3B1-60DD-417C-B6D3-341D0FCBE6D1}" destId="{1E6750F0-D992-45AE-980A-A588902D21A4}" srcOrd="10" destOrd="0" presId="urn:microsoft.com/office/officeart/2008/layout/LinedList"/>
    <dgm:cxn modelId="{19B08D43-C2FB-44F3-8727-3FCD12A2345B}" type="presParOf" srcId="{3DB6F3B1-60DD-417C-B6D3-341D0FCBE6D1}" destId="{D1BFE5C8-8745-460C-B134-0CBADEA9AA04}" srcOrd="11" destOrd="0" presId="urn:microsoft.com/office/officeart/2008/layout/LinedList"/>
    <dgm:cxn modelId="{87D70AFA-7D81-42F1-BE5B-48A1CEDE58AA}" type="presParOf" srcId="{D1BFE5C8-8745-460C-B134-0CBADEA9AA04}" destId="{D6C5EDD4-3273-4B59-A545-A09D75D6AC5B}" srcOrd="0" destOrd="0" presId="urn:microsoft.com/office/officeart/2008/layout/LinedList"/>
    <dgm:cxn modelId="{55590B7B-08C5-4214-8456-611C45AB7804}" type="presParOf" srcId="{D1BFE5C8-8745-460C-B134-0CBADEA9AA04}" destId="{6C4595C4-87CE-4C80-A74A-AC27F1F22CC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0C546-7002-4AD1-8A28-FB5C33817C3C}">
      <dsp:nvSpPr>
        <dsp:cNvPr id="0" name=""/>
        <dsp:cNvSpPr/>
      </dsp:nvSpPr>
      <dsp:spPr>
        <a:xfrm>
          <a:off x="0" y="615"/>
          <a:ext cx="7293610" cy="14401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6D035C-9ED2-4391-B923-9B87187D6186}">
      <dsp:nvSpPr>
        <dsp:cNvPr id="0" name=""/>
        <dsp:cNvSpPr/>
      </dsp:nvSpPr>
      <dsp:spPr>
        <a:xfrm>
          <a:off x="435651" y="324653"/>
          <a:ext cx="792093" cy="79209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CD0F83-88E2-4B52-890F-CF46BE1CAF7E}">
      <dsp:nvSpPr>
        <dsp:cNvPr id="0" name=""/>
        <dsp:cNvSpPr/>
      </dsp:nvSpPr>
      <dsp:spPr>
        <a:xfrm>
          <a:off x="1663397" y="615"/>
          <a:ext cx="5630212" cy="144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8" tIns="152418" rIns="152418" bIns="152418" numCol="1" spcCol="1270" anchor="ctr" anchorCtr="0">
          <a:noAutofit/>
        </a:bodyPr>
        <a:lstStyle/>
        <a:p>
          <a:pPr marL="0" lvl="0" indent="0" algn="l" defTabSz="889000">
            <a:lnSpc>
              <a:spcPct val="90000"/>
            </a:lnSpc>
            <a:spcBef>
              <a:spcPct val="0"/>
            </a:spcBef>
            <a:spcAft>
              <a:spcPct val="35000"/>
            </a:spcAft>
            <a:buNone/>
          </a:pPr>
          <a:r>
            <a:rPr lang="en-US" sz="2000" kern="1200"/>
            <a:t>ADD people tend to be conflict-seeking which is a way to stimulate their own brains. </a:t>
          </a:r>
          <a:br>
            <a:rPr lang="en-US" sz="2000" kern="1200"/>
          </a:br>
          <a:endParaRPr lang="en-US" sz="2000" kern="1200"/>
        </a:p>
      </dsp:txBody>
      <dsp:txXfrm>
        <a:off x="1663397" y="615"/>
        <a:ext cx="5630212" cy="1440170"/>
      </dsp:txXfrm>
    </dsp:sp>
    <dsp:sp modelId="{FCCCB6B2-4A3D-4202-9EC3-6F4616AAC9CF}">
      <dsp:nvSpPr>
        <dsp:cNvPr id="0" name=""/>
        <dsp:cNvSpPr/>
      </dsp:nvSpPr>
      <dsp:spPr>
        <a:xfrm>
          <a:off x="0" y="1800829"/>
          <a:ext cx="7293610" cy="14401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468B13-76FB-47D8-9D05-ECD60FC6FFD2}">
      <dsp:nvSpPr>
        <dsp:cNvPr id="0" name=""/>
        <dsp:cNvSpPr/>
      </dsp:nvSpPr>
      <dsp:spPr>
        <a:xfrm>
          <a:off x="435651" y="2124867"/>
          <a:ext cx="792093" cy="7920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EE4B58-4176-4EF3-90A4-496F2E877517}">
      <dsp:nvSpPr>
        <dsp:cNvPr id="0" name=""/>
        <dsp:cNvSpPr/>
      </dsp:nvSpPr>
      <dsp:spPr>
        <a:xfrm>
          <a:off x="1663397" y="1800829"/>
          <a:ext cx="5630212" cy="144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8" tIns="152418" rIns="152418" bIns="152418" numCol="1" spcCol="1270" anchor="ctr" anchorCtr="0">
          <a:noAutofit/>
        </a:bodyPr>
        <a:lstStyle/>
        <a:p>
          <a:pPr marL="0" lvl="0" indent="0" algn="l" defTabSz="889000">
            <a:lnSpc>
              <a:spcPct val="90000"/>
            </a:lnSpc>
            <a:spcBef>
              <a:spcPct val="0"/>
            </a:spcBef>
            <a:spcAft>
              <a:spcPct val="35000"/>
            </a:spcAft>
            <a:buNone/>
          </a:pPr>
          <a:r>
            <a:rPr lang="en-US" sz="2000" kern="1200"/>
            <a:t>ADD kids can cause upset in the home by stirring up trouble to get an emotional reaction from a parent. </a:t>
          </a:r>
          <a:br>
            <a:rPr lang="en-US" sz="2000" kern="1200"/>
          </a:br>
          <a:endParaRPr lang="en-US" sz="2000" kern="1200"/>
        </a:p>
      </dsp:txBody>
      <dsp:txXfrm>
        <a:off x="1663397" y="1800829"/>
        <a:ext cx="5630212" cy="1440170"/>
      </dsp:txXfrm>
    </dsp:sp>
    <dsp:sp modelId="{7E13D7B0-C1F9-49EA-94B3-BFC1C2F31D89}">
      <dsp:nvSpPr>
        <dsp:cNvPr id="0" name=""/>
        <dsp:cNvSpPr/>
      </dsp:nvSpPr>
      <dsp:spPr>
        <a:xfrm>
          <a:off x="0" y="3601042"/>
          <a:ext cx="7293610" cy="14401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36B7AD-9FDA-4FC4-9206-6B2449FA396F}">
      <dsp:nvSpPr>
        <dsp:cNvPr id="0" name=""/>
        <dsp:cNvSpPr/>
      </dsp:nvSpPr>
      <dsp:spPr>
        <a:xfrm>
          <a:off x="435651" y="3925081"/>
          <a:ext cx="792093" cy="7920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1938CC-4A07-4374-B194-C7B268380912}">
      <dsp:nvSpPr>
        <dsp:cNvPr id="0" name=""/>
        <dsp:cNvSpPr/>
      </dsp:nvSpPr>
      <dsp:spPr>
        <a:xfrm>
          <a:off x="1663397" y="3601042"/>
          <a:ext cx="5630212" cy="144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8" tIns="152418" rIns="152418" bIns="152418" numCol="1" spcCol="1270" anchor="ctr" anchorCtr="0">
          <a:noAutofit/>
        </a:bodyPr>
        <a:lstStyle/>
        <a:p>
          <a:pPr marL="0" lvl="0" indent="0" algn="l" defTabSz="889000">
            <a:lnSpc>
              <a:spcPct val="90000"/>
            </a:lnSpc>
            <a:spcBef>
              <a:spcPct val="0"/>
            </a:spcBef>
            <a:spcAft>
              <a:spcPct val="35000"/>
            </a:spcAft>
            <a:buNone/>
          </a:pPr>
          <a:r>
            <a:rPr lang="en-US" sz="2000" kern="1200"/>
            <a:t>It’s better to respond to the child by being firm, but calm and kind rather than argue with or yell at the child. </a:t>
          </a:r>
        </a:p>
      </dsp:txBody>
      <dsp:txXfrm>
        <a:off x="1663397" y="3601042"/>
        <a:ext cx="5630212" cy="14401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297BE-9084-4CA1-837A-F6D8F8D4FB9F}">
      <dsp:nvSpPr>
        <dsp:cNvPr id="0" name=""/>
        <dsp:cNvSpPr/>
      </dsp:nvSpPr>
      <dsp:spPr>
        <a:xfrm>
          <a:off x="0" y="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D5DDC4-BF6C-49A8-A98A-93D3011652B6}">
      <dsp:nvSpPr>
        <dsp:cNvPr id="0" name=""/>
        <dsp:cNvSpPr/>
      </dsp:nvSpPr>
      <dsp:spPr>
        <a:xfrm>
          <a:off x="0" y="0"/>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1. Classic – </a:t>
          </a:r>
        </a:p>
      </dsp:txBody>
      <dsp:txXfrm>
        <a:off x="0" y="0"/>
        <a:ext cx="7315200" cy="640079"/>
      </dsp:txXfrm>
    </dsp:sp>
    <dsp:sp modelId="{F3C589E9-6E93-4B51-8890-6A0E6FE88AD5}">
      <dsp:nvSpPr>
        <dsp:cNvPr id="0" name=""/>
        <dsp:cNvSpPr/>
      </dsp:nvSpPr>
      <dsp:spPr>
        <a:xfrm>
          <a:off x="0" y="64008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6493DD-8E7B-49D7-A6A0-E819DEA09CBF}">
      <dsp:nvSpPr>
        <dsp:cNvPr id="0" name=""/>
        <dsp:cNvSpPr/>
      </dsp:nvSpPr>
      <dsp:spPr>
        <a:xfrm>
          <a:off x="0" y="64007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2. Inattentive – </a:t>
          </a:r>
        </a:p>
      </dsp:txBody>
      <dsp:txXfrm>
        <a:off x="0" y="640079"/>
        <a:ext cx="7315200" cy="640079"/>
      </dsp:txXfrm>
    </dsp:sp>
    <dsp:sp modelId="{ED9AEAE6-6DAF-4BFC-9721-E2231A73B4F6}">
      <dsp:nvSpPr>
        <dsp:cNvPr id="0" name=""/>
        <dsp:cNvSpPr/>
      </dsp:nvSpPr>
      <dsp:spPr>
        <a:xfrm>
          <a:off x="0" y="128016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D1FBC5-8DF3-40AF-AC19-30AA21EC2165}">
      <dsp:nvSpPr>
        <dsp:cNvPr id="0" name=""/>
        <dsp:cNvSpPr/>
      </dsp:nvSpPr>
      <dsp:spPr>
        <a:xfrm>
          <a:off x="0" y="128015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3. Overfocused – </a:t>
          </a:r>
        </a:p>
      </dsp:txBody>
      <dsp:txXfrm>
        <a:off x="0" y="1280159"/>
        <a:ext cx="7315200" cy="640079"/>
      </dsp:txXfrm>
    </dsp:sp>
    <dsp:sp modelId="{FAFBD24F-DD84-4FFA-AEC9-EAF4C5895B76}">
      <dsp:nvSpPr>
        <dsp:cNvPr id="0" name=""/>
        <dsp:cNvSpPr/>
      </dsp:nvSpPr>
      <dsp:spPr>
        <a:xfrm>
          <a:off x="0" y="1920239"/>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E57743-5F04-4ABD-89FD-9DCE14CF916B}">
      <dsp:nvSpPr>
        <dsp:cNvPr id="0" name=""/>
        <dsp:cNvSpPr/>
      </dsp:nvSpPr>
      <dsp:spPr>
        <a:xfrm>
          <a:off x="0" y="192023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4. Limbic – </a:t>
          </a:r>
        </a:p>
      </dsp:txBody>
      <dsp:txXfrm>
        <a:off x="0" y="1920239"/>
        <a:ext cx="7315200" cy="640079"/>
      </dsp:txXfrm>
    </dsp:sp>
    <dsp:sp modelId="{5B72A66E-4B01-4D72-8045-D62F26405DE6}">
      <dsp:nvSpPr>
        <dsp:cNvPr id="0" name=""/>
        <dsp:cNvSpPr/>
      </dsp:nvSpPr>
      <dsp:spPr>
        <a:xfrm>
          <a:off x="0" y="256032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84832F-31B3-45EB-A6D1-E101142D3577}">
      <dsp:nvSpPr>
        <dsp:cNvPr id="0" name=""/>
        <dsp:cNvSpPr/>
      </dsp:nvSpPr>
      <dsp:spPr>
        <a:xfrm>
          <a:off x="0" y="256031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5. Temporal Lobe – </a:t>
          </a:r>
        </a:p>
      </dsp:txBody>
      <dsp:txXfrm>
        <a:off x="0" y="2560319"/>
        <a:ext cx="7315200" cy="640079"/>
      </dsp:txXfrm>
    </dsp:sp>
    <dsp:sp modelId="{1E6750F0-D992-45AE-980A-A588902D21A4}">
      <dsp:nvSpPr>
        <dsp:cNvPr id="0" name=""/>
        <dsp:cNvSpPr/>
      </dsp:nvSpPr>
      <dsp:spPr>
        <a:xfrm>
          <a:off x="0" y="3200399"/>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C5EDD4-3273-4B59-A545-A09D75D6AC5B}">
      <dsp:nvSpPr>
        <dsp:cNvPr id="0" name=""/>
        <dsp:cNvSpPr/>
      </dsp:nvSpPr>
      <dsp:spPr>
        <a:xfrm>
          <a:off x="0" y="320039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6. Ring of Fire – Hyper – </a:t>
          </a:r>
        </a:p>
      </dsp:txBody>
      <dsp:txXfrm>
        <a:off x="0" y="3200399"/>
        <a:ext cx="7315200" cy="640079"/>
      </dsp:txXfrm>
    </dsp:sp>
    <dsp:sp modelId="{E345CC43-3E1E-4F18-B95A-AC1866B27BA4}">
      <dsp:nvSpPr>
        <dsp:cNvPr id="0" name=""/>
        <dsp:cNvSpPr/>
      </dsp:nvSpPr>
      <dsp:spPr>
        <a:xfrm>
          <a:off x="0" y="3840479"/>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2FE256-5864-49F9-B3AF-46DB7F5A01C8}">
      <dsp:nvSpPr>
        <dsp:cNvPr id="0" name=""/>
        <dsp:cNvSpPr/>
      </dsp:nvSpPr>
      <dsp:spPr>
        <a:xfrm>
          <a:off x="0" y="3840480"/>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7. Anxious – </a:t>
          </a:r>
        </a:p>
      </dsp:txBody>
      <dsp:txXfrm>
        <a:off x="0" y="3840480"/>
        <a:ext cx="7315200" cy="640079"/>
      </dsp:txXfrm>
    </dsp:sp>
    <dsp:sp modelId="{595C386B-A69A-400F-B5B5-250A9A384699}">
      <dsp:nvSpPr>
        <dsp:cNvPr id="0" name=""/>
        <dsp:cNvSpPr/>
      </dsp:nvSpPr>
      <dsp:spPr>
        <a:xfrm>
          <a:off x="0" y="448056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5A5806-6EFF-44C4-AF7C-A08F7C5DB959}">
      <dsp:nvSpPr>
        <dsp:cNvPr id="0" name=""/>
        <dsp:cNvSpPr/>
      </dsp:nvSpPr>
      <dsp:spPr>
        <a:xfrm>
          <a:off x="0" y="4480560"/>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endParaRPr lang="en-US" sz="2000" i="1" kern="1200" dirty="0"/>
        </a:p>
      </dsp:txBody>
      <dsp:txXfrm>
        <a:off x="0" y="4480560"/>
        <a:ext cx="7315200" cy="6400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297BE-9084-4CA1-837A-F6D8F8D4FB9F}">
      <dsp:nvSpPr>
        <dsp:cNvPr id="0" name=""/>
        <dsp:cNvSpPr/>
      </dsp:nvSpPr>
      <dsp:spPr>
        <a:xfrm>
          <a:off x="0" y="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D5DDC4-BF6C-49A8-A98A-93D3011652B6}">
      <dsp:nvSpPr>
        <dsp:cNvPr id="0" name=""/>
        <dsp:cNvSpPr/>
      </dsp:nvSpPr>
      <dsp:spPr>
        <a:xfrm>
          <a:off x="0" y="0"/>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1. Classic – PFC/CB – DA </a:t>
          </a:r>
        </a:p>
      </dsp:txBody>
      <dsp:txXfrm>
        <a:off x="0" y="0"/>
        <a:ext cx="7315200" cy="640079"/>
      </dsp:txXfrm>
    </dsp:sp>
    <dsp:sp modelId="{F3C589E9-6E93-4B51-8890-6A0E6FE88AD5}">
      <dsp:nvSpPr>
        <dsp:cNvPr id="0" name=""/>
        <dsp:cNvSpPr/>
      </dsp:nvSpPr>
      <dsp:spPr>
        <a:xfrm>
          <a:off x="0" y="64008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6493DD-8E7B-49D7-A6A0-E819DEA09CBF}">
      <dsp:nvSpPr>
        <dsp:cNvPr id="0" name=""/>
        <dsp:cNvSpPr/>
      </dsp:nvSpPr>
      <dsp:spPr>
        <a:xfrm>
          <a:off x="0" y="64007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2. Inattentive – PFC/CB – DA    </a:t>
          </a:r>
        </a:p>
      </dsp:txBody>
      <dsp:txXfrm>
        <a:off x="0" y="640079"/>
        <a:ext cx="7315200" cy="640079"/>
      </dsp:txXfrm>
    </dsp:sp>
    <dsp:sp modelId="{ED9AEAE6-6DAF-4BFC-9721-E2231A73B4F6}">
      <dsp:nvSpPr>
        <dsp:cNvPr id="0" name=""/>
        <dsp:cNvSpPr/>
      </dsp:nvSpPr>
      <dsp:spPr>
        <a:xfrm>
          <a:off x="0" y="128016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D1FBC5-8DF3-40AF-AC19-30AA21EC2165}">
      <dsp:nvSpPr>
        <dsp:cNvPr id="0" name=""/>
        <dsp:cNvSpPr/>
      </dsp:nvSpPr>
      <dsp:spPr>
        <a:xfrm>
          <a:off x="0" y="128015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3. Overfocused – AC/PFC – DA/S </a:t>
          </a:r>
        </a:p>
      </dsp:txBody>
      <dsp:txXfrm>
        <a:off x="0" y="1280159"/>
        <a:ext cx="7315200" cy="640079"/>
      </dsp:txXfrm>
    </dsp:sp>
    <dsp:sp modelId="{FAFBD24F-DD84-4FFA-AEC9-EAF4C5895B76}">
      <dsp:nvSpPr>
        <dsp:cNvPr id="0" name=""/>
        <dsp:cNvSpPr/>
      </dsp:nvSpPr>
      <dsp:spPr>
        <a:xfrm>
          <a:off x="0" y="1920239"/>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E57743-5F04-4ABD-89FD-9DCE14CF916B}">
      <dsp:nvSpPr>
        <dsp:cNvPr id="0" name=""/>
        <dsp:cNvSpPr/>
      </dsp:nvSpPr>
      <dsp:spPr>
        <a:xfrm>
          <a:off x="0" y="192023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4. Limbic – Limbic/PFC – NE/DA </a:t>
          </a:r>
        </a:p>
      </dsp:txBody>
      <dsp:txXfrm>
        <a:off x="0" y="1920239"/>
        <a:ext cx="7315200" cy="640079"/>
      </dsp:txXfrm>
    </dsp:sp>
    <dsp:sp modelId="{5B72A66E-4B01-4D72-8045-D62F26405DE6}">
      <dsp:nvSpPr>
        <dsp:cNvPr id="0" name=""/>
        <dsp:cNvSpPr/>
      </dsp:nvSpPr>
      <dsp:spPr>
        <a:xfrm>
          <a:off x="0" y="256032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84832F-31B3-45EB-A6D1-E101142D3577}">
      <dsp:nvSpPr>
        <dsp:cNvPr id="0" name=""/>
        <dsp:cNvSpPr/>
      </dsp:nvSpPr>
      <dsp:spPr>
        <a:xfrm>
          <a:off x="0" y="256031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5. Temporal Lobe – TLs/PFC – DA/GABA </a:t>
          </a:r>
        </a:p>
      </dsp:txBody>
      <dsp:txXfrm>
        <a:off x="0" y="2560319"/>
        <a:ext cx="7315200" cy="640079"/>
      </dsp:txXfrm>
    </dsp:sp>
    <dsp:sp modelId="{1E6750F0-D992-45AE-980A-A588902D21A4}">
      <dsp:nvSpPr>
        <dsp:cNvPr id="0" name=""/>
        <dsp:cNvSpPr/>
      </dsp:nvSpPr>
      <dsp:spPr>
        <a:xfrm>
          <a:off x="0" y="3200399"/>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C5EDD4-3273-4B59-A545-A09D75D6AC5B}">
      <dsp:nvSpPr>
        <dsp:cNvPr id="0" name=""/>
        <dsp:cNvSpPr/>
      </dsp:nvSpPr>
      <dsp:spPr>
        <a:xfrm>
          <a:off x="0" y="3200399"/>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6. Ring of Fire – Hyper – GABA, S and DA  </a:t>
          </a:r>
        </a:p>
      </dsp:txBody>
      <dsp:txXfrm>
        <a:off x="0" y="3200399"/>
        <a:ext cx="7315200" cy="640079"/>
      </dsp:txXfrm>
    </dsp:sp>
    <dsp:sp modelId="{E345CC43-3E1E-4F18-B95A-AC1866B27BA4}">
      <dsp:nvSpPr>
        <dsp:cNvPr id="0" name=""/>
        <dsp:cNvSpPr/>
      </dsp:nvSpPr>
      <dsp:spPr>
        <a:xfrm>
          <a:off x="0" y="3840479"/>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2FE256-5864-49F9-B3AF-46DB7F5A01C8}">
      <dsp:nvSpPr>
        <dsp:cNvPr id="0" name=""/>
        <dsp:cNvSpPr/>
      </dsp:nvSpPr>
      <dsp:spPr>
        <a:xfrm>
          <a:off x="0" y="3840480"/>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7. Anxious – GABA, DA</a:t>
          </a:r>
        </a:p>
      </dsp:txBody>
      <dsp:txXfrm>
        <a:off x="0" y="3840480"/>
        <a:ext cx="7315200" cy="640079"/>
      </dsp:txXfrm>
    </dsp:sp>
    <dsp:sp modelId="{595C386B-A69A-400F-B5B5-250A9A384699}">
      <dsp:nvSpPr>
        <dsp:cNvPr id="0" name=""/>
        <dsp:cNvSpPr/>
      </dsp:nvSpPr>
      <dsp:spPr>
        <a:xfrm>
          <a:off x="0" y="448056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5A5806-6EFF-44C4-AF7C-A08F7C5DB959}">
      <dsp:nvSpPr>
        <dsp:cNvPr id="0" name=""/>
        <dsp:cNvSpPr/>
      </dsp:nvSpPr>
      <dsp:spPr>
        <a:xfrm>
          <a:off x="0" y="4480560"/>
          <a:ext cx="7315200" cy="64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endParaRPr lang="en-US" sz="2000" i="1" kern="1200" dirty="0"/>
        </a:p>
      </dsp:txBody>
      <dsp:txXfrm>
        <a:off x="0" y="4480560"/>
        <a:ext cx="7315200" cy="6400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FA3DF-3CB9-4A11-8388-99739980DF37}">
      <dsp:nvSpPr>
        <dsp:cNvPr id="0" name=""/>
        <dsp:cNvSpPr/>
      </dsp:nvSpPr>
      <dsp:spPr>
        <a:xfrm>
          <a:off x="0" y="1715"/>
          <a:ext cx="4776447" cy="73104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11D537-62FD-456F-9A58-0BD4093A5463}">
      <dsp:nvSpPr>
        <dsp:cNvPr id="0" name=""/>
        <dsp:cNvSpPr/>
      </dsp:nvSpPr>
      <dsp:spPr>
        <a:xfrm>
          <a:off x="221141" y="166201"/>
          <a:ext cx="402075" cy="4020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ACC1C1-BAA5-47D9-9707-9CA3ECD8AE2C}">
      <dsp:nvSpPr>
        <dsp:cNvPr id="0" name=""/>
        <dsp:cNvSpPr/>
      </dsp:nvSpPr>
      <dsp:spPr>
        <a:xfrm>
          <a:off x="844358" y="1715"/>
          <a:ext cx="3932089" cy="731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69" tIns="77369" rIns="77369" bIns="77369" numCol="1" spcCol="1270" anchor="ctr" anchorCtr="0">
          <a:noAutofit/>
        </a:bodyPr>
        <a:lstStyle/>
        <a:p>
          <a:pPr marL="0" lvl="0" indent="0" algn="l" defTabSz="844550">
            <a:lnSpc>
              <a:spcPct val="100000"/>
            </a:lnSpc>
            <a:spcBef>
              <a:spcPct val="0"/>
            </a:spcBef>
            <a:spcAft>
              <a:spcPct val="35000"/>
            </a:spcAft>
            <a:buNone/>
          </a:pPr>
          <a:r>
            <a:rPr lang="en-US" sz="1900" kern="1200"/>
            <a:t>Brain’s gear shifter</a:t>
          </a:r>
        </a:p>
      </dsp:txBody>
      <dsp:txXfrm>
        <a:off x="844358" y="1715"/>
        <a:ext cx="3932089" cy="731046"/>
      </dsp:txXfrm>
    </dsp:sp>
    <dsp:sp modelId="{4358E193-7376-4FC8-8F97-B7EAADC62FE0}">
      <dsp:nvSpPr>
        <dsp:cNvPr id="0" name=""/>
        <dsp:cNvSpPr/>
      </dsp:nvSpPr>
      <dsp:spPr>
        <a:xfrm>
          <a:off x="0" y="915523"/>
          <a:ext cx="4776447" cy="73104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FF3793-DB97-4E62-AC32-0A9CBA0726EF}">
      <dsp:nvSpPr>
        <dsp:cNvPr id="0" name=""/>
        <dsp:cNvSpPr/>
      </dsp:nvSpPr>
      <dsp:spPr>
        <a:xfrm>
          <a:off x="221141" y="1080009"/>
          <a:ext cx="402075" cy="4020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C56C36-622D-4AF3-80DA-5220835054A1}">
      <dsp:nvSpPr>
        <dsp:cNvPr id="0" name=""/>
        <dsp:cNvSpPr/>
      </dsp:nvSpPr>
      <dsp:spPr>
        <a:xfrm>
          <a:off x="844358" y="915523"/>
          <a:ext cx="3932089" cy="731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69" tIns="77369" rIns="77369" bIns="77369" numCol="1" spcCol="1270" anchor="ctr" anchorCtr="0">
          <a:noAutofit/>
        </a:bodyPr>
        <a:lstStyle/>
        <a:p>
          <a:pPr marL="0" lvl="0" indent="0" algn="l" defTabSz="844550">
            <a:lnSpc>
              <a:spcPct val="100000"/>
            </a:lnSpc>
            <a:spcBef>
              <a:spcPct val="0"/>
            </a:spcBef>
            <a:spcAft>
              <a:spcPct val="35000"/>
            </a:spcAft>
            <a:buNone/>
          </a:pPr>
          <a:r>
            <a:rPr lang="en-US" sz="1900" kern="1200"/>
            <a:t>Go from task to task</a:t>
          </a:r>
        </a:p>
      </dsp:txBody>
      <dsp:txXfrm>
        <a:off x="844358" y="915523"/>
        <a:ext cx="3932089" cy="731046"/>
      </dsp:txXfrm>
    </dsp:sp>
    <dsp:sp modelId="{114DE2DA-546B-4036-8801-9F6B566883F5}">
      <dsp:nvSpPr>
        <dsp:cNvPr id="0" name=""/>
        <dsp:cNvSpPr/>
      </dsp:nvSpPr>
      <dsp:spPr>
        <a:xfrm>
          <a:off x="0" y="1829332"/>
          <a:ext cx="4776447" cy="73104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805898-00FF-47EC-A130-C92B267073F9}">
      <dsp:nvSpPr>
        <dsp:cNvPr id="0" name=""/>
        <dsp:cNvSpPr/>
      </dsp:nvSpPr>
      <dsp:spPr>
        <a:xfrm>
          <a:off x="221141" y="1993817"/>
          <a:ext cx="402075" cy="4020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3940C8-D59F-4891-990C-12011A9EE455}">
      <dsp:nvSpPr>
        <dsp:cNvPr id="0" name=""/>
        <dsp:cNvSpPr/>
      </dsp:nvSpPr>
      <dsp:spPr>
        <a:xfrm>
          <a:off x="844358" y="1829332"/>
          <a:ext cx="3932089" cy="731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69" tIns="77369" rIns="77369" bIns="77369" numCol="1" spcCol="1270" anchor="ctr" anchorCtr="0">
          <a:noAutofit/>
        </a:bodyPr>
        <a:lstStyle/>
        <a:p>
          <a:pPr marL="0" lvl="0" indent="0" algn="l" defTabSz="844550">
            <a:lnSpc>
              <a:spcPct val="100000"/>
            </a:lnSpc>
            <a:spcBef>
              <a:spcPct val="0"/>
            </a:spcBef>
            <a:spcAft>
              <a:spcPct val="35000"/>
            </a:spcAft>
            <a:buNone/>
          </a:pPr>
          <a:r>
            <a:rPr lang="en-US" sz="1900" kern="1200"/>
            <a:t>Move from idea to idea</a:t>
          </a:r>
        </a:p>
      </dsp:txBody>
      <dsp:txXfrm>
        <a:off x="844358" y="1829332"/>
        <a:ext cx="3932089" cy="731046"/>
      </dsp:txXfrm>
    </dsp:sp>
    <dsp:sp modelId="{4E8C7CA1-8412-44F5-821E-C7E50F5D2994}">
      <dsp:nvSpPr>
        <dsp:cNvPr id="0" name=""/>
        <dsp:cNvSpPr/>
      </dsp:nvSpPr>
      <dsp:spPr>
        <a:xfrm>
          <a:off x="0" y="2743140"/>
          <a:ext cx="4776447" cy="73104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47C540-1DB4-4EF1-8C81-2CD269069DE4}">
      <dsp:nvSpPr>
        <dsp:cNvPr id="0" name=""/>
        <dsp:cNvSpPr/>
      </dsp:nvSpPr>
      <dsp:spPr>
        <a:xfrm>
          <a:off x="221141" y="2907625"/>
          <a:ext cx="402075" cy="4020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C600A7-BEC7-4E64-B165-898502D51D93}">
      <dsp:nvSpPr>
        <dsp:cNvPr id="0" name=""/>
        <dsp:cNvSpPr/>
      </dsp:nvSpPr>
      <dsp:spPr>
        <a:xfrm>
          <a:off x="844358" y="2743140"/>
          <a:ext cx="3932089" cy="731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69" tIns="77369" rIns="77369" bIns="77369" numCol="1" spcCol="1270" anchor="ctr" anchorCtr="0">
          <a:noAutofit/>
        </a:bodyPr>
        <a:lstStyle/>
        <a:p>
          <a:pPr marL="0" lvl="0" indent="0" algn="l" defTabSz="844550">
            <a:lnSpc>
              <a:spcPct val="100000"/>
            </a:lnSpc>
            <a:spcBef>
              <a:spcPct val="0"/>
            </a:spcBef>
            <a:spcAft>
              <a:spcPct val="35000"/>
            </a:spcAft>
            <a:buNone/>
          </a:pPr>
          <a:r>
            <a:rPr lang="en-US" sz="1900" kern="1200"/>
            <a:t>Be flexible</a:t>
          </a:r>
        </a:p>
      </dsp:txBody>
      <dsp:txXfrm>
        <a:off x="844358" y="2743140"/>
        <a:ext cx="3932089" cy="731046"/>
      </dsp:txXfrm>
    </dsp:sp>
    <dsp:sp modelId="{6AEC2F69-81E0-4CD1-A408-0840893C913B}">
      <dsp:nvSpPr>
        <dsp:cNvPr id="0" name=""/>
        <dsp:cNvSpPr/>
      </dsp:nvSpPr>
      <dsp:spPr>
        <a:xfrm>
          <a:off x="0" y="3656948"/>
          <a:ext cx="4776447" cy="73104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47E202-FFA8-4699-AE3C-A85B719DF211}">
      <dsp:nvSpPr>
        <dsp:cNvPr id="0" name=""/>
        <dsp:cNvSpPr/>
      </dsp:nvSpPr>
      <dsp:spPr>
        <a:xfrm>
          <a:off x="221141" y="3821434"/>
          <a:ext cx="402075" cy="40207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5B0B8A-8648-4551-929D-C0B4271A8DAA}">
      <dsp:nvSpPr>
        <dsp:cNvPr id="0" name=""/>
        <dsp:cNvSpPr/>
      </dsp:nvSpPr>
      <dsp:spPr>
        <a:xfrm>
          <a:off x="844358" y="3656948"/>
          <a:ext cx="3932089" cy="731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69" tIns="77369" rIns="77369" bIns="77369" numCol="1" spcCol="1270" anchor="ctr" anchorCtr="0">
          <a:noAutofit/>
        </a:bodyPr>
        <a:lstStyle/>
        <a:p>
          <a:pPr marL="0" lvl="0" indent="0" algn="l" defTabSz="844550">
            <a:lnSpc>
              <a:spcPct val="100000"/>
            </a:lnSpc>
            <a:spcBef>
              <a:spcPct val="0"/>
            </a:spcBef>
            <a:spcAft>
              <a:spcPct val="35000"/>
            </a:spcAft>
            <a:buNone/>
          </a:pPr>
          <a:r>
            <a:rPr lang="en-US" sz="1900" kern="1200"/>
            <a:t>Go with the flow</a:t>
          </a:r>
        </a:p>
      </dsp:txBody>
      <dsp:txXfrm>
        <a:off x="844358" y="3656948"/>
        <a:ext cx="3932089" cy="731046"/>
      </dsp:txXfrm>
    </dsp:sp>
    <dsp:sp modelId="{AFC0E6BF-043A-4E7A-88D2-790B296DFCAC}">
      <dsp:nvSpPr>
        <dsp:cNvPr id="0" name=""/>
        <dsp:cNvSpPr/>
      </dsp:nvSpPr>
      <dsp:spPr>
        <a:xfrm>
          <a:off x="0" y="4570756"/>
          <a:ext cx="4776447" cy="73104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1031F4-5715-4D60-9D7E-1427A8CC9773}">
      <dsp:nvSpPr>
        <dsp:cNvPr id="0" name=""/>
        <dsp:cNvSpPr/>
      </dsp:nvSpPr>
      <dsp:spPr>
        <a:xfrm>
          <a:off x="221141" y="4735242"/>
          <a:ext cx="402075" cy="40207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D60DC1-3CDE-4892-B92F-211009FB4F54}">
      <dsp:nvSpPr>
        <dsp:cNvPr id="0" name=""/>
        <dsp:cNvSpPr/>
      </dsp:nvSpPr>
      <dsp:spPr>
        <a:xfrm>
          <a:off x="844358" y="4570756"/>
          <a:ext cx="3932089" cy="731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369" tIns="77369" rIns="77369" bIns="77369" numCol="1" spcCol="1270" anchor="ctr" anchorCtr="0">
          <a:noAutofit/>
        </a:bodyPr>
        <a:lstStyle/>
        <a:p>
          <a:pPr marL="0" lvl="0" indent="0" algn="l" defTabSz="844550">
            <a:lnSpc>
              <a:spcPct val="100000"/>
            </a:lnSpc>
            <a:spcBef>
              <a:spcPct val="0"/>
            </a:spcBef>
            <a:spcAft>
              <a:spcPct val="35000"/>
            </a:spcAft>
            <a:buNone/>
          </a:pPr>
          <a:r>
            <a:rPr lang="en-US" sz="1900" kern="1200"/>
            <a:t>Error detection</a:t>
          </a:r>
        </a:p>
      </dsp:txBody>
      <dsp:txXfrm>
        <a:off x="844358" y="4570756"/>
        <a:ext cx="3932089" cy="7310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DA83D-4589-41D4-9431-FF1C3B60E505}">
      <dsp:nvSpPr>
        <dsp:cNvPr id="0" name=""/>
        <dsp:cNvSpPr/>
      </dsp:nvSpPr>
      <dsp:spPr>
        <a:xfrm>
          <a:off x="0" y="0"/>
          <a:ext cx="10585796"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900D8B-2095-4144-9F69-2A8E9FC6D96E}">
      <dsp:nvSpPr>
        <dsp:cNvPr id="0" name=""/>
        <dsp:cNvSpPr/>
      </dsp:nvSpPr>
      <dsp:spPr>
        <a:xfrm>
          <a:off x="0" y="0"/>
          <a:ext cx="2117159" cy="5118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dirty="0"/>
            <a:t>Research indicates that:</a:t>
          </a:r>
        </a:p>
      </dsp:txBody>
      <dsp:txXfrm>
        <a:off x="0" y="0"/>
        <a:ext cx="2117159" cy="5118300"/>
      </dsp:txXfrm>
    </dsp:sp>
    <dsp:sp modelId="{C2A21B84-73D0-4B09-BCF7-2E6F92AC0FD6}">
      <dsp:nvSpPr>
        <dsp:cNvPr id="0" name=""/>
        <dsp:cNvSpPr/>
      </dsp:nvSpPr>
      <dsp:spPr>
        <a:xfrm>
          <a:off x="2275946" y="118960"/>
          <a:ext cx="8309849" cy="2379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marL="0" lvl="0" indent="0" algn="l" defTabSz="2311400">
            <a:lnSpc>
              <a:spcPct val="90000"/>
            </a:lnSpc>
            <a:spcBef>
              <a:spcPct val="0"/>
            </a:spcBef>
            <a:spcAft>
              <a:spcPct val="35000"/>
            </a:spcAft>
            <a:buNone/>
          </a:pPr>
          <a:r>
            <a:rPr lang="en-US" sz="5200" kern="1200"/>
            <a:t>75% of people with ADD have interpersonal problems</a:t>
          </a:r>
        </a:p>
      </dsp:txBody>
      <dsp:txXfrm>
        <a:off x="2275946" y="118960"/>
        <a:ext cx="8309849" cy="2379209"/>
      </dsp:txXfrm>
    </dsp:sp>
    <dsp:sp modelId="{54486F47-A9E8-4777-8410-0B66B9E9DC5D}">
      <dsp:nvSpPr>
        <dsp:cNvPr id="0" name=""/>
        <dsp:cNvSpPr/>
      </dsp:nvSpPr>
      <dsp:spPr>
        <a:xfrm>
          <a:off x="2117159" y="2498170"/>
          <a:ext cx="8468636" cy="0"/>
        </a:xfrm>
        <a:prstGeom prst="line">
          <a:avLst/>
        </a:prstGeom>
        <a:solidFill>
          <a:schemeClr val="accent2">
            <a:hueOff val="0"/>
            <a:satOff val="0"/>
            <a:lumOff val="0"/>
            <a:alphaOff val="0"/>
          </a:schemeClr>
        </a:solidFill>
        <a:ln w="1079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43394C-497D-4376-8831-D7646FFF2B04}">
      <dsp:nvSpPr>
        <dsp:cNvPr id="0" name=""/>
        <dsp:cNvSpPr/>
      </dsp:nvSpPr>
      <dsp:spPr>
        <a:xfrm>
          <a:off x="2275946" y="2617130"/>
          <a:ext cx="8309849" cy="2379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marL="0" lvl="0" indent="0" algn="l" defTabSz="2311400">
            <a:lnSpc>
              <a:spcPct val="90000"/>
            </a:lnSpc>
            <a:spcBef>
              <a:spcPct val="0"/>
            </a:spcBef>
            <a:spcAft>
              <a:spcPct val="35000"/>
            </a:spcAft>
            <a:buNone/>
          </a:pPr>
          <a:r>
            <a:rPr lang="en-US" sz="5200" kern="1200"/>
            <a:t>52% have problems with drugs or alcohol</a:t>
          </a:r>
        </a:p>
      </dsp:txBody>
      <dsp:txXfrm>
        <a:off x="2275946" y="2617130"/>
        <a:ext cx="8309849" cy="2379209"/>
      </dsp:txXfrm>
    </dsp:sp>
    <dsp:sp modelId="{A8C55BAF-2C56-4A30-825B-DBD1DFB4E1D7}">
      <dsp:nvSpPr>
        <dsp:cNvPr id="0" name=""/>
        <dsp:cNvSpPr/>
      </dsp:nvSpPr>
      <dsp:spPr>
        <a:xfrm>
          <a:off x="2117159" y="4996340"/>
          <a:ext cx="8468636" cy="0"/>
        </a:xfrm>
        <a:prstGeom prst="line">
          <a:avLst/>
        </a:prstGeom>
        <a:solidFill>
          <a:schemeClr val="accent2">
            <a:hueOff val="0"/>
            <a:satOff val="0"/>
            <a:lumOff val="0"/>
            <a:alphaOff val="0"/>
          </a:schemeClr>
        </a:solidFill>
        <a:ln w="1079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297BE-9084-4CA1-837A-F6D8F8D4FB9F}">
      <dsp:nvSpPr>
        <dsp:cNvPr id="0" name=""/>
        <dsp:cNvSpPr/>
      </dsp:nvSpPr>
      <dsp:spPr>
        <a:xfrm>
          <a:off x="0" y="250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D5DDC4-BF6C-49A8-A98A-93D3011652B6}">
      <dsp:nvSpPr>
        <dsp:cNvPr id="0" name=""/>
        <dsp:cNvSpPr/>
      </dsp:nvSpPr>
      <dsp:spPr>
        <a:xfrm>
          <a:off x="0" y="2500"/>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1. Impulsive – </a:t>
          </a:r>
        </a:p>
      </dsp:txBody>
      <dsp:txXfrm>
        <a:off x="0" y="2500"/>
        <a:ext cx="7315200" cy="852606"/>
      </dsp:txXfrm>
    </dsp:sp>
    <dsp:sp modelId="{F3C589E9-6E93-4B51-8890-6A0E6FE88AD5}">
      <dsp:nvSpPr>
        <dsp:cNvPr id="0" name=""/>
        <dsp:cNvSpPr/>
      </dsp:nvSpPr>
      <dsp:spPr>
        <a:xfrm>
          <a:off x="0" y="855106"/>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6493DD-8E7B-49D7-A6A0-E819DEA09CBF}">
      <dsp:nvSpPr>
        <dsp:cNvPr id="0" name=""/>
        <dsp:cNvSpPr/>
      </dsp:nvSpPr>
      <dsp:spPr>
        <a:xfrm>
          <a:off x="0" y="855106"/>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2. Compulsive – </a:t>
          </a:r>
        </a:p>
      </dsp:txBody>
      <dsp:txXfrm>
        <a:off x="0" y="855106"/>
        <a:ext cx="7315200" cy="852606"/>
      </dsp:txXfrm>
    </dsp:sp>
    <dsp:sp modelId="{ED9AEAE6-6DAF-4BFC-9721-E2231A73B4F6}">
      <dsp:nvSpPr>
        <dsp:cNvPr id="0" name=""/>
        <dsp:cNvSpPr/>
      </dsp:nvSpPr>
      <dsp:spPr>
        <a:xfrm>
          <a:off x="0" y="1707713"/>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D1FBC5-8DF3-40AF-AC19-30AA21EC2165}">
      <dsp:nvSpPr>
        <dsp:cNvPr id="0" name=""/>
        <dsp:cNvSpPr/>
      </dsp:nvSpPr>
      <dsp:spPr>
        <a:xfrm>
          <a:off x="0" y="1707713"/>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3. Impulsive-Compulsive – </a:t>
          </a:r>
        </a:p>
      </dsp:txBody>
      <dsp:txXfrm>
        <a:off x="0" y="1707713"/>
        <a:ext cx="7315200" cy="852606"/>
      </dsp:txXfrm>
    </dsp:sp>
    <dsp:sp modelId="{FAFBD24F-DD84-4FFA-AEC9-EAF4C5895B76}">
      <dsp:nvSpPr>
        <dsp:cNvPr id="0" name=""/>
        <dsp:cNvSpPr/>
      </dsp:nvSpPr>
      <dsp:spPr>
        <a:xfrm>
          <a:off x="0" y="256032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E57743-5F04-4ABD-89FD-9DCE14CF916B}">
      <dsp:nvSpPr>
        <dsp:cNvPr id="0" name=""/>
        <dsp:cNvSpPr/>
      </dsp:nvSpPr>
      <dsp:spPr>
        <a:xfrm>
          <a:off x="0" y="2560320"/>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4. Sad – </a:t>
          </a:r>
        </a:p>
      </dsp:txBody>
      <dsp:txXfrm>
        <a:off x="0" y="2560320"/>
        <a:ext cx="7315200" cy="852606"/>
      </dsp:txXfrm>
    </dsp:sp>
    <dsp:sp modelId="{5B72A66E-4B01-4D72-8045-D62F26405DE6}">
      <dsp:nvSpPr>
        <dsp:cNvPr id="0" name=""/>
        <dsp:cNvSpPr/>
      </dsp:nvSpPr>
      <dsp:spPr>
        <a:xfrm>
          <a:off x="0" y="3412926"/>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84832F-31B3-45EB-A6D1-E101142D3577}">
      <dsp:nvSpPr>
        <dsp:cNvPr id="0" name=""/>
        <dsp:cNvSpPr/>
      </dsp:nvSpPr>
      <dsp:spPr>
        <a:xfrm>
          <a:off x="0" y="3412926"/>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5. Anxious – </a:t>
          </a:r>
        </a:p>
      </dsp:txBody>
      <dsp:txXfrm>
        <a:off x="0" y="3412926"/>
        <a:ext cx="7315200" cy="852606"/>
      </dsp:txXfrm>
    </dsp:sp>
    <dsp:sp modelId="{1E6750F0-D992-45AE-980A-A588902D21A4}">
      <dsp:nvSpPr>
        <dsp:cNvPr id="0" name=""/>
        <dsp:cNvSpPr/>
      </dsp:nvSpPr>
      <dsp:spPr>
        <a:xfrm>
          <a:off x="0" y="4265533"/>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C5EDD4-3273-4B59-A545-A09D75D6AC5B}">
      <dsp:nvSpPr>
        <dsp:cNvPr id="0" name=""/>
        <dsp:cNvSpPr/>
      </dsp:nvSpPr>
      <dsp:spPr>
        <a:xfrm>
          <a:off x="0" y="4265533"/>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6. Temporal Lobe – </a:t>
          </a:r>
        </a:p>
      </dsp:txBody>
      <dsp:txXfrm>
        <a:off x="0" y="4265533"/>
        <a:ext cx="7315200" cy="8526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297BE-9084-4CA1-837A-F6D8F8D4FB9F}">
      <dsp:nvSpPr>
        <dsp:cNvPr id="0" name=""/>
        <dsp:cNvSpPr/>
      </dsp:nvSpPr>
      <dsp:spPr>
        <a:xfrm>
          <a:off x="0" y="250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D5DDC4-BF6C-49A8-A98A-93D3011652B6}">
      <dsp:nvSpPr>
        <dsp:cNvPr id="0" name=""/>
        <dsp:cNvSpPr/>
      </dsp:nvSpPr>
      <dsp:spPr>
        <a:xfrm>
          <a:off x="0" y="2500"/>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1. Impulsive – PFC -DA </a:t>
          </a:r>
        </a:p>
      </dsp:txBody>
      <dsp:txXfrm>
        <a:off x="0" y="2500"/>
        <a:ext cx="7315200" cy="852606"/>
      </dsp:txXfrm>
    </dsp:sp>
    <dsp:sp modelId="{F3C589E9-6E93-4B51-8890-6A0E6FE88AD5}">
      <dsp:nvSpPr>
        <dsp:cNvPr id="0" name=""/>
        <dsp:cNvSpPr/>
      </dsp:nvSpPr>
      <dsp:spPr>
        <a:xfrm>
          <a:off x="0" y="855106"/>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6493DD-8E7B-49D7-A6A0-E819DEA09CBF}">
      <dsp:nvSpPr>
        <dsp:cNvPr id="0" name=""/>
        <dsp:cNvSpPr/>
      </dsp:nvSpPr>
      <dsp:spPr>
        <a:xfrm>
          <a:off x="0" y="855106"/>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2. Compulsive – AC - S </a:t>
          </a:r>
        </a:p>
      </dsp:txBody>
      <dsp:txXfrm>
        <a:off x="0" y="855106"/>
        <a:ext cx="7315200" cy="852606"/>
      </dsp:txXfrm>
    </dsp:sp>
    <dsp:sp modelId="{ED9AEAE6-6DAF-4BFC-9721-E2231A73B4F6}">
      <dsp:nvSpPr>
        <dsp:cNvPr id="0" name=""/>
        <dsp:cNvSpPr/>
      </dsp:nvSpPr>
      <dsp:spPr>
        <a:xfrm>
          <a:off x="0" y="1707713"/>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D1FBC5-8DF3-40AF-AC19-30AA21EC2165}">
      <dsp:nvSpPr>
        <dsp:cNvPr id="0" name=""/>
        <dsp:cNvSpPr/>
      </dsp:nvSpPr>
      <dsp:spPr>
        <a:xfrm>
          <a:off x="0" y="1707713"/>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3. Impulsive-Compulsive – AC/PFC –DA/S </a:t>
          </a:r>
        </a:p>
      </dsp:txBody>
      <dsp:txXfrm>
        <a:off x="0" y="1707713"/>
        <a:ext cx="7315200" cy="852606"/>
      </dsp:txXfrm>
    </dsp:sp>
    <dsp:sp modelId="{FAFBD24F-DD84-4FFA-AEC9-EAF4C5895B76}">
      <dsp:nvSpPr>
        <dsp:cNvPr id="0" name=""/>
        <dsp:cNvSpPr/>
      </dsp:nvSpPr>
      <dsp:spPr>
        <a:xfrm>
          <a:off x="0" y="256032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E57743-5F04-4ABD-89FD-9DCE14CF916B}">
      <dsp:nvSpPr>
        <dsp:cNvPr id="0" name=""/>
        <dsp:cNvSpPr/>
      </dsp:nvSpPr>
      <dsp:spPr>
        <a:xfrm>
          <a:off x="0" y="2560320"/>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4. Sad – Limbic – DA/NE </a:t>
          </a:r>
        </a:p>
      </dsp:txBody>
      <dsp:txXfrm>
        <a:off x="0" y="2560320"/>
        <a:ext cx="7315200" cy="852606"/>
      </dsp:txXfrm>
    </dsp:sp>
    <dsp:sp modelId="{5B72A66E-4B01-4D72-8045-D62F26405DE6}">
      <dsp:nvSpPr>
        <dsp:cNvPr id="0" name=""/>
        <dsp:cNvSpPr/>
      </dsp:nvSpPr>
      <dsp:spPr>
        <a:xfrm>
          <a:off x="0" y="3412926"/>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84832F-31B3-45EB-A6D1-E101142D3577}">
      <dsp:nvSpPr>
        <dsp:cNvPr id="0" name=""/>
        <dsp:cNvSpPr/>
      </dsp:nvSpPr>
      <dsp:spPr>
        <a:xfrm>
          <a:off x="0" y="3412926"/>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5. Anxious – BG - GABA </a:t>
          </a:r>
        </a:p>
      </dsp:txBody>
      <dsp:txXfrm>
        <a:off x="0" y="3412926"/>
        <a:ext cx="7315200" cy="852606"/>
      </dsp:txXfrm>
    </dsp:sp>
    <dsp:sp modelId="{1E6750F0-D992-45AE-980A-A588902D21A4}">
      <dsp:nvSpPr>
        <dsp:cNvPr id="0" name=""/>
        <dsp:cNvSpPr/>
      </dsp:nvSpPr>
      <dsp:spPr>
        <a:xfrm>
          <a:off x="0" y="4265533"/>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C5EDD4-3273-4B59-A545-A09D75D6AC5B}">
      <dsp:nvSpPr>
        <dsp:cNvPr id="0" name=""/>
        <dsp:cNvSpPr/>
      </dsp:nvSpPr>
      <dsp:spPr>
        <a:xfrm>
          <a:off x="0" y="4265533"/>
          <a:ext cx="7315200" cy="852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6. Temporal Lobe – TLs - GABA </a:t>
          </a:r>
        </a:p>
      </dsp:txBody>
      <dsp:txXfrm>
        <a:off x="0" y="4265533"/>
        <a:ext cx="7315200" cy="85260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3133E-D5DD-45A7-875B-124BE2919B90}" type="datetimeFigureOut">
              <a:t>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3FDFF-3228-412C-85EC-A2A8D4E08E24}" type="slidenum">
              <a:t>‹#›</a:t>
            </a:fld>
            <a:endParaRPr lang="en-US"/>
          </a:p>
        </p:txBody>
      </p:sp>
    </p:spTree>
    <p:extLst>
      <p:ext uri="{BB962C8B-B14F-4D97-AF65-F5344CB8AC3E}">
        <p14:creationId xmlns:p14="http://schemas.microsoft.com/office/powerpoint/2010/main" val="3400995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euro.psychiatryonline.org/doi/full/10.1176/jnp.23.2.jnp121#B7"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goodtherapy.org/blog/psychpedia/fight-or-flight" TargetMode="External"/><Relationship Id="rId3" Type="http://schemas.openxmlformats.org/officeDocument/2006/relationships/hyperlink" Target="https://www.goodtherapy.org/blog/psychpedia/behavior" TargetMode="External"/><Relationship Id="rId7" Type="http://schemas.openxmlformats.org/officeDocument/2006/relationships/hyperlink" Target="https://www.goodtherapy.org/blog/limbic-system"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goodtherapy.org/blog/psychpedia/synapse" TargetMode="External"/><Relationship Id="rId5" Type="http://schemas.openxmlformats.org/officeDocument/2006/relationships/hyperlink" Target="https://www.goodtherapy.org/learn-about-therapy/issues/child-and-adolescent-issues" TargetMode="External"/><Relationship Id="rId4" Type="http://schemas.openxmlformats.org/officeDocument/2006/relationships/hyperlink" Target="https://www.goodtherapy.org/learn-about-therapy/issues/impulse-control-disorders"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neuro.psychiatryonline.org/doi/full/10.1176/jnp.23.2.jnp121#B7"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en.wikipedia.org/wiki/Limbic_system#cite_note-Schacter,_Daniel_L_2012-1" TargetMode="External"/><Relationship Id="rId13" Type="http://schemas.openxmlformats.org/officeDocument/2006/relationships/hyperlink" Target="https://en.wikipedia.org/wiki/Recreational_drug_use" TargetMode="External"/><Relationship Id="rId3" Type="http://schemas.openxmlformats.org/officeDocument/2006/relationships/hyperlink" Target="https://en.wikipedia.org/wiki/Emotion" TargetMode="External"/><Relationship Id="rId7" Type="http://schemas.openxmlformats.org/officeDocument/2006/relationships/hyperlink" Target="https://en.wikipedia.org/wiki/Limbic_system#cite_note-medlineplus-2" TargetMode="External"/><Relationship Id="rId12" Type="http://schemas.openxmlformats.org/officeDocument/2006/relationships/hyperlink" Target="https://en.wikipedia.org/wiki/Sexual_arousal"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en.wikipedia.org/wiki/Olfaction" TargetMode="External"/><Relationship Id="rId11" Type="http://schemas.openxmlformats.org/officeDocument/2006/relationships/hyperlink" Target="https://en.wikipedia.org/wiki/Nucleus_accumbens" TargetMode="External"/><Relationship Id="rId5" Type="http://schemas.openxmlformats.org/officeDocument/2006/relationships/hyperlink" Target="https://en.wikipedia.org/wiki/Long-term_memory" TargetMode="External"/><Relationship Id="rId10" Type="http://schemas.openxmlformats.org/officeDocument/2006/relationships/hyperlink" Target="https://en.wikipedia.org/wiki/Autonomic_nervous_system" TargetMode="External"/><Relationship Id="rId4" Type="http://schemas.openxmlformats.org/officeDocument/2006/relationships/hyperlink" Target="https://en.wikipedia.org/wiki/Behavior" TargetMode="External"/><Relationship Id="rId9" Type="http://schemas.openxmlformats.org/officeDocument/2006/relationships/hyperlink" Target="https://en.wikipedia.org/wiki/Endocrine_system"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8" Type="http://schemas.openxmlformats.org/officeDocument/2006/relationships/hyperlink" Target="https://en.wikipedia.org/wiki/Limbic_system#cite_note-Schacter,_Daniel_L_2012-1" TargetMode="External"/><Relationship Id="rId13" Type="http://schemas.openxmlformats.org/officeDocument/2006/relationships/hyperlink" Target="https://en.wikipedia.org/wiki/Recreational_drug_use" TargetMode="External"/><Relationship Id="rId3" Type="http://schemas.openxmlformats.org/officeDocument/2006/relationships/hyperlink" Target="https://en.wikipedia.org/wiki/Emotion" TargetMode="External"/><Relationship Id="rId7" Type="http://schemas.openxmlformats.org/officeDocument/2006/relationships/hyperlink" Target="https://en.wikipedia.org/wiki/Limbic_system#cite_note-medlineplus-2" TargetMode="External"/><Relationship Id="rId12" Type="http://schemas.openxmlformats.org/officeDocument/2006/relationships/hyperlink" Target="https://en.wikipedia.org/wiki/Sexual_arousal"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en.wikipedia.org/wiki/Olfaction" TargetMode="External"/><Relationship Id="rId11" Type="http://schemas.openxmlformats.org/officeDocument/2006/relationships/hyperlink" Target="https://en.wikipedia.org/wiki/Nucleus_accumbens" TargetMode="External"/><Relationship Id="rId5" Type="http://schemas.openxmlformats.org/officeDocument/2006/relationships/hyperlink" Target="https://en.wikipedia.org/wiki/Long-term_memory" TargetMode="External"/><Relationship Id="rId10" Type="http://schemas.openxmlformats.org/officeDocument/2006/relationships/hyperlink" Target="https://en.wikipedia.org/wiki/Autonomic_nervous_system" TargetMode="External"/><Relationship Id="rId4" Type="http://schemas.openxmlformats.org/officeDocument/2006/relationships/hyperlink" Target="https://en.wikipedia.org/wiki/Behavior" TargetMode="External"/><Relationship Id="rId9" Type="http://schemas.openxmlformats.org/officeDocument/2006/relationships/hyperlink" Target="https://en.wikipedia.org/wiki/Endocrine_system"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1</a:t>
            </a:fld>
            <a:endParaRPr lang="en-US"/>
          </a:p>
        </p:txBody>
      </p:sp>
    </p:spTree>
    <p:extLst>
      <p:ext uri="{BB962C8B-B14F-4D97-AF65-F5344CB8AC3E}">
        <p14:creationId xmlns:p14="http://schemas.microsoft.com/office/powerpoint/2010/main" val="21329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Thus, the ACC likely has an important role in integration of neuronal circuitry for affect regulation and can be identified as a distinctive region in understanding psychopathology. Affect-regulation, the ability to control and manage uncomfortable emotions, is a primary goal for mental health clinicians in treating psychopathology.</a:t>
            </a:r>
            <a:r>
              <a:rPr lang="en-US" dirty="0">
                <a:hlinkClick r:id="rId3"/>
              </a:rPr>
              <a:t>7</a:t>
            </a:r>
            <a:r>
              <a:rPr lang="en-US" dirty="0"/>
              <a:t> Avoidance of painful emotions is often the motivating force in negative behaviors such as substance abuse, binge eating, and suicide. These actions are taken as part of maladaptive approaches to control, avoid, or regulate painful emotions. Clinicians often treat patients by helping them to develop more adaptive coping mechanisms in regulating their emotions. Understanding the processes by which ACC contributes to regulation of emotions may assist clinicians in their therapeutic work.</a:t>
            </a:r>
          </a:p>
          <a:p>
            <a:r>
              <a:rPr lang="en-US" dirty="0"/>
              <a:t>The left temporal lobe, which is typically the most dominant in people, is associated with understanding language, learning, memorizing, forming speech and remembering verbal information.</a:t>
            </a:r>
            <a:endParaRPr lang="en-US" dirty="0">
              <a:cs typeface="Calibri"/>
            </a:endParaRPr>
          </a:p>
          <a:p>
            <a:r>
              <a:rPr lang="en-US" dirty="0"/>
              <a:t>The right temporal lobe, which is typically the least dominant in people, is associated with learning and memorizing non-verbal information (e.g. drawings and music), recognizing information, and determining facial expressions.</a:t>
            </a:r>
            <a:endParaRPr lang="en-US" dirty="0">
              <a:cs typeface="Calibri"/>
            </a:endParaRPr>
          </a:p>
          <a:p>
            <a:r>
              <a:rPr lang="en-US" dirty="0"/>
              <a:t>Essentially, the temporal lobes interact with, and depend upon input, which can be from other brain regions, as well as from sensory input from the environment. The temporal lobes can convert sounds into visual images in the mind. We also would not be able to understand someone talking to us without the use of our temporal lobes helping us to make sense of language.</a:t>
            </a:r>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5763FDFF-3228-412C-85EC-A2A8D4E08E24}" type="slidenum">
              <a:t>12</a:t>
            </a:fld>
            <a:endParaRPr lang="en-US"/>
          </a:p>
        </p:txBody>
      </p:sp>
    </p:spTree>
    <p:extLst>
      <p:ext uri="{BB962C8B-B14F-4D97-AF65-F5344CB8AC3E}">
        <p14:creationId xmlns:p14="http://schemas.microsoft.com/office/powerpoint/2010/main" val="967829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prefrontal cortex helps people set and achieve goals. It receives input from multiple regions of the brain to process information and adapts accordingly. The prefrontal cortex contributes to a wide variety of </a:t>
            </a:r>
            <a:r>
              <a:rPr lang="en-US" u="sng" dirty="0">
                <a:hlinkClick r:id="rId3"/>
              </a:rPr>
              <a:t>executive functions</a:t>
            </a:r>
            <a:r>
              <a:rPr lang="en-US" dirty="0"/>
              <a:t>, including:</a:t>
            </a:r>
          </a:p>
          <a:p>
            <a:pPr marL="171450" indent="-171450">
              <a:buFont typeface="Arial"/>
              <a:buChar char="•"/>
            </a:pPr>
            <a:r>
              <a:rPr lang="en-US" dirty="0"/>
              <a:t>Focusing one’s attention</a:t>
            </a:r>
            <a:endParaRPr lang="en-US" dirty="0">
              <a:cs typeface="Calibri"/>
            </a:endParaRPr>
          </a:p>
          <a:p>
            <a:pPr marL="171450" indent="-171450">
              <a:buFont typeface="Arial"/>
              <a:buChar char="•"/>
            </a:pPr>
            <a:r>
              <a:rPr lang="en-US" dirty="0"/>
              <a:t>Predicting the consequences of one’s actions; anticipating events in the environment</a:t>
            </a:r>
            <a:endParaRPr lang="en-US" dirty="0">
              <a:cs typeface="Calibri"/>
            </a:endParaRPr>
          </a:p>
          <a:p>
            <a:pPr marL="171450" indent="-171450">
              <a:buFont typeface="Arial"/>
              <a:buChar char="•"/>
            </a:pPr>
            <a:r>
              <a:rPr lang="en-US" u="sng" dirty="0">
                <a:hlinkClick r:id="rId4"/>
              </a:rPr>
              <a:t>Impulse control</a:t>
            </a:r>
            <a:r>
              <a:rPr lang="en-US" dirty="0"/>
              <a:t>; managing emotional reactions</a:t>
            </a:r>
            <a:endParaRPr lang="en-US" dirty="0">
              <a:cs typeface="Calibri"/>
            </a:endParaRPr>
          </a:p>
          <a:p>
            <a:pPr marL="171450" indent="-171450">
              <a:buFont typeface="Arial"/>
              <a:buChar char="•"/>
            </a:pPr>
            <a:r>
              <a:rPr lang="en-US" dirty="0"/>
              <a:t>Planning for the future</a:t>
            </a:r>
            <a:endParaRPr lang="en-US" dirty="0">
              <a:cs typeface="Calibri"/>
            </a:endParaRPr>
          </a:p>
          <a:p>
            <a:pPr marL="171450" indent="-171450">
              <a:buFont typeface="Arial"/>
              <a:buChar char="•"/>
            </a:pPr>
            <a:r>
              <a:rPr lang="en-US" dirty="0"/>
              <a:t>Coordinating and adjusting complex </a:t>
            </a:r>
            <a:r>
              <a:rPr lang="en-US" u="sng" dirty="0">
                <a:hlinkClick r:id="rId3"/>
              </a:rPr>
              <a:t>behaviors</a:t>
            </a:r>
            <a:r>
              <a:rPr lang="en-US" dirty="0"/>
              <a:t> (“I can’t do A until B happens”)</a:t>
            </a:r>
            <a:endParaRPr lang="en-US" dirty="0">
              <a:cs typeface="Calibri"/>
            </a:endParaRPr>
          </a:p>
          <a:p>
            <a:pPr>
              <a:buFont typeface="Arial"/>
              <a:buChar char="•"/>
            </a:pPr>
            <a:r>
              <a:rPr lang="en-US" dirty="0"/>
              <a:t>The brain develops in a back to front pattern, and the prefrontal cortex is the last portion of the brain to fully develop. This does not mean that children do not have functional prefrontal cortices. Rather, they do not develop the complex decision-making and planning skills adults have until they are older.</a:t>
            </a:r>
            <a:endParaRPr lang="en-US" dirty="0">
              <a:cs typeface="Calibri"/>
            </a:endParaRPr>
          </a:p>
          <a:p>
            <a:pPr>
              <a:buFont typeface="Arial"/>
              <a:buChar char="•"/>
            </a:pPr>
            <a:r>
              <a:rPr lang="en-US" dirty="0"/>
              <a:t>During </a:t>
            </a:r>
            <a:r>
              <a:rPr lang="en-US" u="sng" dirty="0">
                <a:hlinkClick r:id="rId5"/>
              </a:rPr>
              <a:t>adolescence</a:t>
            </a:r>
            <a:r>
              <a:rPr lang="en-US" dirty="0"/>
              <a:t>, the brain’s network of neurons develops many more </a:t>
            </a:r>
            <a:r>
              <a:rPr lang="en-US" u="sng" dirty="0">
                <a:hlinkClick r:id="rId6"/>
              </a:rPr>
              <a:t>synapses</a:t>
            </a:r>
            <a:r>
              <a:rPr lang="en-US" dirty="0"/>
              <a:t>. These connections increase communication between parts of the brain and allow the individual to learn complex skills. However, this growth may happen unevenly.</a:t>
            </a:r>
            <a:endParaRPr lang="en-US" dirty="0">
              <a:cs typeface="Calibri"/>
            </a:endParaRPr>
          </a:p>
          <a:p>
            <a:pPr>
              <a:buFont typeface="Arial"/>
              <a:buChar char="•"/>
            </a:pPr>
            <a:r>
              <a:rPr lang="en-US" dirty="0"/>
              <a:t>For example, most fifteen-year-olds can assess hypothetical risk as well as adults. However, a teen’s prefrontal cortex has not grown many connections with the </a:t>
            </a:r>
            <a:r>
              <a:rPr lang="en-US" u="sng" dirty="0">
                <a:hlinkClick r:id="rId7"/>
              </a:rPr>
              <a:t>limbic system</a:t>
            </a:r>
            <a:r>
              <a:rPr lang="en-US" dirty="0"/>
              <a:t> yet. In other words, the part of the brain that provides self-control can’t communicate well with the part of the brain that controls the </a:t>
            </a:r>
            <a:r>
              <a:rPr lang="en-US" u="sng" dirty="0">
                <a:hlinkClick r:id="rId8"/>
              </a:rPr>
              <a:t>fight or flight response</a:t>
            </a:r>
            <a:r>
              <a:rPr lang="en-US" dirty="0"/>
              <a:t>. Thus, the same fifteen-year-old may act rashly under stress, even if they technically “know better.”</a:t>
            </a:r>
            <a:endParaRPr lang="en-US" dirty="0">
              <a:cs typeface="Calibri"/>
            </a:endParaRPr>
          </a:p>
          <a:p>
            <a:pPr>
              <a:buFont typeface="Arial"/>
              <a:buChar char="•"/>
            </a:pPr>
            <a:r>
              <a:rPr lang="en-US" dirty="0"/>
              <a:t>In general, though, the prefrontal cortex can be divided into three parts according to which functions they serve.</a:t>
            </a:r>
            <a:endParaRPr lang="en-US" dirty="0">
              <a:cs typeface="Calibri"/>
            </a:endParaRPr>
          </a:p>
          <a:p>
            <a:pPr>
              <a:buFont typeface="Arial"/>
              <a:buChar char="•"/>
            </a:pPr>
            <a:r>
              <a:rPr lang="en-US" dirty="0"/>
              <a:t>The </a:t>
            </a:r>
            <a:r>
              <a:rPr lang="en-US" b="1" dirty="0"/>
              <a:t>medial prefrontal cortex</a:t>
            </a:r>
            <a:r>
              <a:rPr lang="en-US" dirty="0"/>
              <a:t> contributes to attention and motivation. It can be thought of as a metaphorical start button, allowing people to begin an activity when it is time to do so. Lesions (i.e. injuries) in this area cause people to become apathetic and unfocused. They may have trouble acting spontaneously or initiating speech. They could also have trouble concentrating on a task once it has started.</a:t>
            </a:r>
            <a:endParaRPr lang="en-US" dirty="0">
              <a:cs typeface="Calibri"/>
            </a:endParaRPr>
          </a:p>
          <a:p>
            <a:pPr>
              <a:buFont typeface="Arial"/>
              <a:buChar char="•"/>
            </a:pPr>
            <a:r>
              <a:rPr lang="en-US" dirty="0"/>
              <a:t>The </a:t>
            </a:r>
            <a:r>
              <a:rPr lang="en-US" b="1" dirty="0"/>
              <a:t>orbital prefrontal cortex</a:t>
            </a:r>
            <a:r>
              <a:rPr lang="en-US" dirty="0"/>
              <a:t> helps people control their impulses and ignore distractions. It helps them keep strong emotions in check in order to follow social rules. In one famous case, a man named Phineas Gage got an iron rod blown through his skull, injuring this area. Gage survived but displayed significant changes to his personality. He became irritable and reckless, growing prone to inappropriately crude humor. Research shows such changes are common when the orbital prefrontal cortex is injured.</a:t>
            </a:r>
            <a:endParaRPr lang="en-US" dirty="0">
              <a:cs typeface="Calibri"/>
            </a:endParaRPr>
          </a:p>
          <a:p>
            <a:pPr>
              <a:buFont typeface="Arial"/>
              <a:buChar char="•"/>
            </a:pPr>
            <a:r>
              <a:rPr lang="en-US" dirty="0"/>
              <a:t>Lastly, the </a:t>
            </a:r>
            <a:r>
              <a:rPr lang="en-US" b="1" dirty="0"/>
              <a:t>lateral prefrontal cortex</a:t>
            </a:r>
            <a:r>
              <a:rPr lang="en-US" dirty="0"/>
              <a:t> allows people to create and execute plans. This region also helps individuals organize actions in a certain sequence, such as when a person needs to follow a recipe. Injuries to this region can interfere with people’s abilities to switch between tasks, recall where an instruction came from, or adapt to changes in rules.</a:t>
            </a:r>
            <a:endParaRPr lang="en-US" dirty="0">
              <a:cs typeface="Calibri"/>
            </a:endParaRPr>
          </a:p>
          <a:p>
            <a:pPr marL="171450" indent="-171450">
              <a:buFont typeface="Arial"/>
              <a:buChar char="•"/>
            </a:pP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5763FDFF-3228-412C-85EC-A2A8D4E08E24}" type="slidenum">
              <a:t>13</a:t>
            </a:fld>
            <a:endParaRPr lang="en-US"/>
          </a:p>
        </p:txBody>
      </p:sp>
    </p:spTree>
    <p:extLst>
      <p:ext uri="{BB962C8B-B14F-4D97-AF65-F5344CB8AC3E}">
        <p14:creationId xmlns:p14="http://schemas.microsoft.com/office/powerpoint/2010/main" val="3477361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Thus, the ACC likely has an important role in integration of neuronal circuitry for affect regulation and can be identified as a distinctive region in understanding psychopathology. Affect-regulation, the ability to control and manage uncomfortable emotions, is a primary goal for mental health clinicians in treating psychopathology.</a:t>
            </a:r>
            <a:r>
              <a:rPr lang="en-US" dirty="0">
                <a:hlinkClick r:id="rId3"/>
              </a:rPr>
              <a:t>7</a:t>
            </a:r>
            <a:r>
              <a:rPr lang="en-US" dirty="0"/>
              <a:t> Avoidance of painful emotions is often the motivating force in negative behaviors such as substance abuse, binge eating, and suicide. These actions are taken as part of maladaptive approaches to control, avoid, or regulate painful emotions. Clinicians often treat patients by helping them to develop more adaptive coping mechanisms in regulating their emotions. Understanding the processes by which ACC contributes to regulation of emotions may assist clinicians in their therapeutic work.</a:t>
            </a:r>
          </a:p>
          <a:p>
            <a:r>
              <a:rPr lang="en-US" dirty="0"/>
              <a:t>The left temporal lobe, which is typically the most dominant in people, is associated with understanding language, learning, memorizing, forming speech and remembering verbal information.</a:t>
            </a:r>
            <a:endParaRPr lang="en-US" dirty="0">
              <a:cs typeface="Calibri"/>
            </a:endParaRPr>
          </a:p>
          <a:p>
            <a:r>
              <a:rPr lang="en-US" dirty="0"/>
              <a:t>The right temporal lobe, which is typically the least dominant in people, is associated with learning and memorizing non-verbal information (e.g. drawings and music), recognizing information, and determining facial expressions.</a:t>
            </a:r>
            <a:endParaRPr lang="en-US" dirty="0">
              <a:cs typeface="Calibri"/>
            </a:endParaRPr>
          </a:p>
          <a:p>
            <a:r>
              <a:rPr lang="en-US" dirty="0"/>
              <a:t>Essentially, the temporal lobes interact with, and depend upon input, which can be from other brain regions, as well as from sensory input from the environment. The temporal lobes can convert sounds into visual images in the mind. We also would not be able to understand someone talking to us without the use of our temporal lobes helping us to make sense of language.</a:t>
            </a:r>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5763FDFF-3228-412C-85EC-A2A8D4E08E24}" type="slidenum">
              <a:t>14</a:t>
            </a:fld>
            <a:endParaRPr lang="en-US"/>
          </a:p>
        </p:txBody>
      </p:sp>
    </p:spTree>
    <p:extLst>
      <p:ext uri="{BB962C8B-B14F-4D97-AF65-F5344CB8AC3E}">
        <p14:creationId xmlns:p14="http://schemas.microsoft.com/office/powerpoint/2010/main" val="603834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15</a:t>
            </a:fld>
            <a:endParaRPr lang="en-US"/>
          </a:p>
        </p:txBody>
      </p:sp>
    </p:spTree>
    <p:extLst>
      <p:ext uri="{BB962C8B-B14F-4D97-AF65-F5344CB8AC3E}">
        <p14:creationId xmlns:p14="http://schemas.microsoft.com/office/powerpoint/2010/main" val="2072597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supports a variety of functions including </a:t>
            </a:r>
            <a:r>
              <a:rPr lang="en-US" dirty="0">
                <a:hlinkClick r:id="rId3"/>
              </a:rPr>
              <a:t>emotion</a:t>
            </a:r>
            <a:r>
              <a:rPr lang="en-US" dirty="0"/>
              <a:t>, </a:t>
            </a:r>
            <a:r>
              <a:rPr lang="en-US" dirty="0">
                <a:hlinkClick r:id="rId4"/>
              </a:rPr>
              <a:t>behavior</a:t>
            </a:r>
            <a:r>
              <a:rPr lang="en-US" dirty="0"/>
              <a:t>, </a:t>
            </a:r>
            <a:r>
              <a:rPr lang="en-US" dirty="0">
                <a:hlinkClick r:id="rId5"/>
              </a:rPr>
              <a:t>long-term memory</a:t>
            </a:r>
            <a:r>
              <a:rPr lang="en-US" dirty="0"/>
              <a:t>, and </a:t>
            </a:r>
            <a:r>
              <a:rPr lang="en-US" dirty="0">
                <a:hlinkClick r:id="rId6"/>
              </a:rPr>
              <a:t>olfaction</a:t>
            </a:r>
            <a:r>
              <a:rPr lang="en-US" dirty="0"/>
              <a:t>.</a:t>
            </a:r>
            <a:r>
              <a:rPr lang="en-US" dirty="0">
                <a:hlinkClick r:id="rId7"/>
              </a:rPr>
              <a:t>[2]</a:t>
            </a:r>
            <a:r>
              <a:rPr lang="en-US" dirty="0"/>
              <a:t> Emotional life is largely housed in the limbic system, and it critically aids the formation of memories.</a:t>
            </a:r>
          </a:p>
          <a:p>
            <a:r>
              <a:rPr lang="en-US" dirty="0"/>
              <a:t>The structures and interacting areas of the limbic system are involved in motivation, emotion, learning, and memory. The limbic system is where the subcortical structures meet the cerebral cortex.</a:t>
            </a:r>
            <a:r>
              <a:rPr lang="en-US" dirty="0">
                <a:hlinkClick r:id="rId8"/>
              </a:rPr>
              <a:t>[1]</a:t>
            </a:r>
            <a:r>
              <a:rPr lang="en-US" dirty="0"/>
              <a:t> The limbic system operates by influencing the </a:t>
            </a:r>
            <a:r>
              <a:rPr lang="en-US" dirty="0">
                <a:hlinkClick r:id="rId9"/>
              </a:rPr>
              <a:t>endocrine system</a:t>
            </a:r>
            <a:r>
              <a:rPr lang="en-US" dirty="0"/>
              <a:t> and the </a:t>
            </a:r>
            <a:r>
              <a:rPr lang="en-US" dirty="0">
                <a:hlinkClick r:id="rId10"/>
              </a:rPr>
              <a:t>autonomic nervous system</a:t>
            </a:r>
            <a:r>
              <a:rPr lang="en-US" dirty="0"/>
              <a:t>. It is highly interconnected with the </a:t>
            </a:r>
            <a:r>
              <a:rPr lang="en-US" dirty="0">
                <a:hlinkClick r:id="rId11"/>
              </a:rPr>
              <a:t>nucleus accumbens</a:t>
            </a:r>
            <a:r>
              <a:rPr lang="en-US" dirty="0"/>
              <a:t>, which plays a role in </a:t>
            </a:r>
            <a:r>
              <a:rPr lang="en-US" dirty="0">
                <a:hlinkClick r:id="rId12"/>
              </a:rPr>
              <a:t>sexual arousal</a:t>
            </a:r>
            <a:r>
              <a:rPr lang="en-US" dirty="0"/>
              <a:t> and the "high" derived from certain </a:t>
            </a:r>
            <a:r>
              <a:rPr lang="en-US" dirty="0">
                <a:hlinkClick r:id="rId13"/>
              </a:rPr>
              <a:t>recreational drugs</a:t>
            </a:r>
            <a:r>
              <a:rPr lang="en-US" dirty="0"/>
              <a:t>.</a:t>
            </a:r>
            <a:endParaRPr lang="en-US" dirty="0">
              <a:cs typeface="Calibri"/>
            </a:endParaRPr>
          </a:p>
        </p:txBody>
      </p:sp>
      <p:sp>
        <p:nvSpPr>
          <p:cNvPr id="4" name="Slide Number Placeholder 3"/>
          <p:cNvSpPr>
            <a:spLocks noGrp="1"/>
          </p:cNvSpPr>
          <p:nvPr>
            <p:ph type="sldNum" sz="quarter" idx="5"/>
          </p:nvPr>
        </p:nvSpPr>
        <p:spPr/>
        <p:txBody>
          <a:bodyPr/>
          <a:lstStyle/>
          <a:p>
            <a:fld id="{5763FDFF-3228-412C-85EC-A2A8D4E08E24}" type="slidenum">
              <a:t>16</a:t>
            </a:fld>
            <a:endParaRPr lang="en-US"/>
          </a:p>
        </p:txBody>
      </p:sp>
    </p:spTree>
    <p:extLst>
      <p:ext uri="{BB962C8B-B14F-4D97-AF65-F5344CB8AC3E}">
        <p14:creationId xmlns:p14="http://schemas.microsoft.com/office/powerpoint/2010/main" val="3410788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17</a:t>
            </a:fld>
            <a:endParaRPr lang="en-US"/>
          </a:p>
        </p:txBody>
      </p:sp>
    </p:spTree>
    <p:extLst>
      <p:ext uri="{BB962C8B-B14F-4D97-AF65-F5344CB8AC3E}">
        <p14:creationId xmlns:p14="http://schemas.microsoft.com/office/powerpoint/2010/main" val="2129074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18</a:t>
            </a:fld>
            <a:endParaRPr lang="en-US"/>
          </a:p>
        </p:txBody>
      </p:sp>
    </p:spTree>
    <p:extLst>
      <p:ext uri="{BB962C8B-B14F-4D97-AF65-F5344CB8AC3E}">
        <p14:creationId xmlns:p14="http://schemas.microsoft.com/office/powerpoint/2010/main" val="2026985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19</a:t>
            </a:fld>
            <a:endParaRPr lang="en-US"/>
          </a:p>
        </p:txBody>
      </p:sp>
    </p:spTree>
    <p:extLst>
      <p:ext uri="{BB962C8B-B14F-4D97-AF65-F5344CB8AC3E}">
        <p14:creationId xmlns:p14="http://schemas.microsoft.com/office/powerpoint/2010/main" val="1212095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20</a:t>
            </a:fld>
            <a:endParaRPr lang="en-US"/>
          </a:p>
        </p:txBody>
      </p:sp>
    </p:spTree>
    <p:extLst>
      <p:ext uri="{BB962C8B-B14F-4D97-AF65-F5344CB8AC3E}">
        <p14:creationId xmlns:p14="http://schemas.microsoft.com/office/powerpoint/2010/main" val="2486293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21</a:t>
            </a:fld>
            <a:endParaRPr lang="en-US"/>
          </a:p>
        </p:txBody>
      </p:sp>
    </p:spTree>
    <p:extLst>
      <p:ext uri="{BB962C8B-B14F-4D97-AF65-F5344CB8AC3E}">
        <p14:creationId xmlns:p14="http://schemas.microsoft.com/office/powerpoint/2010/main" val="1592045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4</a:t>
            </a:fld>
            <a:endParaRPr lang="en-US"/>
          </a:p>
        </p:txBody>
      </p:sp>
    </p:spTree>
    <p:extLst>
      <p:ext uri="{BB962C8B-B14F-4D97-AF65-F5344CB8AC3E}">
        <p14:creationId xmlns:p14="http://schemas.microsoft.com/office/powerpoint/2010/main" val="1463330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22</a:t>
            </a:fld>
            <a:endParaRPr lang="en-US"/>
          </a:p>
        </p:txBody>
      </p:sp>
    </p:spTree>
    <p:extLst>
      <p:ext uri="{BB962C8B-B14F-4D97-AF65-F5344CB8AC3E}">
        <p14:creationId xmlns:p14="http://schemas.microsoft.com/office/powerpoint/2010/main" val="3085305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23</a:t>
            </a:fld>
            <a:endParaRPr lang="en-US"/>
          </a:p>
        </p:txBody>
      </p:sp>
    </p:spTree>
    <p:extLst>
      <p:ext uri="{BB962C8B-B14F-4D97-AF65-F5344CB8AC3E}">
        <p14:creationId xmlns:p14="http://schemas.microsoft.com/office/powerpoint/2010/main" val="4235761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24</a:t>
            </a:fld>
            <a:endParaRPr lang="en-US"/>
          </a:p>
        </p:txBody>
      </p:sp>
    </p:spTree>
    <p:extLst>
      <p:ext uri="{BB962C8B-B14F-4D97-AF65-F5344CB8AC3E}">
        <p14:creationId xmlns:p14="http://schemas.microsoft.com/office/powerpoint/2010/main" val="1491602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25</a:t>
            </a:fld>
            <a:endParaRPr lang="en-US"/>
          </a:p>
        </p:txBody>
      </p:sp>
    </p:spTree>
    <p:extLst>
      <p:ext uri="{BB962C8B-B14F-4D97-AF65-F5344CB8AC3E}">
        <p14:creationId xmlns:p14="http://schemas.microsoft.com/office/powerpoint/2010/main" val="31237004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supports a variety of functions including </a:t>
            </a:r>
            <a:r>
              <a:rPr lang="en-US" dirty="0">
                <a:hlinkClick r:id="rId3"/>
              </a:rPr>
              <a:t>emotion</a:t>
            </a:r>
            <a:r>
              <a:rPr lang="en-US" dirty="0"/>
              <a:t>, </a:t>
            </a:r>
            <a:r>
              <a:rPr lang="en-US" dirty="0">
                <a:hlinkClick r:id="rId4"/>
              </a:rPr>
              <a:t>behavior</a:t>
            </a:r>
            <a:r>
              <a:rPr lang="en-US" dirty="0"/>
              <a:t>, </a:t>
            </a:r>
            <a:r>
              <a:rPr lang="en-US" dirty="0">
                <a:hlinkClick r:id="rId5"/>
              </a:rPr>
              <a:t>long-term memory</a:t>
            </a:r>
            <a:r>
              <a:rPr lang="en-US" dirty="0"/>
              <a:t>, and </a:t>
            </a:r>
            <a:r>
              <a:rPr lang="en-US" dirty="0">
                <a:hlinkClick r:id="rId6"/>
              </a:rPr>
              <a:t>olfaction</a:t>
            </a:r>
            <a:r>
              <a:rPr lang="en-US" dirty="0"/>
              <a:t>.</a:t>
            </a:r>
            <a:r>
              <a:rPr lang="en-US" dirty="0">
                <a:hlinkClick r:id="rId7"/>
              </a:rPr>
              <a:t>[2]</a:t>
            </a:r>
            <a:r>
              <a:rPr lang="en-US" dirty="0"/>
              <a:t> Emotional life is largely housed in the limbic system, and it critically aids the formation of memories.</a:t>
            </a:r>
          </a:p>
          <a:p>
            <a:r>
              <a:rPr lang="en-US" dirty="0"/>
              <a:t>The structures and interacting areas of the limbic system are involved in motivation, emotion, learning, and memory. The limbic system is where the subcortical structures meet the cerebral cortex.</a:t>
            </a:r>
            <a:r>
              <a:rPr lang="en-US" dirty="0">
                <a:hlinkClick r:id="rId8"/>
              </a:rPr>
              <a:t>[1]</a:t>
            </a:r>
            <a:r>
              <a:rPr lang="en-US" dirty="0"/>
              <a:t> The limbic system operates by influencing the </a:t>
            </a:r>
            <a:r>
              <a:rPr lang="en-US" dirty="0">
                <a:hlinkClick r:id="rId9"/>
              </a:rPr>
              <a:t>endocrine system</a:t>
            </a:r>
            <a:r>
              <a:rPr lang="en-US" dirty="0"/>
              <a:t> and the </a:t>
            </a:r>
            <a:r>
              <a:rPr lang="en-US" dirty="0">
                <a:hlinkClick r:id="rId10"/>
              </a:rPr>
              <a:t>autonomic nervous system</a:t>
            </a:r>
            <a:r>
              <a:rPr lang="en-US" dirty="0"/>
              <a:t>. It is highly interconnected with the </a:t>
            </a:r>
            <a:r>
              <a:rPr lang="en-US" dirty="0">
                <a:hlinkClick r:id="rId11"/>
              </a:rPr>
              <a:t>nucleus accumbens</a:t>
            </a:r>
            <a:r>
              <a:rPr lang="en-US" dirty="0"/>
              <a:t>, which plays a role in </a:t>
            </a:r>
            <a:r>
              <a:rPr lang="en-US" dirty="0">
                <a:hlinkClick r:id="rId12"/>
              </a:rPr>
              <a:t>sexual arousal</a:t>
            </a:r>
            <a:r>
              <a:rPr lang="en-US" dirty="0"/>
              <a:t> and the "high" derived from certain </a:t>
            </a:r>
            <a:r>
              <a:rPr lang="en-US" dirty="0">
                <a:hlinkClick r:id="rId13"/>
              </a:rPr>
              <a:t>recreational drugs</a:t>
            </a:r>
            <a:r>
              <a:rPr lang="en-US" dirty="0"/>
              <a:t>.</a:t>
            </a:r>
            <a:endParaRPr lang="en-US" dirty="0">
              <a:cs typeface="Calibri"/>
            </a:endParaRPr>
          </a:p>
        </p:txBody>
      </p:sp>
      <p:sp>
        <p:nvSpPr>
          <p:cNvPr id="4" name="Slide Number Placeholder 3"/>
          <p:cNvSpPr>
            <a:spLocks noGrp="1"/>
          </p:cNvSpPr>
          <p:nvPr>
            <p:ph type="sldNum" sz="quarter" idx="5"/>
          </p:nvPr>
        </p:nvSpPr>
        <p:spPr/>
        <p:txBody>
          <a:bodyPr/>
          <a:lstStyle/>
          <a:p>
            <a:fld id="{5763FDFF-3228-412C-85EC-A2A8D4E08E24}" type="slidenum">
              <a:t>26</a:t>
            </a:fld>
            <a:endParaRPr lang="en-US"/>
          </a:p>
        </p:txBody>
      </p:sp>
    </p:spTree>
    <p:extLst>
      <p:ext uri="{BB962C8B-B14F-4D97-AF65-F5344CB8AC3E}">
        <p14:creationId xmlns:p14="http://schemas.microsoft.com/office/powerpoint/2010/main" val="24991292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27</a:t>
            </a:fld>
            <a:endParaRPr lang="en-US"/>
          </a:p>
        </p:txBody>
      </p:sp>
    </p:spTree>
    <p:extLst>
      <p:ext uri="{BB962C8B-B14F-4D97-AF65-F5344CB8AC3E}">
        <p14:creationId xmlns:p14="http://schemas.microsoft.com/office/powerpoint/2010/main" val="23245931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28</a:t>
            </a:fld>
            <a:endParaRPr lang="en-US"/>
          </a:p>
        </p:txBody>
      </p:sp>
    </p:spTree>
    <p:extLst>
      <p:ext uri="{BB962C8B-B14F-4D97-AF65-F5344CB8AC3E}">
        <p14:creationId xmlns:p14="http://schemas.microsoft.com/office/powerpoint/2010/main" val="159620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29</a:t>
            </a:fld>
            <a:endParaRPr lang="en-US"/>
          </a:p>
        </p:txBody>
      </p:sp>
    </p:spTree>
    <p:extLst>
      <p:ext uri="{BB962C8B-B14F-4D97-AF65-F5344CB8AC3E}">
        <p14:creationId xmlns:p14="http://schemas.microsoft.com/office/powerpoint/2010/main" val="149854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30</a:t>
            </a:fld>
            <a:endParaRPr lang="en-US"/>
          </a:p>
        </p:txBody>
      </p:sp>
    </p:spTree>
    <p:extLst>
      <p:ext uri="{BB962C8B-B14F-4D97-AF65-F5344CB8AC3E}">
        <p14:creationId xmlns:p14="http://schemas.microsoft.com/office/powerpoint/2010/main" val="18259698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31</a:t>
            </a:fld>
            <a:endParaRPr lang="en-US"/>
          </a:p>
        </p:txBody>
      </p:sp>
    </p:spTree>
    <p:extLst>
      <p:ext uri="{BB962C8B-B14F-4D97-AF65-F5344CB8AC3E}">
        <p14:creationId xmlns:p14="http://schemas.microsoft.com/office/powerpoint/2010/main" val="100491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5</a:t>
            </a:fld>
            <a:endParaRPr lang="en-US"/>
          </a:p>
        </p:txBody>
      </p:sp>
    </p:spTree>
    <p:extLst>
      <p:ext uri="{BB962C8B-B14F-4D97-AF65-F5344CB8AC3E}">
        <p14:creationId xmlns:p14="http://schemas.microsoft.com/office/powerpoint/2010/main" val="3585782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32</a:t>
            </a:fld>
            <a:endParaRPr lang="en-US"/>
          </a:p>
        </p:txBody>
      </p:sp>
    </p:spTree>
    <p:extLst>
      <p:ext uri="{BB962C8B-B14F-4D97-AF65-F5344CB8AC3E}">
        <p14:creationId xmlns:p14="http://schemas.microsoft.com/office/powerpoint/2010/main" val="3796709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33</a:t>
            </a:fld>
            <a:endParaRPr lang="en-US"/>
          </a:p>
        </p:txBody>
      </p:sp>
    </p:spTree>
    <p:extLst>
      <p:ext uri="{BB962C8B-B14F-4D97-AF65-F5344CB8AC3E}">
        <p14:creationId xmlns:p14="http://schemas.microsoft.com/office/powerpoint/2010/main" val="17741145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34</a:t>
            </a:fld>
            <a:endParaRPr lang="en-US"/>
          </a:p>
        </p:txBody>
      </p:sp>
    </p:spTree>
    <p:extLst>
      <p:ext uri="{BB962C8B-B14F-4D97-AF65-F5344CB8AC3E}">
        <p14:creationId xmlns:p14="http://schemas.microsoft.com/office/powerpoint/2010/main" val="6464403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35</a:t>
            </a:fld>
            <a:endParaRPr lang="en-US"/>
          </a:p>
        </p:txBody>
      </p:sp>
    </p:spTree>
    <p:extLst>
      <p:ext uri="{BB962C8B-B14F-4D97-AF65-F5344CB8AC3E}">
        <p14:creationId xmlns:p14="http://schemas.microsoft.com/office/powerpoint/2010/main" val="1992872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36</a:t>
            </a:fld>
            <a:endParaRPr lang="en-US"/>
          </a:p>
        </p:txBody>
      </p:sp>
    </p:spTree>
    <p:extLst>
      <p:ext uri="{BB962C8B-B14F-4D97-AF65-F5344CB8AC3E}">
        <p14:creationId xmlns:p14="http://schemas.microsoft.com/office/powerpoint/2010/main" val="36906146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38</a:t>
            </a:fld>
            <a:endParaRPr lang="en-US"/>
          </a:p>
        </p:txBody>
      </p:sp>
    </p:spTree>
    <p:extLst>
      <p:ext uri="{BB962C8B-B14F-4D97-AF65-F5344CB8AC3E}">
        <p14:creationId xmlns:p14="http://schemas.microsoft.com/office/powerpoint/2010/main" val="34788750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39</a:t>
            </a:fld>
            <a:endParaRPr lang="en-US"/>
          </a:p>
        </p:txBody>
      </p:sp>
    </p:spTree>
    <p:extLst>
      <p:ext uri="{BB962C8B-B14F-4D97-AF65-F5344CB8AC3E}">
        <p14:creationId xmlns:p14="http://schemas.microsoft.com/office/powerpoint/2010/main" val="24630213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40</a:t>
            </a:fld>
            <a:endParaRPr lang="en-US"/>
          </a:p>
        </p:txBody>
      </p:sp>
    </p:spTree>
    <p:extLst>
      <p:ext uri="{BB962C8B-B14F-4D97-AF65-F5344CB8AC3E}">
        <p14:creationId xmlns:p14="http://schemas.microsoft.com/office/powerpoint/2010/main" val="30906511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41</a:t>
            </a:fld>
            <a:endParaRPr lang="en-US"/>
          </a:p>
        </p:txBody>
      </p:sp>
    </p:spTree>
    <p:extLst>
      <p:ext uri="{BB962C8B-B14F-4D97-AF65-F5344CB8AC3E}">
        <p14:creationId xmlns:p14="http://schemas.microsoft.com/office/powerpoint/2010/main" val="25114512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42</a:t>
            </a:fld>
            <a:endParaRPr lang="en-US"/>
          </a:p>
        </p:txBody>
      </p:sp>
    </p:spTree>
    <p:extLst>
      <p:ext uri="{BB962C8B-B14F-4D97-AF65-F5344CB8AC3E}">
        <p14:creationId xmlns:p14="http://schemas.microsoft.com/office/powerpoint/2010/main" val="2506325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6</a:t>
            </a:fld>
            <a:endParaRPr lang="en-US"/>
          </a:p>
        </p:txBody>
      </p:sp>
    </p:spTree>
    <p:extLst>
      <p:ext uri="{BB962C8B-B14F-4D97-AF65-F5344CB8AC3E}">
        <p14:creationId xmlns:p14="http://schemas.microsoft.com/office/powerpoint/2010/main" val="13366976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44</a:t>
            </a:fld>
            <a:endParaRPr lang="en-US"/>
          </a:p>
        </p:txBody>
      </p:sp>
    </p:spTree>
    <p:extLst>
      <p:ext uri="{BB962C8B-B14F-4D97-AF65-F5344CB8AC3E}">
        <p14:creationId xmlns:p14="http://schemas.microsoft.com/office/powerpoint/2010/main" val="41854773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45</a:t>
            </a:fld>
            <a:endParaRPr lang="en-US"/>
          </a:p>
        </p:txBody>
      </p:sp>
    </p:spTree>
    <p:extLst>
      <p:ext uri="{BB962C8B-B14F-4D97-AF65-F5344CB8AC3E}">
        <p14:creationId xmlns:p14="http://schemas.microsoft.com/office/powerpoint/2010/main" val="12616226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46</a:t>
            </a:fld>
            <a:endParaRPr lang="en-US"/>
          </a:p>
        </p:txBody>
      </p:sp>
    </p:spTree>
    <p:extLst>
      <p:ext uri="{BB962C8B-B14F-4D97-AF65-F5344CB8AC3E}">
        <p14:creationId xmlns:p14="http://schemas.microsoft.com/office/powerpoint/2010/main" val="8308529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47</a:t>
            </a:fld>
            <a:endParaRPr lang="en-US"/>
          </a:p>
        </p:txBody>
      </p:sp>
    </p:spTree>
    <p:extLst>
      <p:ext uri="{BB962C8B-B14F-4D97-AF65-F5344CB8AC3E}">
        <p14:creationId xmlns:p14="http://schemas.microsoft.com/office/powerpoint/2010/main" val="39965241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50</a:t>
            </a:fld>
            <a:endParaRPr lang="en-US"/>
          </a:p>
        </p:txBody>
      </p:sp>
    </p:spTree>
    <p:extLst>
      <p:ext uri="{BB962C8B-B14F-4D97-AF65-F5344CB8AC3E}">
        <p14:creationId xmlns:p14="http://schemas.microsoft.com/office/powerpoint/2010/main" val="1251951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7</a:t>
            </a:fld>
            <a:endParaRPr lang="en-US"/>
          </a:p>
        </p:txBody>
      </p:sp>
    </p:spTree>
    <p:extLst>
      <p:ext uri="{BB962C8B-B14F-4D97-AF65-F5344CB8AC3E}">
        <p14:creationId xmlns:p14="http://schemas.microsoft.com/office/powerpoint/2010/main" val="1623066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8</a:t>
            </a:fld>
            <a:endParaRPr lang="en-US"/>
          </a:p>
        </p:txBody>
      </p:sp>
    </p:spTree>
    <p:extLst>
      <p:ext uri="{BB962C8B-B14F-4D97-AF65-F5344CB8AC3E}">
        <p14:creationId xmlns:p14="http://schemas.microsoft.com/office/powerpoint/2010/main" val="1381752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9</a:t>
            </a:fld>
            <a:endParaRPr lang="en-US"/>
          </a:p>
        </p:txBody>
      </p:sp>
    </p:spTree>
    <p:extLst>
      <p:ext uri="{BB962C8B-B14F-4D97-AF65-F5344CB8AC3E}">
        <p14:creationId xmlns:p14="http://schemas.microsoft.com/office/powerpoint/2010/main" val="1574719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10</a:t>
            </a:fld>
            <a:endParaRPr lang="en-US"/>
          </a:p>
        </p:txBody>
      </p:sp>
    </p:spTree>
    <p:extLst>
      <p:ext uri="{BB962C8B-B14F-4D97-AF65-F5344CB8AC3E}">
        <p14:creationId xmlns:p14="http://schemas.microsoft.com/office/powerpoint/2010/main" val="947243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3FDFF-3228-412C-85EC-A2A8D4E08E24}" type="slidenum">
              <a:rPr lang="en-US"/>
              <a:t>11</a:t>
            </a:fld>
            <a:endParaRPr lang="en-US"/>
          </a:p>
        </p:txBody>
      </p:sp>
    </p:spTree>
    <p:extLst>
      <p:ext uri="{BB962C8B-B14F-4D97-AF65-F5344CB8AC3E}">
        <p14:creationId xmlns:p14="http://schemas.microsoft.com/office/powerpoint/2010/main" val="133180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1/10/2023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1/10/2023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flickr.com/photos/labguest/3497647067/"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creativecommons.org/licenses/by-nc-sa/3.0/" TargetMode="External"/><Relationship Id="rId4" Type="http://schemas.openxmlformats.org/officeDocument/2006/relationships/hyperlink" Target="https://www.flickr.com/photos/labguest/3497647067/"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1.jpeg"/><Relationship Id="rId7" Type="http://schemas.openxmlformats.org/officeDocument/2006/relationships/diagramColors" Target="../diagrams/colors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creativecommons.org/licenses/by-nc-sa/3.0/" TargetMode="External"/><Relationship Id="rId4" Type="http://schemas.openxmlformats.org/officeDocument/2006/relationships/hyperlink" Target="https://www.flickr.com/photos/labguest/3497647067/"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5.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6.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nichd.nih.gov/health/topics/tbi/conditioninfo/symptoms#f2" TargetMode="External"/><Relationship Id="rId2" Type="http://schemas.openxmlformats.org/officeDocument/2006/relationships/hyperlink" Target="https://www.nichd.nih.gov/health/topics/tbi/conditioninfo/symptoms#f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nichd.nih.gov/health/topics/tbi/conditioninfo/symptoms#f4" TargetMode="External"/><Relationship Id="rId2" Type="http://schemas.openxmlformats.org/officeDocument/2006/relationships/hyperlink" Target="https://www.nichd.nih.gov/health/topics/tbi/conditioninfo/symptoms#f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2.svg"/></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2"/>
                </a:solidFill>
                <a:ea typeface="+mj-lt"/>
                <a:cs typeface="+mj-lt"/>
              </a:rPr>
              <a:t>Brain Functionality: </a:t>
            </a:r>
            <a:br>
              <a:rPr lang="en-US" dirty="0">
                <a:solidFill>
                  <a:schemeClr val="tx2"/>
                </a:solidFill>
                <a:ea typeface="+mj-lt"/>
                <a:cs typeface="+mj-lt"/>
              </a:rPr>
            </a:br>
            <a:r>
              <a:rPr lang="en-US" sz="4000" dirty="0">
                <a:solidFill>
                  <a:schemeClr val="tx2"/>
                </a:solidFill>
                <a:ea typeface="+mj-lt"/>
                <a:cs typeface="+mj-lt"/>
              </a:rPr>
              <a:t>ADD/ADHD &amp; the Alcoholic Brain</a:t>
            </a:r>
            <a:endParaRPr lang="en-US" dirty="0">
              <a:solidFill>
                <a:schemeClr val="tx2"/>
              </a:solidFill>
            </a:endParaRPr>
          </a:p>
        </p:txBody>
      </p:sp>
      <p:sp>
        <p:nvSpPr>
          <p:cNvPr id="3" name="Subtitle 2"/>
          <p:cNvSpPr>
            <a:spLocks noGrp="1"/>
          </p:cNvSpPr>
          <p:nvPr>
            <p:ph type="subTitle" idx="1"/>
          </p:nvPr>
        </p:nvSpPr>
        <p:spPr/>
        <p:txBody>
          <a:bodyPr/>
          <a:lstStyle/>
          <a:p>
            <a:r>
              <a:rPr lang="en-US" b="1" dirty="0">
                <a:solidFill>
                  <a:schemeClr val="accent5"/>
                </a:solidFill>
              </a:rPr>
              <a:t>Dr. Don Gilbert, MS, PhD, LMHC, BCPC</a:t>
            </a:r>
          </a:p>
        </p:txBody>
      </p:sp>
    </p:spTree>
    <p:extLst>
      <p:ext uri="{BB962C8B-B14F-4D97-AF65-F5344CB8AC3E}">
        <p14:creationId xmlns:p14="http://schemas.microsoft.com/office/powerpoint/2010/main" val="3059316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7A55C043-7BC2-BC8A-D89D-12DE5F303D6D}"/>
              </a:ext>
            </a:extLst>
          </p:cNvPr>
          <p:cNvGraphicFramePr>
            <a:graphicFrameLocks noGrp="1"/>
          </p:cNvGraphicFramePr>
          <p:nvPr>
            <p:ph idx="1"/>
            <p:extLst>
              <p:ext uri="{D42A27DB-BD31-4B8C-83A1-F6EECF244321}">
                <p14:modId xmlns:p14="http://schemas.microsoft.com/office/powerpoint/2010/main" val="400918864"/>
              </p:ext>
            </p:extLst>
          </p:nvPr>
        </p:nvGraphicFramePr>
        <p:xfrm>
          <a:off x="3779421" y="1600872"/>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BA2DCC98-9056-D419-FD6D-C2286884C475}"/>
              </a:ext>
            </a:extLst>
          </p:cNvPr>
          <p:cNvSpPr txBox="1"/>
          <p:nvPr/>
        </p:nvSpPr>
        <p:spPr>
          <a:xfrm>
            <a:off x="3961654" y="760526"/>
            <a:ext cx="7522423" cy="646331"/>
          </a:xfrm>
          <a:prstGeom prst="rect">
            <a:avLst/>
          </a:prstGeom>
          <a:noFill/>
        </p:spPr>
        <p:txBody>
          <a:bodyPr wrap="square">
            <a:spAutoFit/>
          </a:bodyPr>
          <a:lstStyle/>
          <a:p>
            <a:pPr algn="ctr"/>
            <a:r>
              <a:rPr lang="en-US" i="1" dirty="0"/>
              <a:t>Part of the brain that is impacted.  </a:t>
            </a:r>
          </a:p>
          <a:p>
            <a:pPr algn="ctr"/>
            <a:r>
              <a:rPr lang="en-US" i="1" dirty="0"/>
              <a:t>Can either be over-stimulated or under-stimulated. </a:t>
            </a:r>
          </a:p>
        </p:txBody>
      </p:sp>
      <p:sp>
        <p:nvSpPr>
          <p:cNvPr id="9" name="Title 1">
            <a:extLst>
              <a:ext uri="{FF2B5EF4-FFF2-40B4-BE49-F238E27FC236}">
                <a16:creationId xmlns:a16="http://schemas.microsoft.com/office/drawing/2014/main" id="{EE37412E-5288-FC25-1D8E-18F2108335F9}"/>
              </a:ext>
            </a:extLst>
          </p:cNvPr>
          <p:cNvSpPr>
            <a:spLocks noGrp="1"/>
          </p:cNvSpPr>
          <p:nvPr>
            <p:ph type="title"/>
          </p:nvPr>
        </p:nvSpPr>
        <p:spPr>
          <a:xfrm>
            <a:off x="443238" y="1173480"/>
            <a:ext cx="2482842" cy="2377440"/>
          </a:xfrm>
        </p:spPr>
        <p:txBody>
          <a:bodyPr/>
          <a:lstStyle/>
          <a:p>
            <a:pPr algn="ctr"/>
            <a:r>
              <a:rPr lang="en-US" b="1" dirty="0">
                <a:solidFill>
                  <a:schemeClr val="accent3"/>
                </a:solidFill>
                <a:ea typeface="+mj-lt"/>
                <a:cs typeface="+mj-lt"/>
              </a:rPr>
              <a:t>7 Brain Types Associated with ADHD</a:t>
            </a:r>
            <a:br>
              <a:rPr lang="en-US" b="1" dirty="0">
                <a:solidFill>
                  <a:schemeClr val="accent3"/>
                </a:solidFill>
                <a:ea typeface="+mj-lt"/>
                <a:cs typeface="+mj-lt"/>
              </a:rPr>
            </a:br>
            <a:endParaRPr lang="en-US" b="1" dirty="0">
              <a:solidFill>
                <a:schemeClr val="accent3"/>
              </a:solidFill>
            </a:endParaRPr>
          </a:p>
        </p:txBody>
      </p:sp>
      <p:sp>
        <p:nvSpPr>
          <p:cNvPr id="10" name="TextBox 9">
            <a:extLst>
              <a:ext uri="{FF2B5EF4-FFF2-40B4-BE49-F238E27FC236}">
                <a16:creationId xmlns:a16="http://schemas.microsoft.com/office/drawing/2014/main" id="{0FB64CEE-F053-4E63-16CD-21D76BAA3EE5}"/>
              </a:ext>
            </a:extLst>
          </p:cNvPr>
          <p:cNvSpPr txBox="1"/>
          <p:nvPr/>
        </p:nvSpPr>
        <p:spPr>
          <a:xfrm>
            <a:off x="443238" y="3364468"/>
            <a:ext cx="2482842" cy="369332"/>
          </a:xfrm>
          <a:prstGeom prst="rect">
            <a:avLst/>
          </a:prstGeom>
          <a:noFill/>
        </p:spPr>
        <p:txBody>
          <a:bodyPr wrap="square">
            <a:spAutoFit/>
          </a:bodyPr>
          <a:lstStyle/>
          <a:p>
            <a:pPr lvl="0" algn="ctr"/>
            <a:r>
              <a:rPr lang="en-US" sz="1800" i="1" dirty="0"/>
              <a:t>Courtesy Amen Clinics</a:t>
            </a:r>
          </a:p>
        </p:txBody>
      </p:sp>
    </p:spTree>
    <p:extLst>
      <p:ext uri="{BB962C8B-B14F-4D97-AF65-F5344CB8AC3E}">
        <p14:creationId xmlns:p14="http://schemas.microsoft.com/office/powerpoint/2010/main" val="1315894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1" descr="Diagram&#10;&#10;Description automatically generated">
            <a:extLst>
              <a:ext uri="{FF2B5EF4-FFF2-40B4-BE49-F238E27FC236}">
                <a16:creationId xmlns:a16="http://schemas.microsoft.com/office/drawing/2014/main" id="{152FE2D4-733A-4E22-8A55-42D54E347D7E}"/>
              </a:ext>
            </a:extLst>
          </p:cNvPr>
          <p:cNvPicPr>
            <a:picLocks noGrp="1" noChangeAspect="1"/>
          </p:cNvPicPr>
          <p:nvPr>
            <p:ph idx="1"/>
          </p:nvPr>
        </p:nvPicPr>
        <p:blipFill>
          <a:blip r:embed="rId3"/>
          <a:stretch>
            <a:fillRect/>
          </a:stretch>
        </p:blipFill>
        <p:spPr>
          <a:xfrm>
            <a:off x="2216479" y="671929"/>
            <a:ext cx="8549057" cy="5514141"/>
          </a:xfrm>
          <a:prstGeom prst="rect">
            <a:avLst/>
          </a:prstGeom>
        </p:spPr>
      </p:pic>
    </p:spTree>
    <p:extLst>
      <p:ext uri="{BB962C8B-B14F-4D97-AF65-F5344CB8AC3E}">
        <p14:creationId xmlns:p14="http://schemas.microsoft.com/office/powerpoint/2010/main" val="548411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922D5-76DE-45F8-8E8F-94E55F39E0C3}"/>
              </a:ext>
            </a:extLst>
          </p:cNvPr>
          <p:cNvSpPr>
            <a:spLocks noGrp="1"/>
          </p:cNvSpPr>
          <p:nvPr>
            <p:ph idx="1"/>
          </p:nvPr>
        </p:nvSpPr>
        <p:spPr>
          <a:xfrm>
            <a:off x="3803904" y="849257"/>
            <a:ext cx="7668768" cy="5245749"/>
          </a:xfrm>
        </p:spPr>
        <p:txBody>
          <a:bodyPr>
            <a:normAutofit/>
          </a:bodyPr>
          <a:lstStyle/>
          <a:p>
            <a:pPr>
              <a:buClr>
                <a:schemeClr val="bg2">
                  <a:lumMod val="75000"/>
                </a:schemeClr>
              </a:buClr>
              <a:buFont typeface="Wingdings" panose="05000000000000000000" pitchFamily="2" charset="2"/>
              <a:buChar char="§"/>
            </a:pPr>
            <a:r>
              <a:rPr lang="en-US" sz="2800" dirty="0"/>
              <a:t>AC-Anterior Cingulate </a:t>
            </a:r>
            <a:r>
              <a:rPr lang="en-US" sz="1900" dirty="0"/>
              <a:t>- </a:t>
            </a:r>
            <a:r>
              <a:rPr lang="en-US" sz="2400" dirty="0">
                <a:ea typeface="+mn-lt"/>
                <a:cs typeface="+mn-lt"/>
              </a:rPr>
              <a:t>The anterior cingulate cortex (ACC) lies in a unique position in the brain, with connections to both the “emotional” limbic system and the “cognitive” prefrontal cortex.</a:t>
            </a:r>
          </a:p>
          <a:p>
            <a:pPr>
              <a:buClr>
                <a:schemeClr val="bg2">
                  <a:lumMod val="75000"/>
                </a:schemeClr>
              </a:buClr>
              <a:buFont typeface="Wingdings" panose="05000000000000000000" pitchFamily="2" charset="2"/>
              <a:buChar char="§"/>
            </a:pPr>
            <a:r>
              <a:rPr lang="en-US" sz="2800" dirty="0">
                <a:ea typeface="+mn-lt"/>
                <a:cs typeface="+mn-lt"/>
              </a:rPr>
              <a:t>BG- Basal Ganglia- </a:t>
            </a:r>
            <a:r>
              <a:rPr lang="en-US" sz="2400" dirty="0">
                <a:ea typeface="+mn-lt"/>
                <a:cs typeface="+mn-lt"/>
              </a:rPr>
              <a:t>The basal ganglia is a cluster of nuclei found deep to the neocortex of the brain. It has a multitude of functions associated with reward.</a:t>
            </a:r>
          </a:p>
          <a:p>
            <a:pPr>
              <a:buClr>
                <a:schemeClr val="bg2">
                  <a:lumMod val="75000"/>
                </a:schemeClr>
              </a:buClr>
              <a:buFont typeface="Wingdings" panose="05000000000000000000" pitchFamily="2" charset="2"/>
              <a:buChar char="§"/>
            </a:pPr>
            <a:r>
              <a:rPr lang="en-US" sz="2800" dirty="0">
                <a:ea typeface="+mn-lt"/>
                <a:cs typeface="+mn-lt"/>
              </a:rPr>
              <a:t>TL's- Temporal Lobes </a:t>
            </a:r>
            <a:r>
              <a:rPr lang="en-US" sz="2400" dirty="0">
                <a:ea typeface="+mn-lt"/>
                <a:cs typeface="+mn-lt"/>
              </a:rPr>
              <a:t>- The main functions of the temporal lobes include understanding language, memory acquisition, face recognition, object recognition, perception and processing auditory information.</a:t>
            </a:r>
            <a:endParaRPr lang="en-US" sz="2400" dirty="0"/>
          </a:p>
        </p:txBody>
      </p:sp>
      <p:sp>
        <p:nvSpPr>
          <p:cNvPr id="6" name="Title 1">
            <a:extLst>
              <a:ext uri="{FF2B5EF4-FFF2-40B4-BE49-F238E27FC236}">
                <a16:creationId xmlns:a16="http://schemas.microsoft.com/office/drawing/2014/main" id="{47ED7656-06BF-C34F-CE08-D215EC533A25}"/>
              </a:ext>
            </a:extLst>
          </p:cNvPr>
          <p:cNvSpPr txBox="1">
            <a:spLocks/>
          </p:cNvSpPr>
          <p:nvPr/>
        </p:nvSpPr>
        <p:spPr>
          <a:xfrm>
            <a:off x="372340" y="1683144"/>
            <a:ext cx="2774922" cy="34917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800" i="1" dirty="0">
                <a:solidFill>
                  <a:schemeClr val="accent3"/>
                </a:solidFill>
                <a:ea typeface="+mj-lt"/>
                <a:cs typeface="+mj-lt"/>
              </a:rPr>
              <a:t>Part of the brain that is impacted.  </a:t>
            </a:r>
            <a:br>
              <a:rPr lang="en-US" sz="2800" i="1" dirty="0">
                <a:solidFill>
                  <a:schemeClr val="accent3"/>
                </a:solidFill>
                <a:ea typeface="+mj-lt"/>
                <a:cs typeface="+mj-lt"/>
              </a:rPr>
            </a:br>
            <a:br>
              <a:rPr lang="en-US" sz="2800" i="1" dirty="0">
                <a:solidFill>
                  <a:schemeClr val="accent3"/>
                </a:solidFill>
                <a:ea typeface="+mj-lt"/>
                <a:cs typeface="+mj-lt"/>
              </a:rPr>
            </a:br>
            <a:r>
              <a:rPr lang="en-US" sz="2800" i="1" dirty="0">
                <a:solidFill>
                  <a:schemeClr val="accent3"/>
                </a:solidFill>
                <a:ea typeface="+mj-lt"/>
                <a:cs typeface="+mj-lt"/>
              </a:rPr>
              <a:t>Can either be over-stimulated or under-stimulated.</a:t>
            </a:r>
            <a:endParaRPr lang="en-US" sz="2800" i="1" dirty="0">
              <a:solidFill>
                <a:schemeClr val="accent3"/>
              </a:solidFill>
            </a:endParaRPr>
          </a:p>
        </p:txBody>
      </p:sp>
    </p:spTree>
    <p:extLst>
      <p:ext uri="{BB962C8B-B14F-4D97-AF65-F5344CB8AC3E}">
        <p14:creationId xmlns:p14="http://schemas.microsoft.com/office/powerpoint/2010/main" val="17272201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6E2B9-17F3-4CDB-92F3-97CCE1AB9DFE}"/>
              </a:ext>
            </a:extLst>
          </p:cNvPr>
          <p:cNvSpPr>
            <a:spLocks noGrp="1"/>
          </p:cNvSpPr>
          <p:nvPr>
            <p:ph type="title"/>
          </p:nvPr>
        </p:nvSpPr>
        <p:spPr>
          <a:xfrm>
            <a:off x="372340" y="1683144"/>
            <a:ext cx="2774922" cy="3491712"/>
          </a:xfrm>
        </p:spPr>
        <p:txBody>
          <a:bodyPr>
            <a:normAutofit/>
          </a:bodyPr>
          <a:lstStyle/>
          <a:p>
            <a:pPr algn="ctr"/>
            <a:r>
              <a:rPr lang="en-US" sz="2800" i="1" dirty="0">
                <a:solidFill>
                  <a:schemeClr val="accent3"/>
                </a:solidFill>
                <a:ea typeface="+mj-lt"/>
                <a:cs typeface="+mj-lt"/>
              </a:rPr>
              <a:t>Part of the brain that is impacted.  </a:t>
            </a:r>
            <a:br>
              <a:rPr lang="en-US" sz="2800" i="1" dirty="0">
                <a:solidFill>
                  <a:schemeClr val="accent3"/>
                </a:solidFill>
                <a:ea typeface="+mj-lt"/>
                <a:cs typeface="+mj-lt"/>
              </a:rPr>
            </a:br>
            <a:br>
              <a:rPr lang="en-US" sz="2800" i="1" dirty="0">
                <a:solidFill>
                  <a:schemeClr val="accent3"/>
                </a:solidFill>
                <a:ea typeface="+mj-lt"/>
                <a:cs typeface="+mj-lt"/>
              </a:rPr>
            </a:br>
            <a:r>
              <a:rPr lang="en-US" sz="2800" i="1" dirty="0">
                <a:solidFill>
                  <a:schemeClr val="accent3"/>
                </a:solidFill>
                <a:ea typeface="+mj-lt"/>
                <a:cs typeface="+mj-lt"/>
              </a:rPr>
              <a:t>Can either be over-stimulated or under-stimulated.</a:t>
            </a:r>
            <a:endParaRPr lang="en-US" sz="2800" i="1" dirty="0">
              <a:solidFill>
                <a:schemeClr val="accent3"/>
              </a:solidFill>
            </a:endParaRPr>
          </a:p>
        </p:txBody>
      </p:sp>
      <p:sp>
        <p:nvSpPr>
          <p:cNvPr id="3" name="Content Placeholder 2">
            <a:extLst>
              <a:ext uri="{FF2B5EF4-FFF2-40B4-BE49-F238E27FC236}">
                <a16:creationId xmlns:a16="http://schemas.microsoft.com/office/drawing/2014/main" id="{77200A41-80DB-48C1-A8A0-96999A840345}"/>
              </a:ext>
            </a:extLst>
          </p:cNvPr>
          <p:cNvSpPr>
            <a:spLocks noGrp="1"/>
          </p:cNvSpPr>
          <p:nvPr>
            <p:ph idx="1"/>
          </p:nvPr>
        </p:nvSpPr>
        <p:spPr>
          <a:xfrm>
            <a:off x="3962400" y="1281773"/>
            <a:ext cx="7254240" cy="4294454"/>
          </a:xfrm>
        </p:spPr>
        <p:txBody>
          <a:bodyPr anchor="t">
            <a:normAutofit/>
          </a:bodyPr>
          <a:lstStyle/>
          <a:p>
            <a:pPr>
              <a:buClr>
                <a:schemeClr val="bg2">
                  <a:lumMod val="75000"/>
                </a:schemeClr>
              </a:buClr>
              <a:buFont typeface="Wingdings" panose="05000000000000000000" pitchFamily="2" charset="2"/>
              <a:buChar char="§"/>
            </a:pPr>
            <a:r>
              <a:rPr lang="en-US" sz="2800" dirty="0">
                <a:ea typeface="+mn-lt"/>
                <a:cs typeface="+mn-lt"/>
              </a:rPr>
              <a:t>PFC-prefrontal cortex - </a:t>
            </a:r>
            <a:r>
              <a:rPr lang="en-US" sz="2400" dirty="0">
                <a:ea typeface="+mn-lt"/>
                <a:cs typeface="+mn-lt"/>
              </a:rPr>
              <a:t>The </a:t>
            </a:r>
            <a:r>
              <a:rPr lang="en-US" sz="2400" b="1" dirty="0">
                <a:ea typeface="+mn-lt"/>
                <a:cs typeface="+mn-lt"/>
              </a:rPr>
              <a:t>prefrontal cortex</a:t>
            </a:r>
            <a:r>
              <a:rPr lang="en-US" sz="2400" dirty="0">
                <a:ea typeface="+mn-lt"/>
                <a:cs typeface="+mn-lt"/>
              </a:rPr>
              <a:t> is a part of the brain located at the front of the frontal lobe. It is implicated in a variety of complex behaviors, including planning, and greatly contributes to personality development</a:t>
            </a:r>
            <a:endParaRPr lang="en-US" sz="2400" dirty="0"/>
          </a:p>
          <a:p>
            <a:pPr>
              <a:buClr>
                <a:schemeClr val="bg2">
                  <a:lumMod val="75000"/>
                </a:schemeClr>
              </a:buClr>
              <a:buFont typeface="Wingdings" panose="05000000000000000000" pitchFamily="2" charset="2"/>
              <a:buChar char="§"/>
            </a:pPr>
            <a:r>
              <a:rPr lang="en-US" sz="2800" dirty="0">
                <a:ea typeface="+mn-lt"/>
                <a:cs typeface="+mn-lt"/>
              </a:rPr>
              <a:t>CB –Cerebellum: </a:t>
            </a:r>
            <a:r>
              <a:rPr lang="en-US" sz="2400" dirty="0">
                <a:ea typeface="+mn-lt"/>
                <a:cs typeface="+mn-lt"/>
              </a:rPr>
              <a:t>The </a:t>
            </a:r>
            <a:r>
              <a:rPr lang="en-US" sz="2400" b="1" dirty="0">
                <a:ea typeface="+mn-lt"/>
                <a:cs typeface="+mn-lt"/>
              </a:rPr>
              <a:t>cerebellum</a:t>
            </a:r>
            <a:r>
              <a:rPr lang="en-US" sz="2400" dirty="0">
                <a:ea typeface="+mn-lt"/>
                <a:cs typeface="+mn-lt"/>
              </a:rPr>
              <a:t>, which stands for ‘little brain’, is a hindbrain structure that controls balance, coordination, movement, and motor skills</a:t>
            </a:r>
          </a:p>
          <a:p>
            <a:pPr>
              <a:buClr>
                <a:schemeClr val="bg2">
                  <a:lumMod val="75000"/>
                </a:schemeClr>
              </a:buClr>
              <a:buFont typeface="Wingdings" panose="05000000000000000000" pitchFamily="2" charset="2"/>
              <a:buChar char="§"/>
            </a:pPr>
            <a:r>
              <a:rPr lang="en-US" sz="2800" dirty="0"/>
              <a:t>GABA-</a:t>
            </a:r>
            <a:r>
              <a:rPr lang="en-US" sz="2800" dirty="0">
                <a:ea typeface="+mn-lt"/>
                <a:cs typeface="+mn-lt"/>
              </a:rPr>
              <a:t>Gamma aminobutyric acid (GABA) </a:t>
            </a:r>
            <a:r>
              <a:rPr lang="en-US" sz="2400" dirty="0">
                <a:ea typeface="+mn-lt"/>
                <a:cs typeface="+mn-lt"/>
              </a:rPr>
              <a:t>is a naturally occurring </a:t>
            </a:r>
            <a:r>
              <a:rPr lang="en-US" sz="2400" b="1" dirty="0">
                <a:ea typeface="+mn-lt"/>
                <a:cs typeface="+mn-lt"/>
              </a:rPr>
              <a:t>amino acid</a:t>
            </a:r>
            <a:r>
              <a:rPr lang="en-US" sz="2400" dirty="0">
                <a:ea typeface="+mn-lt"/>
                <a:cs typeface="+mn-lt"/>
              </a:rPr>
              <a:t> that works as a neurotransmitter in your brain.</a:t>
            </a:r>
            <a:endParaRPr lang="en-US" sz="2400" dirty="0">
              <a:latin typeface="Arial Black"/>
            </a:endParaRPr>
          </a:p>
        </p:txBody>
      </p:sp>
      <p:pic>
        <p:nvPicPr>
          <p:cNvPr id="4" name="Picture 4" descr="Diagram&#10;&#10;Description automatically generated">
            <a:extLst>
              <a:ext uri="{FF2B5EF4-FFF2-40B4-BE49-F238E27FC236}">
                <a16:creationId xmlns:a16="http://schemas.microsoft.com/office/drawing/2014/main" id="{5B2608AD-E967-4E88-933F-10EBA9B7765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448355" y="2700711"/>
            <a:ext cx="2743199" cy="2290464"/>
          </a:xfrm>
          <a:prstGeom prst="rect">
            <a:avLst/>
          </a:prstGeom>
        </p:spPr>
      </p:pic>
      <p:sp>
        <p:nvSpPr>
          <p:cNvPr id="5" name="TextBox 4">
            <a:extLst>
              <a:ext uri="{FF2B5EF4-FFF2-40B4-BE49-F238E27FC236}">
                <a16:creationId xmlns:a16="http://schemas.microsoft.com/office/drawing/2014/main" id="{096AB4AD-41DB-40AC-9087-06FFD6169C3B}"/>
              </a:ext>
            </a:extLst>
          </p:cNvPr>
          <p:cNvSpPr txBox="1"/>
          <p:nvPr/>
        </p:nvSpPr>
        <p:spPr>
          <a:xfrm flipV="1">
            <a:off x="4724400" y="5796860"/>
            <a:ext cx="2743200" cy="128198"/>
          </a:xfrm>
          <a:prstGeom prst="rect">
            <a:avLst/>
          </a:prstGeom>
        </p:spPr>
        <p:txBody>
          <a:bodyPr lIns="91440" tIns="45720" rIns="91440" bIns="45720" anchor="t">
            <a:normAutofit fontScale="25000" lnSpcReduction="20000"/>
          </a:bodyPr>
          <a:lstStyle/>
          <a:p>
            <a:endParaRPr lang="en-US" dirty="0"/>
          </a:p>
        </p:txBody>
      </p:sp>
    </p:spTree>
    <p:extLst>
      <p:ext uri="{BB962C8B-B14F-4D97-AF65-F5344CB8AC3E}">
        <p14:creationId xmlns:p14="http://schemas.microsoft.com/office/powerpoint/2010/main" val="22548498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922D5-76DE-45F8-8E8F-94E55F39E0C3}"/>
              </a:ext>
            </a:extLst>
          </p:cNvPr>
          <p:cNvSpPr>
            <a:spLocks noGrp="1"/>
          </p:cNvSpPr>
          <p:nvPr>
            <p:ph idx="1"/>
          </p:nvPr>
        </p:nvSpPr>
        <p:spPr>
          <a:xfrm>
            <a:off x="3803904" y="849257"/>
            <a:ext cx="7668768" cy="5245749"/>
          </a:xfrm>
        </p:spPr>
        <p:txBody>
          <a:bodyPr>
            <a:normAutofit/>
          </a:bodyPr>
          <a:lstStyle/>
          <a:p>
            <a:pPr>
              <a:buClr>
                <a:schemeClr val="bg2">
                  <a:lumMod val="75000"/>
                </a:schemeClr>
              </a:buClr>
              <a:buFont typeface="Wingdings" panose="05000000000000000000" pitchFamily="2" charset="2"/>
              <a:buChar char="§"/>
            </a:pPr>
            <a:r>
              <a:rPr lang="en-US" sz="2800" dirty="0"/>
              <a:t>DA-Dopamine</a:t>
            </a:r>
            <a:r>
              <a:rPr lang="en-US" sz="1900" dirty="0"/>
              <a:t>- </a:t>
            </a:r>
            <a:r>
              <a:rPr lang="en-US" sz="2400" dirty="0"/>
              <a:t>naturally occurring neurotransmitter that, </a:t>
            </a:r>
            <a:r>
              <a:rPr lang="en-US" sz="2400" dirty="0">
                <a:ea typeface="+mn-lt"/>
                <a:cs typeface="+mn-lt"/>
              </a:rPr>
              <a:t>among other functions, helps maintain coordination of voluntary muscle movement. It also plays a role in regulating emotions, behavior, motivation, and feelings of pleasure and reward.</a:t>
            </a:r>
          </a:p>
          <a:p>
            <a:pPr>
              <a:buClr>
                <a:schemeClr val="bg2">
                  <a:lumMod val="75000"/>
                </a:schemeClr>
              </a:buClr>
              <a:buFont typeface="Wingdings" panose="05000000000000000000" pitchFamily="2" charset="2"/>
              <a:buChar char="§"/>
            </a:pPr>
            <a:r>
              <a:rPr lang="en-US" sz="2800" dirty="0">
                <a:ea typeface="+mn-lt"/>
                <a:cs typeface="+mn-lt"/>
              </a:rPr>
              <a:t>NE- Norepinephrine- </a:t>
            </a:r>
            <a:r>
              <a:rPr lang="en-US" sz="2400" dirty="0">
                <a:ea typeface="+mn-lt"/>
                <a:cs typeface="+mn-lt"/>
              </a:rPr>
              <a:t>A naturally occurring neurotransmitter made from dopamine. It can act as both a stress hormone and neurotransmitter. As part of the body's response to stress, norepinephrine affects the way the brain pays attention and responds to events.</a:t>
            </a:r>
          </a:p>
          <a:p>
            <a:pPr>
              <a:buClr>
                <a:schemeClr val="bg2">
                  <a:lumMod val="75000"/>
                </a:schemeClr>
              </a:buClr>
              <a:buFont typeface="Wingdings" panose="05000000000000000000" pitchFamily="2" charset="2"/>
              <a:buChar char="§"/>
            </a:pPr>
            <a:r>
              <a:rPr lang="en-US" sz="2800" dirty="0">
                <a:ea typeface="+mn-lt"/>
                <a:cs typeface="+mn-lt"/>
              </a:rPr>
              <a:t>S- Serotonin</a:t>
            </a:r>
            <a:r>
              <a:rPr lang="en-US" sz="2400" dirty="0">
                <a:ea typeface="+mn-lt"/>
                <a:cs typeface="+mn-lt"/>
              </a:rPr>
              <a:t>- </a:t>
            </a:r>
            <a:r>
              <a:rPr lang="en-US" sz="2400" dirty="0"/>
              <a:t>naturally occurring neurotransmitter that is involved with mood and anxiety regulation, sexual function, and digestion</a:t>
            </a:r>
          </a:p>
        </p:txBody>
      </p:sp>
      <p:sp>
        <p:nvSpPr>
          <p:cNvPr id="6" name="Title 1">
            <a:extLst>
              <a:ext uri="{FF2B5EF4-FFF2-40B4-BE49-F238E27FC236}">
                <a16:creationId xmlns:a16="http://schemas.microsoft.com/office/drawing/2014/main" id="{47ED7656-06BF-C34F-CE08-D215EC533A25}"/>
              </a:ext>
            </a:extLst>
          </p:cNvPr>
          <p:cNvSpPr txBox="1">
            <a:spLocks/>
          </p:cNvSpPr>
          <p:nvPr/>
        </p:nvSpPr>
        <p:spPr>
          <a:xfrm>
            <a:off x="372340" y="1683144"/>
            <a:ext cx="2774922" cy="34917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800" i="1" dirty="0">
                <a:solidFill>
                  <a:schemeClr val="accent3"/>
                </a:solidFill>
                <a:ea typeface="+mj-lt"/>
                <a:cs typeface="+mj-lt"/>
              </a:rPr>
              <a:t>Part of the brain that is impacted:  </a:t>
            </a:r>
            <a:br>
              <a:rPr lang="en-US" sz="2800" i="1" dirty="0">
                <a:solidFill>
                  <a:schemeClr val="accent3"/>
                </a:solidFill>
                <a:ea typeface="+mj-lt"/>
                <a:cs typeface="+mj-lt"/>
              </a:rPr>
            </a:br>
            <a:br>
              <a:rPr lang="en-US" sz="2800" i="1" dirty="0">
                <a:solidFill>
                  <a:schemeClr val="accent3"/>
                </a:solidFill>
                <a:ea typeface="+mj-lt"/>
                <a:cs typeface="+mj-lt"/>
              </a:rPr>
            </a:br>
            <a:r>
              <a:rPr lang="en-US" sz="2800" i="1" dirty="0">
                <a:solidFill>
                  <a:schemeClr val="accent3"/>
                </a:solidFill>
                <a:ea typeface="+mj-lt"/>
                <a:cs typeface="+mj-lt"/>
              </a:rPr>
              <a:t>Neurotransmitters</a:t>
            </a:r>
            <a:endParaRPr lang="en-US" sz="2800" i="1" dirty="0">
              <a:solidFill>
                <a:schemeClr val="accent3"/>
              </a:solidFill>
            </a:endParaRPr>
          </a:p>
        </p:txBody>
      </p:sp>
    </p:spTree>
    <p:extLst>
      <p:ext uri="{BB962C8B-B14F-4D97-AF65-F5344CB8AC3E}">
        <p14:creationId xmlns:p14="http://schemas.microsoft.com/office/powerpoint/2010/main" val="4086774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D6262-6EDC-4C29-9939-2704FA15C3F4}"/>
              </a:ext>
            </a:extLst>
          </p:cNvPr>
          <p:cNvSpPr>
            <a:spLocks noGrp="1"/>
          </p:cNvSpPr>
          <p:nvPr>
            <p:ph type="title"/>
          </p:nvPr>
        </p:nvSpPr>
        <p:spPr>
          <a:xfrm>
            <a:off x="256032" y="1143000"/>
            <a:ext cx="2950464" cy="2377440"/>
          </a:xfrm>
        </p:spPr>
        <p:txBody>
          <a:bodyPr>
            <a:normAutofit/>
          </a:bodyPr>
          <a:lstStyle/>
          <a:p>
            <a:pPr algn="ctr"/>
            <a:r>
              <a:rPr lang="en-US" sz="2800" b="1" dirty="0">
                <a:solidFill>
                  <a:schemeClr val="accent3"/>
                </a:solidFill>
                <a:ea typeface="+mj-lt"/>
                <a:cs typeface="+mj-lt"/>
              </a:rPr>
              <a:t>Neurotransmitters and ADD</a:t>
            </a:r>
            <a:endParaRPr lang="en-US" sz="2800" b="1" dirty="0">
              <a:solidFill>
                <a:schemeClr val="accent3"/>
              </a:solidFill>
            </a:endParaRPr>
          </a:p>
        </p:txBody>
      </p:sp>
      <p:sp>
        <p:nvSpPr>
          <p:cNvPr id="3" name="Content Placeholder 2">
            <a:extLst>
              <a:ext uri="{FF2B5EF4-FFF2-40B4-BE49-F238E27FC236}">
                <a16:creationId xmlns:a16="http://schemas.microsoft.com/office/drawing/2014/main" id="{5B119B43-CE95-4F40-AE55-BEAC1BCD2AD9}"/>
              </a:ext>
            </a:extLst>
          </p:cNvPr>
          <p:cNvSpPr>
            <a:spLocks noGrp="1"/>
          </p:cNvSpPr>
          <p:nvPr>
            <p:ph idx="1"/>
          </p:nvPr>
        </p:nvSpPr>
        <p:spPr/>
        <p:txBody>
          <a:bodyPr>
            <a:normAutofit/>
          </a:bodyPr>
          <a:lstStyle/>
          <a:p>
            <a:pPr>
              <a:buClr>
                <a:schemeClr val="bg2">
                  <a:lumMod val="75000"/>
                </a:schemeClr>
              </a:buClr>
              <a:buFont typeface="Wingdings" panose="05000000000000000000" pitchFamily="2" charset="2"/>
              <a:buChar char="§"/>
            </a:pPr>
            <a:r>
              <a:rPr lang="en-US" sz="3200" dirty="0">
                <a:solidFill>
                  <a:schemeClr val="accent3"/>
                </a:solidFill>
                <a:latin typeface="+mj-lt"/>
                <a:ea typeface="+mn-lt"/>
                <a:cs typeface="+mn-lt"/>
              </a:rPr>
              <a:t> DA- Dopamine </a:t>
            </a:r>
            <a:r>
              <a:rPr lang="en-US" sz="3600" dirty="0">
                <a:solidFill>
                  <a:schemeClr val="accent3"/>
                </a:solidFill>
                <a:latin typeface="+mj-lt"/>
                <a:ea typeface="+mn-lt"/>
                <a:cs typeface="+mn-lt"/>
              </a:rPr>
              <a:t>- </a:t>
            </a:r>
            <a:r>
              <a:rPr lang="en-US" sz="2800" dirty="0">
                <a:solidFill>
                  <a:schemeClr val="accent3"/>
                </a:solidFill>
                <a:latin typeface="+mj-lt"/>
                <a:ea typeface="+mn-lt"/>
                <a:cs typeface="+mn-lt"/>
              </a:rPr>
              <a:t>focus and motivation </a:t>
            </a:r>
          </a:p>
          <a:p>
            <a:pPr>
              <a:buClr>
                <a:schemeClr val="bg2">
                  <a:lumMod val="75000"/>
                </a:schemeClr>
              </a:buClr>
              <a:buFont typeface="Wingdings" panose="05000000000000000000" pitchFamily="2" charset="2"/>
              <a:buChar char="§"/>
            </a:pPr>
            <a:endParaRPr lang="en-US" sz="3200" dirty="0">
              <a:solidFill>
                <a:schemeClr val="accent3"/>
              </a:solidFill>
              <a:latin typeface="+mj-lt"/>
              <a:ea typeface="+mn-lt"/>
              <a:cs typeface="+mn-lt"/>
            </a:endParaRPr>
          </a:p>
          <a:p>
            <a:pPr>
              <a:buClr>
                <a:schemeClr val="bg2">
                  <a:lumMod val="75000"/>
                </a:schemeClr>
              </a:buClr>
              <a:buFont typeface="Wingdings" panose="05000000000000000000" pitchFamily="2" charset="2"/>
              <a:buChar char="§"/>
            </a:pPr>
            <a:r>
              <a:rPr lang="en-US" sz="3200" dirty="0">
                <a:solidFill>
                  <a:schemeClr val="accent3"/>
                </a:solidFill>
                <a:latin typeface="+mj-lt"/>
                <a:ea typeface="+mn-lt"/>
                <a:cs typeface="+mn-lt"/>
              </a:rPr>
              <a:t> NE- Norepinephrine</a:t>
            </a:r>
            <a:r>
              <a:rPr lang="en-US" sz="3600" dirty="0">
                <a:solidFill>
                  <a:schemeClr val="accent3"/>
                </a:solidFill>
                <a:latin typeface="+mj-lt"/>
                <a:ea typeface="+mn-lt"/>
                <a:cs typeface="+mn-lt"/>
              </a:rPr>
              <a:t> – </a:t>
            </a:r>
            <a:r>
              <a:rPr lang="en-US" sz="2800" dirty="0">
                <a:solidFill>
                  <a:schemeClr val="accent3"/>
                </a:solidFill>
                <a:latin typeface="+mj-lt"/>
                <a:ea typeface="+mn-lt"/>
                <a:cs typeface="+mn-lt"/>
              </a:rPr>
              <a:t>focus, alertness and sleep-wake cycle</a:t>
            </a:r>
          </a:p>
          <a:p>
            <a:pPr>
              <a:buClr>
                <a:schemeClr val="bg2">
                  <a:lumMod val="75000"/>
                </a:schemeClr>
              </a:buClr>
              <a:buFont typeface="Wingdings" panose="05000000000000000000" pitchFamily="2" charset="2"/>
              <a:buChar char="§"/>
            </a:pPr>
            <a:endParaRPr lang="en-US" sz="3200" dirty="0">
              <a:solidFill>
                <a:schemeClr val="accent3"/>
              </a:solidFill>
              <a:latin typeface="+mj-lt"/>
              <a:ea typeface="+mn-lt"/>
              <a:cs typeface="+mn-lt"/>
            </a:endParaRPr>
          </a:p>
          <a:p>
            <a:pPr>
              <a:buClr>
                <a:schemeClr val="bg2">
                  <a:lumMod val="75000"/>
                </a:schemeClr>
              </a:buClr>
              <a:buFont typeface="Wingdings" panose="05000000000000000000" pitchFamily="2" charset="2"/>
              <a:buChar char="§"/>
            </a:pPr>
            <a:r>
              <a:rPr lang="en-US" sz="3200" dirty="0">
                <a:solidFill>
                  <a:schemeClr val="accent3"/>
                </a:solidFill>
                <a:latin typeface="+mj-lt"/>
                <a:ea typeface="+mn-lt"/>
                <a:cs typeface="+mn-lt"/>
              </a:rPr>
              <a:t> S- Serotonin - </a:t>
            </a:r>
            <a:r>
              <a:rPr lang="en-US" sz="2800" dirty="0">
                <a:solidFill>
                  <a:schemeClr val="accent3"/>
                </a:solidFill>
                <a:latin typeface="+mj-lt"/>
                <a:ea typeface="+mn-lt"/>
                <a:cs typeface="+mn-lt"/>
              </a:rPr>
              <a:t>mood, sleep and shifting attention </a:t>
            </a:r>
            <a:endParaRPr lang="en-US" sz="3200" dirty="0">
              <a:solidFill>
                <a:schemeClr val="accent3"/>
              </a:solidFill>
              <a:latin typeface="+mj-lt"/>
              <a:ea typeface="+mn-lt"/>
              <a:cs typeface="+mn-lt"/>
            </a:endParaRPr>
          </a:p>
          <a:p>
            <a:pPr>
              <a:buClr>
                <a:schemeClr val="bg2">
                  <a:lumMod val="75000"/>
                </a:schemeClr>
              </a:buClr>
              <a:buFont typeface="Wingdings" panose="05000000000000000000" pitchFamily="2" charset="2"/>
              <a:buChar char="§"/>
            </a:pPr>
            <a:endParaRPr lang="en-US" sz="3200" dirty="0">
              <a:solidFill>
                <a:schemeClr val="accent3"/>
              </a:solidFill>
              <a:latin typeface="+mj-lt"/>
              <a:ea typeface="+mn-lt"/>
              <a:cs typeface="+mn-lt"/>
            </a:endParaRPr>
          </a:p>
          <a:p>
            <a:pPr>
              <a:buClr>
                <a:schemeClr val="bg2">
                  <a:lumMod val="75000"/>
                </a:schemeClr>
              </a:buClr>
              <a:buFont typeface="Wingdings" panose="05000000000000000000" pitchFamily="2" charset="2"/>
              <a:buChar char="§"/>
            </a:pPr>
            <a:r>
              <a:rPr lang="en-US" sz="3200" dirty="0">
                <a:solidFill>
                  <a:schemeClr val="accent3"/>
                </a:solidFill>
                <a:latin typeface="+mj-lt"/>
                <a:ea typeface="+mn-lt"/>
                <a:cs typeface="+mn-lt"/>
              </a:rPr>
              <a:t> GABA - </a:t>
            </a:r>
            <a:r>
              <a:rPr lang="en-US" sz="2800" dirty="0">
                <a:solidFill>
                  <a:schemeClr val="accent3"/>
                </a:solidFill>
                <a:latin typeface="+mj-lt"/>
                <a:ea typeface="+mn-lt"/>
                <a:cs typeface="+mn-lt"/>
              </a:rPr>
              <a:t>calms the brain</a:t>
            </a:r>
            <a:endParaRPr lang="en-US" sz="3200" dirty="0">
              <a:solidFill>
                <a:schemeClr val="accent3"/>
              </a:solidFill>
              <a:latin typeface="+mj-lt"/>
            </a:endParaRPr>
          </a:p>
        </p:txBody>
      </p:sp>
    </p:spTree>
    <p:extLst>
      <p:ext uri="{BB962C8B-B14F-4D97-AF65-F5344CB8AC3E}">
        <p14:creationId xmlns:p14="http://schemas.microsoft.com/office/powerpoint/2010/main" val="1774224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Diagram&#10;&#10;Description automatically generated">
            <a:extLst>
              <a:ext uri="{FF2B5EF4-FFF2-40B4-BE49-F238E27FC236}">
                <a16:creationId xmlns:a16="http://schemas.microsoft.com/office/drawing/2014/main" id="{B82C9C4D-131F-4319-95AF-3BC18CD3FC28}"/>
              </a:ext>
            </a:extLst>
          </p:cNvPr>
          <p:cNvPicPr>
            <a:picLocks noGrp="1" noChangeAspect="1"/>
          </p:cNvPicPr>
          <p:nvPr>
            <p:ph idx="1"/>
          </p:nvPr>
        </p:nvPicPr>
        <p:blipFill>
          <a:blip r:embed="rId3">
            <a:extLst>
              <a:ext uri="{837473B0-CC2E-450A-ABE3-18F120FF3D39}">
                <a1611:picAttrSrcUrl xmlns:a1611="http://schemas.microsoft.com/office/drawing/2016/11/main" r:id="rId4"/>
              </a:ext>
            </a:extLst>
          </a:blip>
          <a:stretch>
            <a:fillRect/>
          </a:stretch>
        </p:blipFill>
        <p:spPr>
          <a:xfrm>
            <a:off x="4459563" y="259751"/>
            <a:ext cx="6866795" cy="5725124"/>
          </a:xfrm>
        </p:spPr>
      </p:pic>
      <p:sp>
        <p:nvSpPr>
          <p:cNvPr id="5" name="TextBox 4">
            <a:extLst>
              <a:ext uri="{FF2B5EF4-FFF2-40B4-BE49-F238E27FC236}">
                <a16:creationId xmlns:a16="http://schemas.microsoft.com/office/drawing/2014/main" id="{147ED736-34A2-4618-AB6C-2732EBE595A8}"/>
              </a:ext>
            </a:extLst>
          </p:cNvPr>
          <p:cNvSpPr txBox="1"/>
          <p:nvPr/>
        </p:nvSpPr>
        <p:spPr>
          <a:xfrm>
            <a:off x="4776412" y="6106795"/>
            <a:ext cx="6233095" cy="317499"/>
          </a:xfrm>
          <a:prstGeom prst="rect">
            <a:avLst/>
          </a:prstGeom>
        </p:spPr>
        <p:txBody>
          <a:bodyPr>
            <a:normAutofit fontScale="92500" lnSpcReduction="10000"/>
          </a:bodyPr>
          <a:lstStyle/>
          <a:p>
            <a:pPr algn="ctr"/>
            <a:r>
              <a:rPr lang="en-US" sz="1600">
                <a:hlinkClick r:id="rId4"/>
              </a:rPr>
              <a:t>This Photo</a:t>
            </a:r>
            <a:r>
              <a:rPr lang="en-US" sz="1600"/>
              <a:t> by Unknown author is licensed under </a:t>
            </a:r>
            <a:r>
              <a:rPr lang="en-US" sz="1600">
                <a:hlinkClick r:id="rId5"/>
              </a:rPr>
              <a:t>CC BY-SA-NC</a:t>
            </a:r>
            <a:r>
              <a:rPr lang="en-US" sz="1600"/>
              <a:t>.</a:t>
            </a:r>
          </a:p>
        </p:txBody>
      </p:sp>
      <p:sp>
        <p:nvSpPr>
          <p:cNvPr id="9" name="Title 1">
            <a:extLst>
              <a:ext uri="{FF2B5EF4-FFF2-40B4-BE49-F238E27FC236}">
                <a16:creationId xmlns:a16="http://schemas.microsoft.com/office/drawing/2014/main" id="{FDA99027-B27C-1794-054F-7B0C630EC209}"/>
              </a:ext>
            </a:extLst>
          </p:cNvPr>
          <p:cNvSpPr>
            <a:spLocks noGrp="1"/>
          </p:cNvSpPr>
          <p:nvPr>
            <p:ph type="title"/>
          </p:nvPr>
        </p:nvSpPr>
        <p:spPr>
          <a:xfrm>
            <a:off x="252919" y="1123838"/>
            <a:ext cx="2947482" cy="3532384"/>
          </a:xfrm>
        </p:spPr>
        <p:txBody>
          <a:bodyPr/>
          <a:lstStyle/>
          <a:p>
            <a:pPr algn="ctr"/>
            <a:r>
              <a:rPr lang="en-US" b="1" dirty="0">
                <a:solidFill>
                  <a:schemeClr val="accent3"/>
                </a:solidFill>
              </a:rPr>
              <a:t>The Limbic System</a:t>
            </a:r>
          </a:p>
        </p:txBody>
      </p:sp>
      <p:sp>
        <p:nvSpPr>
          <p:cNvPr id="10" name="TextBox 9">
            <a:extLst>
              <a:ext uri="{FF2B5EF4-FFF2-40B4-BE49-F238E27FC236}">
                <a16:creationId xmlns:a16="http://schemas.microsoft.com/office/drawing/2014/main" id="{5FADC673-EBDB-197B-C50A-7696B3E81E50}"/>
              </a:ext>
            </a:extLst>
          </p:cNvPr>
          <p:cNvSpPr txBox="1"/>
          <p:nvPr/>
        </p:nvSpPr>
        <p:spPr>
          <a:xfrm>
            <a:off x="485239" y="3702837"/>
            <a:ext cx="2482842" cy="2031325"/>
          </a:xfrm>
          <a:prstGeom prst="rect">
            <a:avLst/>
          </a:prstGeom>
          <a:noFill/>
        </p:spPr>
        <p:txBody>
          <a:bodyPr wrap="square">
            <a:spAutoFit/>
          </a:bodyPr>
          <a:lstStyle/>
          <a:p>
            <a:pPr lvl="0" algn="ctr"/>
            <a:r>
              <a:rPr lang="en-US" sz="1800" i="1" dirty="0"/>
              <a:t>Located deeper in the brain, this system regulates emotions. A deficiency in this region might result in restlessness, inattention, or emotional volatility.</a:t>
            </a:r>
          </a:p>
        </p:txBody>
      </p:sp>
    </p:spTree>
    <p:extLst>
      <p:ext uri="{BB962C8B-B14F-4D97-AF65-F5344CB8AC3E}">
        <p14:creationId xmlns:p14="http://schemas.microsoft.com/office/powerpoint/2010/main" val="43277196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600" dirty="0">
                <a:ea typeface="+mn-lt"/>
                <a:cs typeface="+mn-lt"/>
              </a:rPr>
              <a:t>Low dopamine </a:t>
            </a:r>
          </a:p>
          <a:p>
            <a:pPr>
              <a:buClr>
                <a:schemeClr val="bg2">
                  <a:lumMod val="75000"/>
                </a:schemeClr>
              </a:buClr>
              <a:buFont typeface="Wingdings" panose="05000000000000000000" pitchFamily="2" charset="2"/>
              <a:buChar char="§"/>
            </a:pPr>
            <a:r>
              <a:rPr lang="en-US" sz="3600" dirty="0">
                <a:ea typeface="+mn-lt"/>
                <a:cs typeface="+mn-lt"/>
              </a:rPr>
              <a:t>Short attention span </a:t>
            </a:r>
          </a:p>
          <a:p>
            <a:pPr>
              <a:buClr>
                <a:schemeClr val="bg2">
                  <a:lumMod val="75000"/>
                </a:schemeClr>
              </a:buClr>
              <a:buFont typeface="Wingdings" panose="05000000000000000000" pitchFamily="2" charset="2"/>
              <a:buChar char="§"/>
            </a:pPr>
            <a:r>
              <a:rPr lang="en-US" sz="3600" dirty="0">
                <a:ea typeface="+mn-lt"/>
                <a:cs typeface="+mn-lt"/>
              </a:rPr>
              <a:t>Distractibility </a:t>
            </a:r>
          </a:p>
          <a:p>
            <a:pPr>
              <a:buClr>
                <a:schemeClr val="bg2">
                  <a:lumMod val="75000"/>
                </a:schemeClr>
              </a:buClr>
              <a:buFont typeface="Wingdings" panose="05000000000000000000" pitchFamily="2" charset="2"/>
              <a:buChar char="§"/>
            </a:pPr>
            <a:r>
              <a:rPr lang="en-US" sz="3600" dirty="0">
                <a:ea typeface="+mn-lt"/>
                <a:cs typeface="+mn-lt"/>
              </a:rPr>
              <a:t>Disorganization </a:t>
            </a:r>
          </a:p>
          <a:p>
            <a:pPr>
              <a:buClr>
                <a:schemeClr val="bg2">
                  <a:lumMod val="75000"/>
                </a:schemeClr>
              </a:buClr>
              <a:buFont typeface="Wingdings" panose="05000000000000000000" pitchFamily="2" charset="2"/>
              <a:buChar char="§"/>
            </a:pPr>
            <a:r>
              <a:rPr lang="en-US" sz="3600" dirty="0">
                <a:ea typeface="+mn-lt"/>
                <a:cs typeface="+mn-lt"/>
              </a:rPr>
              <a:t>Procrastination </a:t>
            </a:r>
          </a:p>
          <a:p>
            <a:pPr>
              <a:buClr>
                <a:schemeClr val="bg2">
                  <a:lumMod val="75000"/>
                </a:schemeClr>
              </a:buClr>
              <a:buFont typeface="Wingdings" panose="05000000000000000000" pitchFamily="2" charset="2"/>
              <a:buChar char="§"/>
            </a:pPr>
            <a:r>
              <a:rPr lang="en-US" sz="3600" dirty="0">
                <a:ea typeface="+mn-lt"/>
                <a:cs typeface="+mn-lt"/>
              </a:rPr>
              <a:t>Poor impulse control </a:t>
            </a:r>
          </a:p>
          <a:p>
            <a:pPr>
              <a:buClr>
                <a:schemeClr val="bg2">
                  <a:lumMod val="75000"/>
                </a:schemeClr>
              </a:buClr>
              <a:buFont typeface="Wingdings" panose="05000000000000000000" pitchFamily="2" charset="2"/>
              <a:buChar char="§"/>
            </a:pPr>
            <a:r>
              <a:rPr lang="en-US" sz="3600" dirty="0">
                <a:ea typeface="+mn-lt"/>
                <a:cs typeface="+mn-lt"/>
              </a:rPr>
              <a:t>Restless and hyperactive</a:t>
            </a:r>
          </a:p>
          <a:p>
            <a:pPr>
              <a:buClr>
                <a:schemeClr val="bg2">
                  <a:lumMod val="75000"/>
                </a:schemeClr>
              </a:buClr>
              <a:buFont typeface="Wingdings" panose="05000000000000000000" pitchFamily="2" charset="2"/>
              <a:buChar char="§"/>
            </a:pPr>
            <a:r>
              <a:rPr lang="en-US" sz="3600" dirty="0">
                <a:ea typeface="+mn-lt"/>
                <a:cs typeface="+mn-lt"/>
              </a:rPr>
              <a:t>Talking too much &amp; interrupting</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1</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Classic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3974068"/>
            <a:ext cx="2482842" cy="369332"/>
          </a:xfrm>
          <a:prstGeom prst="rect">
            <a:avLst/>
          </a:prstGeom>
          <a:noFill/>
        </p:spPr>
        <p:txBody>
          <a:bodyPr wrap="square">
            <a:spAutoFit/>
          </a:bodyPr>
          <a:lstStyle/>
          <a:p>
            <a:pPr lvl="0" algn="ctr"/>
            <a:r>
              <a:rPr lang="en-US" sz="1800" i="1" dirty="0"/>
              <a:t>Courtesy Amen Clinics</a:t>
            </a:r>
          </a:p>
        </p:txBody>
      </p:sp>
    </p:spTree>
    <p:extLst>
      <p:ext uri="{BB962C8B-B14F-4D97-AF65-F5344CB8AC3E}">
        <p14:creationId xmlns:p14="http://schemas.microsoft.com/office/powerpoint/2010/main" val="28900165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600" dirty="0">
                <a:ea typeface="+mn-lt"/>
                <a:cs typeface="+mn-lt"/>
              </a:rPr>
              <a:t> </a:t>
            </a:r>
            <a:r>
              <a:rPr lang="en-US" sz="3200" dirty="0">
                <a:ea typeface="+mn-lt"/>
                <a:cs typeface="+mn-lt"/>
              </a:rPr>
              <a:t>Support Dopamine</a:t>
            </a:r>
          </a:p>
          <a:p>
            <a:pPr>
              <a:buClr>
                <a:schemeClr val="bg2">
                  <a:lumMod val="75000"/>
                </a:schemeClr>
              </a:buClr>
              <a:buFont typeface="Wingdings" panose="05000000000000000000" pitchFamily="2" charset="2"/>
              <a:buChar char="§"/>
            </a:pPr>
            <a:r>
              <a:rPr lang="en-US" sz="3200" dirty="0">
                <a:ea typeface="+mn-lt"/>
                <a:cs typeface="+mn-lt"/>
              </a:rPr>
              <a:t> Stimulant medications or supplements </a:t>
            </a:r>
          </a:p>
          <a:p>
            <a:pPr lvl="1">
              <a:buClr>
                <a:schemeClr val="bg2">
                  <a:lumMod val="75000"/>
                </a:schemeClr>
              </a:buClr>
              <a:buFont typeface="Wingdings" panose="05000000000000000000" pitchFamily="2" charset="2"/>
              <a:buChar char="§"/>
            </a:pPr>
            <a:r>
              <a:rPr lang="en-US" sz="2400" dirty="0">
                <a:ea typeface="+mn-lt"/>
                <a:cs typeface="+mn-lt"/>
              </a:rPr>
              <a:t>L-Tyrosine: a building block for dopamine</a:t>
            </a:r>
          </a:p>
          <a:p>
            <a:pPr lvl="1">
              <a:buClr>
                <a:schemeClr val="bg2">
                  <a:lumMod val="75000"/>
                </a:schemeClr>
              </a:buClr>
              <a:buFont typeface="Wingdings" panose="05000000000000000000" pitchFamily="2" charset="2"/>
              <a:buChar char="§"/>
            </a:pPr>
            <a:r>
              <a:rPr lang="en-US" sz="2400" dirty="0">
                <a:ea typeface="+mn-lt"/>
                <a:cs typeface="+mn-lt"/>
              </a:rPr>
              <a:t>EPA fish oil</a:t>
            </a:r>
          </a:p>
          <a:p>
            <a:pPr>
              <a:buClr>
                <a:schemeClr val="bg2">
                  <a:lumMod val="75000"/>
                </a:schemeClr>
              </a:buClr>
              <a:buFont typeface="Wingdings" panose="05000000000000000000" pitchFamily="2" charset="2"/>
              <a:buChar char="§"/>
            </a:pPr>
            <a:r>
              <a:rPr lang="en-US" sz="2600" dirty="0">
                <a:ea typeface="+mn-lt"/>
                <a:cs typeface="+mn-lt"/>
              </a:rPr>
              <a:t> </a:t>
            </a:r>
            <a:r>
              <a:rPr lang="en-US" sz="3200" dirty="0">
                <a:ea typeface="+mn-lt"/>
                <a:cs typeface="+mn-lt"/>
              </a:rPr>
              <a:t>Specific diet: higher protein/lower</a:t>
            </a:r>
            <a:br>
              <a:rPr lang="en-US" sz="3200" dirty="0">
                <a:ea typeface="+mn-lt"/>
                <a:cs typeface="+mn-lt"/>
              </a:rPr>
            </a:br>
            <a:r>
              <a:rPr lang="en-US" sz="3200" dirty="0">
                <a:ea typeface="+mn-lt"/>
                <a:cs typeface="+mn-lt"/>
              </a:rPr>
              <a:t> carbohydrate</a:t>
            </a:r>
          </a:p>
          <a:p>
            <a:pPr>
              <a:buClr>
                <a:schemeClr val="bg2">
                  <a:lumMod val="75000"/>
                </a:schemeClr>
              </a:buClr>
              <a:buFont typeface="Wingdings" panose="05000000000000000000" pitchFamily="2" charset="2"/>
              <a:buChar char="§"/>
            </a:pPr>
            <a:r>
              <a:rPr lang="en-US" sz="3200" dirty="0">
                <a:ea typeface="+mn-lt"/>
                <a:cs typeface="+mn-lt"/>
              </a:rPr>
              <a:t> Intense aerobic exercise</a:t>
            </a:r>
          </a:p>
          <a:p>
            <a:pPr>
              <a:buClr>
                <a:schemeClr val="bg2">
                  <a:lumMod val="75000"/>
                </a:schemeClr>
              </a:buClr>
              <a:buFont typeface="Wingdings" panose="05000000000000000000" pitchFamily="2" charset="2"/>
              <a:buChar char="§"/>
            </a:pPr>
            <a:r>
              <a:rPr lang="en-US" sz="3200" dirty="0">
                <a:ea typeface="+mn-lt"/>
                <a:cs typeface="+mn-lt"/>
              </a:rPr>
              <a:t> Limiting TV and video games</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1</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Classic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4998196"/>
            <a:ext cx="2482842" cy="369332"/>
          </a:xfrm>
          <a:prstGeom prst="rect">
            <a:avLst/>
          </a:prstGeom>
          <a:noFill/>
        </p:spPr>
        <p:txBody>
          <a:bodyPr wrap="square">
            <a:spAutoFit/>
          </a:bodyPr>
          <a:lstStyle/>
          <a:p>
            <a:pPr lvl="0" algn="ctr"/>
            <a:r>
              <a:rPr lang="en-US" sz="1800" i="1" dirty="0"/>
              <a:t>Courtesy Amen Clinics</a:t>
            </a: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552966" y="3587496"/>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5"/>
                </a:solidFill>
                <a:ea typeface="+mj-lt"/>
                <a:cs typeface="+mj-lt"/>
              </a:rPr>
              <a:t>Support</a:t>
            </a:r>
            <a:endParaRPr lang="en-US" b="1" dirty="0">
              <a:solidFill>
                <a:schemeClr val="accent5"/>
              </a:solidFill>
            </a:endParaRPr>
          </a:p>
        </p:txBody>
      </p:sp>
    </p:spTree>
    <p:extLst>
      <p:ext uri="{BB962C8B-B14F-4D97-AF65-F5344CB8AC3E}">
        <p14:creationId xmlns:p14="http://schemas.microsoft.com/office/powerpoint/2010/main" val="416782625"/>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59564" cy="5120640"/>
          </a:xfrm>
        </p:spPr>
        <p:txBody>
          <a:bodyPr>
            <a:normAutofit/>
          </a:bodyPr>
          <a:lstStyle/>
          <a:p>
            <a:pPr>
              <a:buClr>
                <a:schemeClr val="bg2">
                  <a:lumMod val="75000"/>
                </a:schemeClr>
              </a:buClr>
              <a:buFont typeface="Wingdings" panose="05000000000000000000" pitchFamily="2" charset="2"/>
              <a:buChar char="§"/>
            </a:pPr>
            <a:r>
              <a:rPr lang="en-US" sz="3600" dirty="0">
                <a:ea typeface="+mn-lt"/>
                <a:cs typeface="+mn-lt"/>
              </a:rPr>
              <a:t> Short attention span </a:t>
            </a:r>
          </a:p>
          <a:p>
            <a:pPr>
              <a:buClr>
                <a:schemeClr val="bg2">
                  <a:lumMod val="75000"/>
                </a:schemeClr>
              </a:buClr>
              <a:buFont typeface="Wingdings" panose="05000000000000000000" pitchFamily="2" charset="2"/>
              <a:buChar char="§"/>
            </a:pPr>
            <a:r>
              <a:rPr lang="en-US" sz="3600" dirty="0">
                <a:ea typeface="+mn-lt"/>
                <a:cs typeface="+mn-lt"/>
              </a:rPr>
              <a:t> Distractibility </a:t>
            </a:r>
          </a:p>
          <a:p>
            <a:pPr>
              <a:buClr>
                <a:schemeClr val="bg2">
                  <a:lumMod val="75000"/>
                </a:schemeClr>
              </a:buClr>
              <a:buFont typeface="Wingdings" panose="05000000000000000000" pitchFamily="2" charset="2"/>
              <a:buChar char="§"/>
            </a:pPr>
            <a:r>
              <a:rPr lang="en-US" sz="3600" dirty="0">
                <a:ea typeface="+mn-lt"/>
                <a:cs typeface="+mn-lt"/>
              </a:rPr>
              <a:t> Procrastination </a:t>
            </a:r>
          </a:p>
          <a:p>
            <a:pPr>
              <a:buClr>
                <a:schemeClr val="bg2">
                  <a:lumMod val="75000"/>
                </a:schemeClr>
              </a:buClr>
              <a:buFont typeface="Wingdings" panose="05000000000000000000" pitchFamily="2" charset="2"/>
              <a:buChar char="§"/>
            </a:pPr>
            <a:r>
              <a:rPr lang="en-US" sz="3600" dirty="0">
                <a:ea typeface="+mn-lt"/>
                <a:cs typeface="+mn-lt"/>
              </a:rPr>
              <a:t> Poor impulse control </a:t>
            </a:r>
          </a:p>
          <a:p>
            <a:pPr>
              <a:buClr>
                <a:schemeClr val="bg2">
                  <a:lumMod val="75000"/>
                </a:schemeClr>
              </a:buClr>
              <a:buFont typeface="Wingdings" panose="05000000000000000000" pitchFamily="2" charset="2"/>
              <a:buChar char="§"/>
            </a:pPr>
            <a:r>
              <a:rPr lang="en-US" sz="3600" dirty="0">
                <a:ea typeface="+mn-lt"/>
                <a:cs typeface="+mn-lt"/>
              </a:rPr>
              <a:t> Typically diagnosed later than Type 1</a:t>
            </a:r>
            <a:br>
              <a:rPr lang="en-US" sz="3600" dirty="0">
                <a:ea typeface="+mn-lt"/>
                <a:cs typeface="+mn-lt"/>
              </a:rPr>
            </a:br>
            <a:r>
              <a:rPr lang="en-US" sz="3600" dirty="0">
                <a:ea typeface="+mn-lt"/>
                <a:cs typeface="+mn-lt"/>
              </a:rPr>
              <a:t> because behaviors aren’t as overt</a:t>
            </a:r>
          </a:p>
          <a:p>
            <a:pPr>
              <a:buClr>
                <a:schemeClr val="bg2">
                  <a:lumMod val="75000"/>
                </a:schemeClr>
              </a:buClr>
              <a:buFont typeface="Wingdings" panose="05000000000000000000" pitchFamily="2" charset="2"/>
              <a:buChar char="§"/>
            </a:pPr>
            <a:r>
              <a:rPr lang="en-US" sz="3600" dirty="0">
                <a:ea typeface="+mn-lt"/>
                <a:cs typeface="+mn-lt"/>
              </a:rPr>
              <a:t> Spacey and often underachievers</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2</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Inattentive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3974068"/>
            <a:ext cx="2482842" cy="369332"/>
          </a:xfrm>
          <a:prstGeom prst="rect">
            <a:avLst/>
          </a:prstGeom>
          <a:noFill/>
        </p:spPr>
        <p:txBody>
          <a:bodyPr wrap="square">
            <a:spAutoFit/>
          </a:bodyPr>
          <a:lstStyle/>
          <a:p>
            <a:pPr lvl="0" algn="ctr"/>
            <a:r>
              <a:rPr lang="en-US" sz="1800" i="1" dirty="0"/>
              <a:t>Courtesy Amen Clinics</a:t>
            </a:r>
          </a:p>
        </p:txBody>
      </p:sp>
    </p:spTree>
    <p:extLst>
      <p:ext uri="{BB962C8B-B14F-4D97-AF65-F5344CB8AC3E}">
        <p14:creationId xmlns:p14="http://schemas.microsoft.com/office/powerpoint/2010/main" val="424725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B5067B4-1229-C097-E514-2AD7AD911A01}"/>
              </a:ext>
            </a:extLst>
          </p:cNvPr>
          <p:cNvSpPr>
            <a:spLocks noGrp="1"/>
          </p:cNvSpPr>
          <p:nvPr>
            <p:ph type="title"/>
          </p:nvPr>
        </p:nvSpPr>
        <p:spPr>
          <a:xfrm>
            <a:off x="1600754" y="1087374"/>
            <a:ext cx="8983489" cy="1000978"/>
          </a:xfrm>
        </p:spPr>
        <p:txBody>
          <a:bodyPr>
            <a:normAutofit fontScale="90000"/>
          </a:bodyPr>
          <a:lstStyle/>
          <a:p>
            <a:r>
              <a:rPr lang="en-US" dirty="0">
                <a:solidFill>
                  <a:schemeClr val="accent3"/>
                </a:solidFill>
              </a:rPr>
              <a:t>Subtyping ADD/ADHD:</a:t>
            </a:r>
            <a:br>
              <a:rPr lang="en-US" dirty="0">
                <a:solidFill>
                  <a:schemeClr val="accent3"/>
                </a:solidFill>
              </a:rPr>
            </a:br>
            <a:r>
              <a:rPr lang="en-US" sz="2700" dirty="0">
                <a:solidFill>
                  <a:schemeClr val="accent3"/>
                </a:solidFill>
              </a:rPr>
              <a:t>Looking at how the 7 subtypes impact the different parts of the brain</a:t>
            </a:r>
            <a:endParaRPr lang="en-US" dirty="0">
              <a:solidFill>
                <a:schemeClr val="accent3"/>
              </a:solidFill>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5620BB4-EE0E-4E5D-CCCF-0F98548ED951}"/>
              </a:ext>
            </a:extLst>
          </p:cNvPr>
          <p:cNvSpPr>
            <a:spLocks noGrp="1"/>
          </p:cNvSpPr>
          <p:nvPr>
            <p:ph idx="1"/>
          </p:nvPr>
        </p:nvSpPr>
        <p:spPr>
          <a:xfrm>
            <a:off x="1600753" y="2535446"/>
            <a:ext cx="8983489" cy="3554457"/>
          </a:xfrm>
        </p:spPr>
        <p:txBody>
          <a:bodyPr anchor="t">
            <a:normAutofit/>
          </a:bodyPr>
          <a:lstStyle/>
          <a:p>
            <a:pPr marL="800100" lvl="1" indent="-342900" fontAlgn="base">
              <a:lnSpc>
                <a:spcPct val="100000"/>
              </a:lnSpc>
              <a:spcBef>
                <a:spcPts val="0"/>
              </a:spcBef>
              <a:spcAft>
                <a:spcPts val="0"/>
              </a:spcAft>
              <a:buClr>
                <a:schemeClr val="bg2">
                  <a:lumMod val="50000"/>
                </a:schemeClr>
              </a:buClr>
              <a:buFont typeface="+mj-lt"/>
              <a:buAutoNum type="arabicPeriod"/>
            </a:pPr>
            <a:r>
              <a:rPr lang="en-US" sz="2400" b="1" dirty="0">
                <a:solidFill>
                  <a:srgbClr val="595959"/>
                </a:solidFill>
                <a:effectLst/>
                <a:latin typeface="Calibri" panose="020F0502020204030204" pitchFamily="34" charset="0"/>
                <a:ea typeface="Times New Roman" panose="02020603050405020304" pitchFamily="18" charset="0"/>
              </a:rPr>
              <a:t>Learn the 7 subtypes associated with ADD/ADHD.</a:t>
            </a:r>
            <a:br>
              <a:rPr lang="en-US" sz="2400" b="1" dirty="0">
                <a:solidFill>
                  <a:srgbClr val="595959"/>
                </a:solidFill>
                <a:effectLst/>
                <a:latin typeface="Calibri" panose="020F0502020204030204" pitchFamily="34" charset="0"/>
                <a:ea typeface="Times New Roman" panose="02020603050405020304" pitchFamily="18" charset="0"/>
              </a:rPr>
            </a:br>
            <a:endParaRPr lang="en-US" sz="24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400" b="1" dirty="0">
                <a:solidFill>
                  <a:srgbClr val="595959"/>
                </a:solidFill>
                <a:effectLst/>
                <a:latin typeface="Calibri" panose="020F0502020204030204" pitchFamily="34" charset="0"/>
                <a:ea typeface="Times New Roman" panose="02020603050405020304" pitchFamily="18" charset="0"/>
              </a:rPr>
              <a:t>To understand what part(s) of the brain may be involved in each type.</a:t>
            </a:r>
            <a:br>
              <a:rPr lang="en-US" sz="2400" b="1" dirty="0">
                <a:solidFill>
                  <a:srgbClr val="595959"/>
                </a:solidFill>
                <a:effectLst/>
                <a:latin typeface="Calibri" panose="020F0502020204030204" pitchFamily="34" charset="0"/>
                <a:ea typeface="Times New Roman" panose="02020603050405020304" pitchFamily="18" charset="0"/>
              </a:rPr>
            </a:br>
            <a:endParaRPr lang="en-US" sz="24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400" b="1" dirty="0">
                <a:solidFill>
                  <a:srgbClr val="595959"/>
                </a:solidFill>
                <a:effectLst/>
                <a:latin typeface="Calibri" panose="020F0502020204030204" pitchFamily="34" charset="0"/>
                <a:ea typeface="Times New Roman" panose="02020603050405020304" pitchFamily="18" charset="0"/>
              </a:rPr>
              <a:t>To identify what each brain function impacts in everyday life.</a:t>
            </a:r>
            <a:br>
              <a:rPr lang="en-US" sz="2400" b="1" dirty="0">
                <a:solidFill>
                  <a:srgbClr val="595959"/>
                </a:solidFill>
                <a:effectLst/>
                <a:latin typeface="Calibri" panose="020F0502020204030204" pitchFamily="34" charset="0"/>
                <a:ea typeface="Times New Roman" panose="02020603050405020304" pitchFamily="18" charset="0"/>
              </a:rPr>
            </a:br>
            <a:endParaRPr lang="en-US" sz="24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400" b="1" dirty="0">
                <a:solidFill>
                  <a:srgbClr val="595959"/>
                </a:solidFill>
                <a:effectLst/>
                <a:latin typeface="Calibri" panose="020F0502020204030204" pitchFamily="34" charset="0"/>
                <a:ea typeface="Times New Roman" panose="02020603050405020304" pitchFamily="18" charset="0"/>
              </a:rPr>
              <a:t>To know what kind of treatment support may be used for each brain type dysfunction.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03838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600" dirty="0">
                <a:ea typeface="+mn-lt"/>
                <a:cs typeface="+mn-lt"/>
              </a:rPr>
              <a:t> </a:t>
            </a:r>
            <a:r>
              <a:rPr lang="en-US" sz="3200" dirty="0">
                <a:ea typeface="+mn-lt"/>
                <a:cs typeface="+mn-lt"/>
              </a:rPr>
              <a:t>Support Dopamine</a:t>
            </a:r>
          </a:p>
          <a:p>
            <a:pPr>
              <a:buClr>
                <a:schemeClr val="bg2">
                  <a:lumMod val="75000"/>
                </a:schemeClr>
              </a:buClr>
              <a:buFont typeface="Wingdings" panose="05000000000000000000" pitchFamily="2" charset="2"/>
              <a:buChar char="§"/>
            </a:pPr>
            <a:r>
              <a:rPr lang="en-US" sz="3200" dirty="0">
                <a:ea typeface="+mn-lt"/>
                <a:cs typeface="+mn-lt"/>
              </a:rPr>
              <a:t> Stimulant medications or supplements </a:t>
            </a:r>
          </a:p>
          <a:p>
            <a:pPr lvl="1">
              <a:buClr>
                <a:schemeClr val="bg2">
                  <a:lumMod val="75000"/>
                </a:schemeClr>
              </a:buClr>
              <a:buFont typeface="Wingdings" panose="05000000000000000000" pitchFamily="2" charset="2"/>
              <a:buChar char="§"/>
            </a:pPr>
            <a:r>
              <a:rPr lang="en-US" sz="2400" dirty="0">
                <a:ea typeface="+mn-lt"/>
                <a:cs typeface="+mn-lt"/>
              </a:rPr>
              <a:t>L-Tyrosine: a building block for dopamine</a:t>
            </a:r>
          </a:p>
          <a:p>
            <a:pPr lvl="1">
              <a:buClr>
                <a:schemeClr val="bg2">
                  <a:lumMod val="75000"/>
                </a:schemeClr>
              </a:buClr>
              <a:buFont typeface="Wingdings" panose="05000000000000000000" pitchFamily="2" charset="2"/>
              <a:buChar char="§"/>
            </a:pPr>
            <a:r>
              <a:rPr lang="en-US" sz="2400" dirty="0">
                <a:ea typeface="+mn-lt"/>
                <a:cs typeface="+mn-lt"/>
              </a:rPr>
              <a:t>EPA fish oil</a:t>
            </a:r>
          </a:p>
          <a:p>
            <a:pPr>
              <a:buClr>
                <a:schemeClr val="bg2">
                  <a:lumMod val="75000"/>
                </a:schemeClr>
              </a:buClr>
              <a:buFont typeface="Wingdings" panose="05000000000000000000" pitchFamily="2" charset="2"/>
              <a:buChar char="§"/>
            </a:pPr>
            <a:r>
              <a:rPr lang="en-US" sz="2600" dirty="0">
                <a:ea typeface="+mn-lt"/>
                <a:cs typeface="+mn-lt"/>
              </a:rPr>
              <a:t> </a:t>
            </a:r>
            <a:r>
              <a:rPr lang="en-US" sz="3200" dirty="0">
                <a:ea typeface="+mn-lt"/>
                <a:cs typeface="+mn-lt"/>
              </a:rPr>
              <a:t>Specific diet: higher protein/lower</a:t>
            </a:r>
            <a:br>
              <a:rPr lang="en-US" sz="3200" dirty="0">
                <a:ea typeface="+mn-lt"/>
                <a:cs typeface="+mn-lt"/>
              </a:rPr>
            </a:br>
            <a:r>
              <a:rPr lang="en-US" sz="3200" dirty="0">
                <a:ea typeface="+mn-lt"/>
                <a:cs typeface="+mn-lt"/>
              </a:rPr>
              <a:t> carbohydrate</a:t>
            </a:r>
          </a:p>
          <a:p>
            <a:pPr>
              <a:buClr>
                <a:schemeClr val="bg2">
                  <a:lumMod val="75000"/>
                </a:schemeClr>
              </a:buClr>
              <a:buFont typeface="Wingdings" panose="05000000000000000000" pitchFamily="2" charset="2"/>
              <a:buChar char="§"/>
            </a:pPr>
            <a:r>
              <a:rPr lang="en-US" sz="3200" dirty="0">
                <a:ea typeface="+mn-lt"/>
                <a:cs typeface="+mn-lt"/>
              </a:rPr>
              <a:t> Intense aerobic exercise</a:t>
            </a:r>
          </a:p>
          <a:p>
            <a:pPr>
              <a:buClr>
                <a:schemeClr val="bg2">
                  <a:lumMod val="75000"/>
                </a:schemeClr>
              </a:buClr>
              <a:buFont typeface="Wingdings" panose="05000000000000000000" pitchFamily="2" charset="2"/>
              <a:buChar char="§"/>
            </a:pPr>
            <a:r>
              <a:rPr lang="en-US" sz="3200" dirty="0">
                <a:ea typeface="+mn-lt"/>
                <a:cs typeface="+mn-lt"/>
              </a:rPr>
              <a:t> Limiting TV and video games</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2</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Inattentive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4998196"/>
            <a:ext cx="2482842" cy="369332"/>
          </a:xfrm>
          <a:prstGeom prst="rect">
            <a:avLst/>
          </a:prstGeom>
          <a:noFill/>
        </p:spPr>
        <p:txBody>
          <a:bodyPr wrap="square">
            <a:spAutoFit/>
          </a:bodyPr>
          <a:lstStyle/>
          <a:p>
            <a:pPr lvl="0" algn="ctr"/>
            <a:r>
              <a:rPr lang="en-US" sz="1800" i="1" dirty="0"/>
              <a:t>Courtesy Amen Clinics</a:t>
            </a: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552966" y="3749040"/>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5"/>
                </a:solidFill>
                <a:ea typeface="+mj-lt"/>
                <a:cs typeface="+mj-lt"/>
              </a:rPr>
              <a:t>Support</a:t>
            </a:r>
            <a:endParaRPr lang="en-US" b="1" dirty="0">
              <a:solidFill>
                <a:schemeClr val="accent5"/>
              </a:solidFill>
            </a:endParaRPr>
          </a:p>
        </p:txBody>
      </p:sp>
    </p:spTree>
    <p:extLst>
      <p:ext uri="{BB962C8B-B14F-4D97-AF65-F5344CB8AC3E}">
        <p14:creationId xmlns:p14="http://schemas.microsoft.com/office/powerpoint/2010/main" val="3679244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707777" y="2467720"/>
            <a:ext cx="7060488" cy="3382027"/>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Trouble shifting attention</a:t>
            </a:r>
          </a:p>
          <a:p>
            <a:pPr>
              <a:buClr>
                <a:schemeClr val="bg2">
                  <a:lumMod val="75000"/>
                </a:schemeClr>
              </a:buClr>
              <a:buFont typeface="Wingdings" panose="05000000000000000000" pitchFamily="2" charset="2"/>
              <a:buChar char="§"/>
            </a:pPr>
            <a:r>
              <a:rPr lang="en-US" sz="3200" dirty="0">
                <a:ea typeface="+mn-lt"/>
                <a:cs typeface="+mn-lt"/>
              </a:rPr>
              <a:t> Stuck in loops of thinking</a:t>
            </a:r>
          </a:p>
          <a:p>
            <a:pPr>
              <a:buClr>
                <a:schemeClr val="bg2">
                  <a:lumMod val="75000"/>
                </a:schemeClr>
              </a:buClr>
              <a:buFont typeface="Wingdings" panose="05000000000000000000" pitchFamily="2" charset="2"/>
              <a:buChar char="§"/>
            </a:pPr>
            <a:r>
              <a:rPr lang="en-US" sz="3200" dirty="0">
                <a:ea typeface="+mn-lt"/>
                <a:cs typeface="+mn-lt"/>
              </a:rPr>
              <a:t> Low serotonin  &amp; dopamine</a:t>
            </a:r>
          </a:p>
          <a:p>
            <a:pPr>
              <a:buClr>
                <a:schemeClr val="bg2">
                  <a:lumMod val="75000"/>
                </a:schemeClr>
              </a:buClr>
              <a:buFont typeface="Wingdings" panose="05000000000000000000" pitchFamily="2" charset="2"/>
              <a:buChar char="§"/>
            </a:pPr>
            <a:r>
              <a:rPr lang="en-US" sz="3200" dirty="0">
                <a:ea typeface="+mn-lt"/>
                <a:cs typeface="+mn-lt"/>
              </a:rPr>
              <a:t> Excessive anterior cingulate activity</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495939" y="1781294"/>
            <a:ext cx="2596896"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3</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Overfocused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3974068"/>
            <a:ext cx="2482842" cy="369332"/>
          </a:xfrm>
          <a:prstGeom prst="rect">
            <a:avLst/>
          </a:prstGeom>
          <a:noFill/>
        </p:spPr>
        <p:txBody>
          <a:bodyPr wrap="square">
            <a:spAutoFit/>
          </a:bodyPr>
          <a:lstStyle/>
          <a:p>
            <a:pPr lvl="0" algn="ctr"/>
            <a:r>
              <a:rPr lang="en-US" sz="1800" i="1" dirty="0"/>
              <a:t>Courtesy Amen Clinics</a:t>
            </a:r>
          </a:p>
        </p:txBody>
      </p:sp>
      <p:sp>
        <p:nvSpPr>
          <p:cNvPr id="6" name="Content Placeholder 2">
            <a:extLst>
              <a:ext uri="{FF2B5EF4-FFF2-40B4-BE49-F238E27FC236}">
                <a16:creationId xmlns:a16="http://schemas.microsoft.com/office/drawing/2014/main" id="{667BA382-9820-9754-5F8A-39627038D219}"/>
              </a:ext>
            </a:extLst>
          </p:cNvPr>
          <p:cNvSpPr txBox="1">
            <a:spLocks/>
          </p:cNvSpPr>
          <p:nvPr/>
        </p:nvSpPr>
        <p:spPr>
          <a:xfrm>
            <a:off x="3623556" y="766686"/>
            <a:ext cx="7806444" cy="2029215"/>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Clr>
                <a:schemeClr val="bg2">
                  <a:lumMod val="75000"/>
                </a:schemeClr>
              </a:buClr>
              <a:buFont typeface="Wingdings 2" pitchFamily="18" charset="2"/>
              <a:buNone/>
            </a:pPr>
            <a:r>
              <a:rPr lang="en-US" sz="2800" dirty="0">
                <a:ea typeface="+mn-lt"/>
                <a:cs typeface="+mn-lt"/>
              </a:rPr>
              <a:t>In addition to classic ADD symptoms, they tend to be rigid, inflexible, and get stuck on negative thoughts or behaviors</a:t>
            </a:r>
            <a:r>
              <a:rPr lang="en-US" sz="3200" dirty="0">
                <a:ea typeface="+mn-lt"/>
                <a:cs typeface="+mn-lt"/>
              </a:rPr>
              <a:t>.</a:t>
            </a:r>
          </a:p>
        </p:txBody>
      </p:sp>
    </p:spTree>
    <p:extLst>
      <p:ext uri="{BB962C8B-B14F-4D97-AF65-F5344CB8AC3E}">
        <p14:creationId xmlns:p14="http://schemas.microsoft.com/office/powerpoint/2010/main" val="785794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4D0F1A-ED67-9A1A-A0C4-FAED621DACB2}"/>
              </a:ext>
            </a:extLst>
          </p:cNvPr>
          <p:cNvSpPr/>
          <p:nvPr/>
        </p:nvSpPr>
        <p:spPr>
          <a:xfrm>
            <a:off x="11799624" y="517358"/>
            <a:ext cx="392376" cy="5919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a:extLst>
              <a:ext uri="{FF2B5EF4-FFF2-40B4-BE49-F238E27FC236}">
                <a16:creationId xmlns:a16="http://schemas.microsoft.com/office/drawing/2014/main" id="{BB583654-DE6E-C78E-3377-02940AE7851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69415" y="1927557"/>
            <a:ext cx="3722585" cy="30028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2">
            <a:extLst>
              <a:ext uri="{FF2B5EF4-FFF2-40B4-BE49-F238E27FC236}">
                <a16:creationId xmlns:a16="http://schemas.microsoft.com/office/drawing/2014/main" id="{245A2746-EB83-1088-D828-E2E96127CA89}"/>
              </a:ext>
            </a:extLst>
          </p:cNvPr>
          <p:cNvGraphicFramePr>
            <a:graphicFrameLocks noGrp="1"/>
          </p:cNvGraphicFramePr>
          <p:nvPr>
            <p:ph idx="1"/>
          </p:nvPr>
        </p:nvGraphicFramePr>
        <p:xfrm>
          <a:off x="3707776" y="804672"/>
          <a:ext cx="4776448" cy="53035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1">
            <a:extLst>
              <a:ext uri="{FF2B5EF4-FFF2-40B4-BE49-F238E27FC236}">
                <a16:creationId xmlns:a16="http://schemas.microsoft.com/office/drawing/2014/main" id="{7449941D-6A2A-BC77-EE6E-9648E03663A5}"/>
              </a:ext>
            </a:extLst>
          </p:cNvPr>
          <p:cNvSpPr txBox="1">
            <a:spLocks/>
          </p:cNvSpPr>
          <p:nvPr/>
        </p:nvSpPr>
        <p:spPr>
          <a:xfrm>
            <a:off x="495939" y="1781294"/>
            <a:ext cx="2596896"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3</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Overfocused ADD</a:t>
            </a:r>
            <a:endParaRPr lang="en-US" b="1" dirty="0">
              <a:solidFill>
                <a:schemeClr val="accent3"/>
              </a:solidFill>
            </a:endParaRPr>
          </a:p>
        </p:txBody>
      </p:sp>
      <p:sp>
        <p:nvSpPr>
          <p:cNvPr id="8" name="Title 1">
            <a:extLst>
              <a:ext uri="{FF2B5EF4-FFF2-40B4-BE49-F238E27FC236}">
                <a16:creationId xmlns:a16="http://schemas.microsoft.com/office/drawing/2014/main" id="{D0D080FB-FD5E-B9BA-5B7D-02D11834CA10}"/>
              </a:ext>
            </a:extLst>
          </p:cNvPr>
          <p:cNvSpPr txBox="1">
            <a:spLocks/>
          </p:cNvSpPr>
          <p:nvPr/>
        </p:nvSpPr>
        <p:spPr>
          <a:xfrm>
            <a:off x="609993" y="3920646"/>
            <a:ext cx="2482842" cy="16642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800" b="1" dirty="0">
                <a:solidFill>
                  <a:schemeClr val="accent5"/>
                </a:solidFill>
                <a:ea typeface="+mj-lt"/>
                <a:cs typeface="+mj-lt"/>
              </a:rPr>
              <a:t>Anterior Cingulate Gyrus</a:t>
            </a:r>
          </a:p>
          <a:p>
            <a:pPr algn="ctr"/>
            <a:r>
              <a:rPr lang="en-US" sz="2800" b="1" dirty="0">
                <a:solidFill>
                  <a:schemeClr val="accent5"/>
                </a:solidFill>
                <a:ea typeface="+mj-lt"/>
                <a:cs typeface="+mj-lt"/>
              </a:rPr>
              <a:t>FUNCTION</a:t>
            </a:r>
            <a:endParaRPr lang="en-US" sz="2800" b="1" dirty="0">
              <a:solidFill>
                <a:schemeClr val="accent5"/>
              </a:solidFill>
            </a:endParaRPr>
          </a:p>
        </p:txBody>
      </p:sp>
    </p:spTree>
    <p:extLst>
      <p:ext uri="{BB962C8B-B14F-4D97-AF65-F5344CB8AC3E}">
        <p14:creationId xmlns:p14="http://schemas.microsoft.com/office/powerpoint/2010/main" val="39225687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707776" y="780289"/>
            <a:ext cx="7931258" cy="5291328"/>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Tend to get stuck</a:t>
            </a:r>
          </a:p>
          <a:p>
            <a:pPr>
              <a:buClr>
                <a:schemeClr val="bg2">
                  <a:lumMod val="75000"/>
                </a:schemeClr>
              </a:buClr>
              <a:buFont typeface="Wingdings" panose="05000000000000000000" pitchFamily="2" charset="2"/>
              <a:buChar char="§"/>
            </a:pPr>
            <a:r>
              <a:rPr lang="en-US" sz="3200" dirty="0">
                <a:ea typeface="+mn-lt"/>
                <a:cs typeface="+mn-lt"/>
              </a:rPr>
              <a:t> Worry</a:t>
            </a:r>
          </a:p>
          <a:p>
            <a:pPr>
              <a:buClr>
                <a:schemeClr val="bg2">
                  <a:lumMod val="75000"/>
                </a:schemeClr>
              </a:buClr>
              <a:buFont typeface="Wingdings" panose="05000000000000000000" pitchFamily="2" charset="2"/>
              <a:buChar char="§"/>
            </a:pPr>
            <a:r>
              <a:rPr lang="en-US" sz="3200" dirty="0">
                <a:ea typeface="+mn-lt"/>
                <a:cs typeface="+mn-lt"/>
              </a:rPr>
              <a:t> Hold Grudges</a:t>
            </a:r>
          </a:p>
          <a:p>
            <a:pPr>
              <a:buClr>
                <a:schemeClr val="bg2">
                  <a:lumMod val="75000"/>
                </a:schemeClr>
              </a:buClr>
              <a:buFont typeface="Wingdings" panose="05000000000000000000" pitchFamily="2" charset="2"/>
              <a:buChar char="§"/>
            </a:pPr>
            <a:r>
              <a:rPr lang="en-US" sz="3200" dirty="0">
                <a:ea typeface="+mn-lt"/>
                <a:cs typeface="+mn-lt"/>
              </a:rPr>
              <a:t> Upset if things don’t go their way</a:t>
            </a:r>
          </a:p>
          <a:p>
            <a:pPr>
              <a:buClr>
                <a:schemeClr val="bg2">
                  <a:lumMod val="75000"/>
                </a:schemeClr>
              </a:buClr>
              <a:buFont typeface="Wingdings" panose="05000000000000000000" pitchFamily="2" charset="2"/>
              <a:buChar char="§"/>
            </a:pPr>
            <a:r>
              <a:rPr lang="en-US" sz="3200" dirty="0">
                <a:ea typeface="+mn-lt"/>
                <a:cs typeface="+mn-lt"/>
              </a:rPr>
              <a:t> Argumentative, oppositional</a:t>
            </a:r>
          </a:p>
          <a:p>
            <a:pPr>
              <a:buClr>
                <a:schemeClr val="bg2">
                  <a:lumMod val="75000"/>
                </a:schemeClr>
              </a:buClr>
              <a:buFont typeface="Wingdings" panose="05000000000000000000" pitchFamily="2" charset="2"/>
              <a:buChar char="§"/>
            </a:pPr>
            <a:r>
              <a:rPr lang="en-US" sz="3200" dirty="0">
                <a:ea typeface="+mn-lt"/>
                <a:cs typeface="+mn-lt"/>
              </a:rPr>
              <a:t> See to many errors</a:t>
            </a:r>
          </a:p>
          <a:p>
            <a:pPr>
              <a:buClr>
                <a:schemeClr val="bg2">
                  <a:lumMod val="75000"/>
                </a:schemeClr>
              </a:buClr>
              <a:buFont typeface="Wingdings" panose="05000000000000000000" pitchFamily="2" charset="2"/>
              <a:buChar char="§"/>
            </a:pPr>
            <a:r>
              <a:rPr lang="en-US" sz="3200" dirty="0">
                <a:ea typeface="+mn-lt"/>
                <a:cs typeface="+mn-lt"/>
              </a:rPr>
              <a:t> Family members also get stuck</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495939" y="1781294"/>
            <a:ext cx="2596896"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3</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Overfocused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3974068"/>
            <a:ext cx="2482842" cy="369332"/>
          </a:xfrm>
          <a:prstGeom prst="rect">
            <a:avLst/>
          </a:prstGeom>
          <a:noFill/>
        </p:spPr>
        <p:txBody>
          <a:bodyPr wrap="square">
            <a:spAutoFit/>
          </a:bodyPr>
          <a:lstStyle/>
          <a:p>
            <a:pPr lvl="0" algn="ctr"/>
            <a:r>
              <a:rPr lang="en-US" sz="1800" i="1" dirty="0"/>
              <a:t>Courtesy Amen Clinics</a:t>
            </a:r>
          </a:p>
        </p:txBody>
      </p:sp>
    </p:spTree>
    <p:extLst>
      <p:ext uri="{BB962C8B-B14F-4D97-AF65-F5344CB8AC3E}">
        <p14:creationId xmlns:p14="http://schemas.microsoft.com/office/powerpoint/2010/main" val="4063494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600" dirty="0">
                <a:ea typeface="+mn-lt"/>
                <a:cs typeface="+mn-lt"/>
              </a:rPr>
              <a:t> </a:t>
            </a:r>
            <a:r>
              <a:rPr lang="en-US" sz="3200" dirty="0">
                <a:ea typeface="+mn-lt"/>
                <a:cs typeface="+mn-lt"/>
              </a:rPr>
              <a:t>Supplements or medications to support serotonin and dopamine</a:t>
            </a:r>
          </a:p>
          <a:p>
            <a:pPr>
              <a:buClr>
                <a:schemeClr val="bg2">
                  <a:lumMod val="75000"/>
                </a:schemeClr>
              </a:buClr>
              <a:buFont typeface="Wingdings" panose="05000000000000000000" pitchFamily="2" charset="2"/>
              <a:buChar char="§"/>
            </a:pPr>
            <a:r>
              <a:rPr lang="en-US" sz="3200" dirty="0">
                <a:ea typeface="+mn-lt"/>
                <a:cs typeface="+mn-lt"/>
              </a:rPr>
              <a:t> EPA/DHA fish oil</a:t>
            </a:r>
            <a:endParaRPr lang="en-US" sz="2400" dirty="0">
              <a:ea typeface="+mn-lt"/>
              <a:cs typeface="+mn-lt"/>
            </a:endParaRPr>
          </a:p>
          <a:p>
            <a:pPr>
              <a:buClr>
                <a:schemeClr val="bg2">
                  <a:lumMod val="75000"/>
                </a:schemeClr>
              </a:buClr>
              <a:buFont typeface="Wingdings" panose="05000000000000000000" pitchFamily="2" charset="2"/>
              <a:buChar char="§"/>
            </a:pPr>
            <a:r>
              <a:rPr lang="en-US" sz="2600" dirty="0">
                <a:ea typeface="+mn-lt"/>
                <a:cs typeface="+mn-lt"/>
              </a:rPr>
              <a:t> </a:t>
            </a:r>
            <a:r>
              <a:rPr lang="en-US" sz="3200" dirty="0">
                <a:ea typeface="+mn-lt"/>
                <a:cs typeface="+mn-lt"/>
              </a:rPr>
              <a:t>Balanced diet: higher carbohydrate </a:t>
            </a:r>
          </a:p>
          <a:p>
            <a:pPr lvl="1">
              <a:buClr>
                <a:schemeClr val="bg2">
                  <a:lumMod val="75000"/>
                </a:schemeClr>
              </a:buClr>
              <a:buFont typeface="Wingdings" panose="05000000000000000000" pitchFamily="2" charset="2"/>
              <a:buChar char="§"/>
            </a:pPr>
            <a:r>
              <a:rPr lang="en-US" sz="3000" dirty="0">
                <a:ea typeface="+mn-lt"/>
                <a:cs typeface="+mn-lt"/>
              </a:rPr>
              <a:t>Does NOT do well on high protein diet</a:t>
            </a:r>
          </a:p>
          <a:p>
            <a:pPr>
              <a:buClr>
                <a:schemeClr val="bg2">
                  <a:lumMod val="75000"/>
                </a:schemeClr>
              </a:buClr>
              <a:buFont typeface="Wingdings" panose="05000000000000000000" pitchFamily="2" charset="2"/>
              <a:buChar char="§"/>
            </a:pPr>
            <a:r>
              <a:rPr lang="en-US" sz="3200" dirty="0">
                <a:ea typeface="+mn-lt"/>
                <a:cs typeface="+mn-lt"/>
              </a:rPr>
              <a:t> Increase exercise</a:t>
            </a:r>
          </a:p>
          <a:p>
            <a:pPr>
              <a:buClr>
                <a:schemeClr val="bg2">
                  <a:lumMod val="75000"/>
                </a:schemeClr>
              </a:buClr>
              <a:buFont typeface="Wingdings" panose="05000000000000000000" pitchFamily="2" charset="2"/>
              <a:buChar char="§"/>
            </a:pPr>
            <a:r>
              <a:rPr lang="en-US" sz="3200" dirty="0">
                <a:ea typeface="+mn-lt"/>
                <a:cs typeface="+mn-lt"/>
              </a:rPr>
              <a:t> Limiting TV and video games</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495939" y="1783080"/>
            <a:ext cx="2596896"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3</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Overfocused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4998196"/>
            <a:ext cx="2482842" cy="369332"/>
          </a:xfrm>
          <a:prstGeom prst="rect">
            <a:avLst/>
          </a:prstGeom>
          <a:noFill/>
        </p:spPr>
        <p:txBody>
          <a:bodyPr wrap="square">
            <a:spAutoFit/>
          </a:bodyPr>
          <a:lstStyle/>
          <a:p>
            <a:pPr lvl="0" algn="ctr"/>
            <a:r>
              <a:rPr lang="en-US" sz="1800" i="1" dirty="0"/>
              <a:t>Courtesy Amen Clinics</a:t>
            </a: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552966" y="3749040"/>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5"/>
                </a:solidFill>
                <a:ea typeface="+mj-lt"/>
                <a:cs typeface="+mj-lt"/>
              </a:rPr>
              <a:t>Support</a:t>
            </a:r>
            <a:endParaRPr lang="en-US" b="1" dirty="0">
              <a:solidFill>
                <a:schemeClr val="accent5"/>
              </a:solidFill>
            </a:endParaRPr>
          </a:p>
        </p:txBody>
      </p:sp>
    </p:spTree>
    <p:extLst>
      <p:ext uri="{BB962C8B-B14F-4D97-AF65-F5344CB8AC3E}">
        <p14:creationId xmlns:p14="http://schemas.microsoft.com/office/powerpoint/2010/main" val="507137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59564" cy="5120640"/>
          </a:xfrm>
        </p:spPr>
        <p:txBody>
          <a:bodyPr>
            <a:normAutofit fontScale="92500" lnSpcReduction="20000"/>
          </a:bodyPr>
          <a:lstStyle/>
          <a:p>
            <a:pPr>
              <a:buClr>
                <a:schemeClr val="bg2">
                  <a:lumMod val="75000"/>
                </a:schemeClr>
              </a:buClr>
              <a:buFont typeface="Wingdings" panose="05000000000000000000" pitchFamily="2" charset="2"/>
              <a:buChar char="§"/>
            </a:pPr>
            <a:r>
              <a:rPr lang="en-US" sz="3500" dirty="0">
                <a:ea typeface="+mn-lt"/>
                <a:cs typeface="+mn-lt"/>
              </a:rPr>
              <a:t> Hallmark ADD Symptoms</a:t>
            </a:r>
          </a:p>
          <a:p>
            <a:pPr lvl="1">
              <a:buClr>
                <a:schemeClr val="bg2">
                  <a:lumMod val="75000"/>
                </a:schemeClr>
              </a:buClr>
              <a:buFont typeface="Wingdings" panose="05000000000000000000" pitchFamily="2" charset="2"/>
              <a:buChar char="§"/>
            </a:pPr>
            <a:r>
              <a:rPr lang="en-US" sz="2800" dirty="0">
                <a:ea typeface="+mn-lt"/>
                <a:cs typeface="+mn-lt"/>
              </a:rPr>
              <a:t>Distractibility</a:t>
            </a:r>
          </a:p>
          <a:p>
            <a:pPr lvl="1">
              <a:buClr>
                <a:schemeClr val="bg2">
                  <a:lumMod val="75000"/>
                </a:schemeClr>
              </a:buClr>
              <a:buFont typeface="Wingdings" panose="05000000000000000000" pitchFamily="2" charset="2"/>
              <a:buChar char="§"/>
            </a:pPr>
            <a:r>
              <a:rPr lang="en-US" sz="2800" dirty="0">
                <a:ea typeface="+mn-lt"/>
                <a:cs typeface="+mn-lt"/>
              </a:rPr>
              <a:t>Short attention span for routine tasks</a:t>
            </a:r>
          </a:p>
          <a:p>
            <a:pPr lvl="1">
              <a:buClr>
                <a:schemeClr val="bg2">
                  <a:lumMod val="75000"/>
                </a:schemeClr>
              </a:buClr>
              <a:buFont typeface="Wingdings" panose="05000000000000000000" pitchFamily="2" charset="2"/>
              <a:buChar char="§"/>
            </a:pPr>
            <a:r>
              <a:rPr lang="en-US" sz="2800" dirty="0">
                <a:ea typeface="+mn-lt"/>
                <a:cs typeface="+mn-lt"/>
              </a:rPr>
              <a:t>Disorganization of time and space</a:t>
            </a:r>
          </a:p>
          <a:p>
            <a:pPr lvl="1">
              <a:buClr>
                <a:schemeClr val="bg2">
                  <a:lumMod val="75000"/>
                </a:schemeClr>
              </a:buClr>
              <a:buFont typeface="Wingdings" panose="05000000000000000000" pitchFamily="2" charset="2"/>
              <a:buChar char="§"/>
            </a:pPr>
            <a:r>
              <a:rPr lang="en-US" sz="2800" dirty="0">
                <a:ea typeface="+mn-lt"/>
                <a:cs typeface="+mn-lt"/>
              </a:rPr>
              <a:t>Procrastination</a:t>
            </a:r>
          </a:p>
          <a:p>
            <a:pPr lvl="1">
              <a:buClr>
                <a:schemeClr val="bg2">
                  <a:lumMod val="75000"/>
                </a:schemeClr>
              </a:buClr>
              <a:buFont typeface="Wingdings" panose="05000000000000000000" pitchFamily="2" charset="2"/>
              <a:buChar char="§"/>
            </a:pPr>
            <a:r>
              <a:rPr lang="en-US" sz="2800" dirty="0">
                <a:ea typeface="+mn-lt"/>
                <a:cs typeface="+mn-lt"/>
              </a:rPr>
              <a:t>Poor impulse control</a:t>
            </a:r>
          </a:p>
          <a:p>
            <a:pPr lvl="1">
              <a:buClr>
                <a:schemeClr val="bg2">
                  <a:lumMod val="75000"/>
                </a:schemeClr>
              </a:buClr>
              <a:buFont typeface="Wingdings" panose="05000000000000000000" pitchFamily="2" charset="2"/>
              <a:buChar char="§"/>
            </a:pPr>
            <a:r>
              <a:rPr lang="en-US" sz="2800" dirty="0">
                <a:ea typeface="+mn-lt"/>
                <a:cs typeface="+mn-lt"/>
              </a:rPr>
              <a:t>May or may not be hyperactive</a:t>
            </a:r>
          </a:p>
          <a:p>
            <a:pPr>
              <a:buClr>
                <a:schemeClr val="bg2">
                  <a:lumMod val="75000"/>
                </a:schemeClr>
              </a:buClr>
              <a:buFont typeface="Wingdings" panose="05000000000000000000" pitchFamily="2" charset="2"/>
              <a:buChar char="§"/>
            </a:pPr>
            <a:r>
              <a:rPr lang="en-US" sz="3500" dirty="0">
                <a:ea typeface="+mn-lt"/>
                <a:cs typeface="+mn-lt"/>
              </a:rPr>
              <a:t> Sad</a:t>
            </a:r>
          </a:p>
          <a:p>
            <a:pPr>
              <a:buClr>
                <a:schemeClr val="bg2">
                  <a:lumMod val="75000"/>
                </a:schemeClr>
              </a:buClr>
              <a:buFont typeface="Wingdings" panose="05000000000000000000" pitchFamily="2" charset="2"/>
              <a:buChar char="§"/>
            </a:pPr>
            <a:r>
              <a:rPr lang="en-US" sz="3500" dirty="0">
                <a:ea typeface="+mn-lt"/>
                <a:cs typeface="+mn-lt"/>
              </a:rPr>
              <a:t> Negative</a:t>
            </a:r>
          </a:p>
          <a:p>
            <a:pPr>
              <a:buClr>
                <a:schemeClr val="bg2">
                  <a:lumMod val="75000"/>
                </a:schemeClr>
              </a:buClr>
              <a:buFont typeface="Wingdings" panose="05000000000000000000" pitchFamily="2" charset="2"/>
              <a:buChar char="§"/>
            </a:pPr>
            <a:r>
              <a:rPr lang="en-US" sz="3500" dirty="0">
                <a:ea typeface="+mn-lt"/>
                <a:cs typeface="+mn-lt"/>
              </a:rPr>
              <a:t> Glass half empty</a:t>
            </a:r>
          </a:p>
          <a:p>
            <a:pPr>
              <a:buClr>
                <a:schemeClr val="bg2">
                  <a:lumMod val="75000"/>
                </a:schemeClr>
              </a:buClr>
              <a:buFont typeface="Wingdings" panose="05000000000000000000" pitchFamily="2" charset="2"/>
              <a:buChar char="§"/>
            </a:pPr>
            <a:r>
              <a:rPr lang="en-US" sz="3500" dirty="0">
                <a:ea typeface="+mn-lt"/>
                <a:cs typeface="+mn-lt"/>
              </a:rPr>
              <a:t> Poor appetite and sleep</a:t>
            </a:r>
          </a:p>
          <a:p>
            <a:pPr>
              <a:buClr>
                <a:schemeClr val="bg2">
                  <a:lumMod val="75000"/>
                </a:schemeClr>
              </a:buClr>
              <a:buFont typeface="Wingdings" panose="05000000000000000000" pitchFamily="2" charset="2"/>
              <a:buChar char="§"/>
            </a:pPr>
            <a:r>
              <a:rPr lang="en-US" sz="3500" dirty="0">
                <a:ea typeface="+mn-lt"/>
                <a:cs typeface="+mn-lt"/>
              </a:rPr>
              <a:t> More socially isolated</a:t>
            </a:r>
            <a:endParaRPr lang="en-US" sz="2600" dirty="0">
              <a:ea typeface="+mn-lt"/>
              <a:cs typeface="+mn-lt"/>
            </a:endParaRP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568186"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4</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Limbic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3974068"/>
            <a:ext cx="2482842" cy="369332"/>
          </a:xfrm>
          <a:prstGeom prst="rect">
            <a:avLst/>
          </a:prstGeom>
          <a:noFill/>
        </p:spPr>
        <p:txBody>
          <a:bodyPr wrap="square">
            <a:spAutoFit/>
          </a:bodyPr>
          <a:lstStyle/>
          <a:p>
            <a:pPr lvl="0" algn="ctr"/>
            <a:r>
              <a:rPr lang="en-US" sz="1800" i="1" dirty="0"/>
              <a:t>Courtesy Amen Clinics</a:t>
            </a:r>
          </a:p>
        </p:txBody>
      </p:sp>
    </p:spTree>
    <p:extLst>
      <p:ext uri="{BB962C8B-B14F-4D97-AF65-F5344CB8AC3E}">
        <p14:creationId xmlns:p14="http://schemas.microsoft.com/office/powerpoint/2010/main" val="1046685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BA65-3293-43BC-B3C1-09B0F8B5A238}"/>
              </a:ext>
            </a:extLst>
          </p:cNvPr>
          <p:cNvSpPr>
            <a:spLocks noGrp="1"/>
          </p:cNvSpPr>
          <p:nvPr>
            <p:ph type="title"/>
          </p:nvPr>
        </p:nvSpPr>
        <p:spPr>
          <a:xfrm>
            <a:off x="252919" y="1123838"/>
            <a:ext cx="2947482" cy="3532384"/>
          </a:xfrm>
        </p:spPr>
        <p:txBody>
          <a:bodyPr/>
          <a:lstStyle/>
          <a:p>
            <a:pPr algn="ctr"/>
            <a:r>
              <a:rPr lang="en-US" b="1" dirty="0">
                <a:solidFill>
                  <a:schemeClr val="accent3"/>
                </a:solidFill>
              </a:rPr>
              <a:t>The Limbic System</a:t>
            </a:r>
          </a:p>
        </p:txBody>
      </p:sp>
      <p:pic>
        <p:nvPicPr>
          <p:cNvPr id="4" name="Picture 4" descr="Diagram&#10;&#10;Description automatically generated">
            <a:extLst>
              <a:ext uri="{FF2B5EF4-FFF2-40B4-BE49-F238E27FC236}">
                <a16:creationId xmlns:a16="http://schemas.microsoft.com/office/drawing/2014/main" id="{B82C9C4D-131F-4319-95AF-3BC18CD3FC28}"/>
              </a:ext>
            </a:extLst>
          </p:cNvPr>
          <p:cNvPicPr>
            <a:picLocks noGrp="1" noChangeAspect="1"/>
          </p:cNvPicPr>
          <p:nvPr>
            <p:ph idx="1"/>
          </p:nvPr>
        </p:nvPicPr>
        <p:blipFill>
          <a:blip r:embed="rId3">
            <a:extLst>
              <a:ext uri="{837473B0-CC2E-450A-ABE3-18F120FF3D39}">
                <a1611:picAttrSrcUrl xmlns:a1611="http://schemas.microsoft.com/office/drawing/2016/11/main" r:id="rId4"/>
              </a:ext>
            </a:extLst>
          </a:blip>
          <a:stretch>
            <a:fillRect/>
          </a:stretch>
        </p:blipFill>
        <p:spPr>
          <a:xfrm>
            <a:off x="4459563" y="259751"/>
            <a:ext cx="6866795" cy="5725124"/>
          </a:xfrm>
        </p:spPr>
      </p:pic>
      <p:sp>
        <p:nvSpPr>
          <p:cNvPr id="5" name="TextBox 4">
            <a:extLst>
              <a:ext uri="{FF2B5EF4-FFF2-40B4-BE49-F238E27FC236}">
                <a16:creationId xmlns:a16="http://schemas.microsoft.com/office/drawing/2014/main" id="{147ED736-34A2-4618-AB6C-2732EBE595A8}"/>
              </a:ext>
            </a:extLst>
          </p:cNvPr>
          <p:cNvSpPr txBox="1"/>
          <p:nvPr/>
        </p:nvSpPr>
        <p:spPr>
          <a:xfrm>
            <a:off x="4776412" y="6106795"/>
            <a:ext cx="6233095" cy="317499"/>
          </a:xfrm>
          <a:prstGeom prst="rect">
            <a:avLst/>
          </a:prstGeom>
        </p:spPr>
        <p:txBody>
          <a:bodyPr>
            <a:normAutofit fontScale="92500" lnSpcReduction="10000"/>
          </a:bodyPr>
          <a:lstStyle/>
          <a:p>
            <a:pPr algn="ctr"/>
            <a:r>
              <a:rPr lang="en-US" sz="1600">
                <a:hlinkClick r:id="rId4"/>
              </a:rPr>
              <a:t>This Photo</a:t>
            </a:r>
            <a:r>
              <a:rPr lang="en-US" sz="1600"/>
              <a:t> by Unknown author is licensed under </a:t>
            </a:r>
            <a:r>
              <a:rPr lang="en-US" sz="1600">
                <a:hlinkClick r:id="rId5"/>
              </a:rPr>
              <a:t>CC BY-SA-NC</a:t>
            </a:r>
            <a:r>
              <a:rPr lang="en-US" sz="1600"/>
              <a:t>.</a:t>
            </a:r>
          </a:p>
        </p:txBody>
      </p:sp>
      <p:sp>
        <p:nvSpPr>
          <p:cNvPr id="6" name="TextBox 5">
            <a:extLst>
              <a:ext uri="{FF2B5EF4-FFF2-40B4-BE49-F238E27FC236}">
                <a16:creationId xmlns:a16="http://schemas.microsoft.com/office/drawing/2014/main" id="{2A916501-1F20-D73E-2FBE-84BD0778A056}"/>
              </a:ext>
            </a:extLst>
          </p:cNvPr>
          <p:cNvSpPr txBox="1"/>
          <p:nvPr/>
        </p:nvSpPr>
        <p:spPr>
          <a:xfrm>
            <a:off x="485239" y="3702837"/>
            <a:ext cx="2482842" cy="2031325"/>
          </a:xfrm>
          <a:prstGeom prst="rect">
            <a:avLst/>
          </a:prstGeom>
          <a:noFill/>
        </p:spPr>
        <p:txBody>
          <a:bodyPr wrap="square">
            <a:spAutoFit/>
          </a:bodyPr>
          <a:lstStyle/>
          <a:p>
            <a:pPr lvl="0" algn="ctr"/>
            <a:r>
              <a:rPr lang="en-US" sz="1800" i="1" dirty="0"/>
              <a:t>Located deeper in the brain, this system regulates emotions. A deficiency in this region might result in restlessness, inattention, or emotional volatility.</a:t>
            </a:r>
          </a:p>
        </p:txBody>
      </p:sp>
    </p:spTree>
    <p:extLst>
      <p:ext uri="{BB962C8B-B14F-4D97-AF65-F5344CB8AC3E}">
        <p14:creationId xmlns:p14="http://schemas.microsoft.com/office/powerpoint/2010/main" val="41425303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Stimulant medications or supplements that support Dopamine and Norepinephrine</a:t>
            </a:r>
          </a:p>
          <a:p>
            <a:pPr lvl="1">
              <a:buClr>
                <a:schemeClr val="bg2">
                  <a:lumMod val="75000"/>
                </a:schemeClr>
              </a:buClr>
              <a:buFont typeface="Wingdings" panose="05000000000000000000" pitchFamily="2" charset="2"/>
              <a:buChar char="§"/>
            </a:pPr>
            <a:r>
              <a:rPr lang="en-US" sz="2400" dirty="0">
                <a:ea typeface="+mn-lt"/>
                <a:cs typeface="+mn-lt"/>
              </a:rPr>
              <a:t>Multivitamin</a:t>
            </a:r>
          </a:p>
          <a:p>
            <a:pPr lvl="1">
              <a:buClr>
                <a:schemeClr val="bg2">
                  <a:lumMod val="75000"/>
                </a:schemeClr>
              </a:buClr>
              <a:buFont typeface="Wingdings" panose="05000000000000000000" pitchFamily="2" charset="2"/>
              <a:buChar char="§"/>
            </a:pPr>
            <a:r>
              <a:rPr lang="en-US" sz="2400" dirty="0">
                <a:ea typeface="+mn-lt"/>
                <a:cs typeface="+mn-lt"/>
              </a:rPr>
              <a:t>EPA/DHA balanced fish oil</a:t>
            </a:r>
          </a:p>
          <a:p>
            <a:pPr lvl="1">
              <a:buClr>
                <a:schemeClr val="bg2">
                  <a:lumMod val="75000"/>
                </a:schemeClr>
              </a:buClr>
              <a:buFont typeface="Wingdings" panose="05000000000000000000" pitchFamily="2" charset="2"/>
              <a:buChar char="§"/>
            </a:pPr>
            <a:r>
              <a:rPr lang="en-US" sz="2400" dirty="0">
                <a:ea typeface="+mn-lt"/>
                <a:cs typeface="+mn-lt"/>
              </a:rPr>
              <a:t>SAM-e</a:t>
            </a:r>
          </a:p>
          <a:p>
            <a:pPr>
              <a:buClr>
                <a:schemeClr val="bg2">
                  <a:lumMod val="75000"/>
                </a:schemeClr>
              </a:buClr>
              <a:buFont typeface="Wingdings" panose="05000000000000000000" pitchFamily="2" charset="2"/>
              <a:buChar char="§"/>
            </a:pPr>
            <a:r>
              <a:rPr lang="en-US" sz="2600" dirty="0">
                <a:ea typeface="+mn-lt"/>
                <a:cs typeface="+mn-lt"/>
              </a:rPr>
              <a:t> </a:t>
            </a:r>
            <a:r>
              <a:rPr lang="en-US" sz="3200" dirty="0">
                <a:ea typeface="+mn-lt"/>
                <a:cs typeface="+mn-lt"/>
              </a:rPr>
              <a:t>Increase exercise</a:t>
            </a:r>
          </a:p>
          <a:p>
            <a:pPr>
              <a:buClr>
                <a:schemeClr val="bg2">
                  <a:lumMod val="75000"/>
                </a:schemeClr>
              </a:buClr>
              <a:buFont typeface="Wingdings" panose="05000000000000000000" pitchFamily="2" charset="2"/>
              <a:buChar char="§"/>
            </a:pPr>
            <a:r>
              <a:rPr lang="en-US" sz="3200" dirty="0">
                <a:ea typeface="+mn-lt"/>
                <a:cs typeface="+mn-lt"/>
              </a:rPr>
              <a:t> Limiting TV and video games</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4</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Limbic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4998196"/>
            <a:ext cx="2482842" cy="369332"/>
          </a:xfrm>
          <a:prstGeom prst="rect">
            <a:avLst/>
          </a:prstGeom>
          <a:noFill/>
        </p:spPr>
        <p:txBody>
          <a:bodyPr wrap="square">
            <a:spAutoFit/>
          </a:bodyPr>
          <a:lstStyle/>
          <a:p>
            <a:pPr lvl="0" algn="ctr"/>
            <a:r>
              <a:rPr lang="en-US" sz="1800" i="1" dirty="0"/>
              <a:t>Courtesy Amen Clinics</a:t>
            </a: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552966" y="3749040"/>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5"/>
                </a:solidFill>
                <a:ea typeface="+mj-lt"/>
                <a:cs typeface="+mj-lt"/>
              </a:rPr>
              <a:t>Support</a:t>
            </a:r>
            <a:endParaRPr lang="en-US" b="1" dirty="0">
              <a:solidFill>
                <a:schemeClr val="accent5"/>
              </a:solidFill>
            </a:endParaRPr>
          </a:p>
        </p:txBody>
      </p:sp>
    </p:spTree>
    <p:extLst>
      <p:ext uri="{BB962C8B-B14F-4D97-AF65-F5344CB8AC3E}">
        <p14:creationId xmlns:p14="http://schemas.microsoft.com/office/powerpoint/2010/main" val="1850611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59564" cy="5120640"/>
          </a:xfrm>
        </p:spPr>
        <p:txBody>
          <a:bodyPr>
            <a:normAutofit lnSpcReduction="10000"/>
          </a:bodyPr>
          <a:lstStyle/>
          <a:p>
            <a:pPr>
              <a:buClr>
                <a:schemeClr val="bg2">
                  <a:lumMod val="75000"/>
                </a:schemeClr>
              </a:buClr>
              <a:buFont typeface="Wingdings" panose="05000000000000000000" pitchFamily="2" charset="2"/>
              <a:buChar char="§"/>
            </a:pPr>
            <a:r>
              <a:rPr lang="en-US" sz="3600" dirty="0">
                <a:ea typeface="+mn-lt"/>
                <a:cs typeface="+mn-lt"/>
              </a:rPr>
              <a:t> Hallmark ADD Symptoms</a:t>
            </a:r>
          </a:p>
          <a:p>
            <a:pPr lvl="1">
              <a:buClr>
                <a:schemeClr val="bg2">
                  <a:lumMod val="75000"/>
                </a:schemeClr>
              </a:buClr>
              <a:buFont typeface="Wingdings" panose="05000000000000000000" pitchFamily="2" charset="2"/>
              <a:buChar char="§"/>
            </a:pPr>
            <a:r>
              <a:rPr lang="en-US" sz="2800" dirty="0">
                <a:ea typeface="+mn-lt"/>
                <a:cs typeface="+mn-lt"/>
              </a:rPr>
              <a:t>Distractibility</a:t>
            </a:r>
          </a:p>
          <a:p>
            <a:pPr lvl="1">
              <a:buClr>
                <a:schemeClr val="bg2">
                  <a:lumMod val="75000"/>
                </a:schemeClr>
              </a:buClr>
              <a:buFont typeface="Wingdings" panose="05000000000000000000" pitchFamily="2" charset="2"/>
              <a:buChar char="§"/>
            </a:pPr>
            <a:r>
              <a:rPr lang="en-US" sz="2800" dirty="0">
                <a:ea typeface="+mn-lt"/>
                <a:cs typeface="+mn-lt"/>
              </a:rPr>
              <a:t>Short attentions span for routine tasks</a:t>
            </a:r>
          </a:p>
          <a:p>
            <a:pPr lvl="1">
              <a:buClr>
                <a:schemeClr val="bg2">
                  <a:lumMod val="75000"/>
                </a:schemeClr>
              </a:buClr>
              <a:buFont typeface="Wingdings" panose="05000000000000000000" pitchFamily="2" charset="2"/>
              <a:buChar char="§"/>
            </a:pPr>
            <a:r>
              <a:rPr lang="en-US" sz="2800" dirty="0">
                <a:ea typeface="+mn-lt"/>
                <a:cs typeface="+mn-lt"/>
              </a:rPr>
              <a:t>Disorganization of time and space</a:t>
            </a:r>
          </a:p>
          <a:p>
            <a:pPr lvl="1">
              <a:buClr>
                <a:schemeClr val="bg2">
                  <a:lumMod val="75000"/>
                </a:schemeClr>
              </a:buClr>
              <a:buFont typeface="Wingdings" panose="05000000000000000000" pitchFamily="2" charset="2"/>
              <a:buChar char="§"/>
            </a:pPr>
            <a:r>
              <a:rPr lang="en-US" sz="2800" dirty="0">
                <a:ea typeface="+mn-lt"/>
                <a:cs typeface="+mn-lt"/>
              </a:rPr>
              <a:t>Procrastination</a:t>
            </a:r>
          </a:p>
          <a:p>
            <a:pPr lvl="1">
              <a:buClr>
                <a:schemeClr val="bg2">
                  <a:lumMod val="75000"/>
                </a:schemeClr>
              </a:buClr>
              <a:buFont typeface="Wingdings" panose="05000000000000000000" pitchFamily="2" charset="2"/>
              <a:buChar char="§"/>
            </a:pPr>
            <a:r>
              <a:rPr lang="en-US" sz="2800" dirty="0">
                <a:ea typeface="+mn-lt"/>
                <a:cs typeface="+mn-lt"/>
              </a:rPr>
              <a:t>Poor impulse control</a:t>
            </a:r>
          </a:p>
          <a:p>
            <a:pPr lvl="1">
              <a:buClr>
                <a:schemeClr val="bg2">
                  <a:lumMod val="75000"/>
                </a:schemeClr>
              </a:buClr>
              <a:buFont typeface="Wingdings" panose="05000000000000000000" pitchFamily="2" charset="2"/>
              <a:buChar char="§"/>
            </a:pPr>
            <a:r>
              <a:rPr lang="en-US" sz="2800" dirty="0">
                <a:ea typeface="+mn-lt"/>
                <a:cs typeface="+mn-lt"/>
              </a:rPr>
              <a:t>May or may not have hyperactivity</a:t>
            </a:r>
          </a:p>
          <a:p>
            <a:pPr>
              <a:buClr>
                <a:schemeClr val="bg2">
                  <a:lumMod val="75000"/>
                </a:schemeClr>
              </a:buClr>
              <a:buFont typeface="Wingdings" panose="05000000000000000000" pitchFamily="2" charset="2"/>
              <a:buChar char="§"/>
            </a:pPr>
            <a:r>
              <a:rPr lang="en-US" sz="3600" dirty="0">
                <a:ea typeface="+mn-lt"/>
                <a:cs typeface="+mn-lt"/>
              </a:rPr>
              <a:t>Temporal Lobe Symptoms</a:t>
            </a:r>
          </a:p>
          <a:p>
            <a:pPr lvl="1">
              <a:buClr>
                <a:schemeClr val="bg2">
                  <a:lumMod val="75000"/>
                </a:schemeClr>
              </a:buClr>
              <a:buFont typeface="Wingdings" panose="05000000000000000000" pitchFamily="2" charset="2"/>
              <a:buChar char="§"/>
            </a:pPr>
            <a:r>
              <a:rPr lang="en-US" sz="2800" dirty="0">
                <a:ea typeface="+mn-lt"/>
                <a:cs typeface="+mn-lt"/>
              </a:rPr>
              <a:t>Learning: </a:t>
            </a:r>
            <a:r>
              <a:rPr lang="en-US" sz="2400" dirty="0">
                <a:ea typeface="+mn-lt"/>
                <a:cs typeface="+mn-lt"/>
              </a:rPr>
              <a:t>reading or language problems</a:t>
            </a:r>
            <a:endParaRPr lang="en-US" sz="2800" dirty="0">
              <a:ea typeface="+mn-lt"/>
              <a:cs typeface="+mn-lt"/>
            </a:endParaRPr>
          </a:p>
          <a:p>
            <a:pPr lvl="1">
              <a:buClr>
                <a:schemeClr val="bg2">
                  <a:lumMod val="75000"/>
                </a:schemeClr>
              </a:buClr>
              <a:buFont typeface="Wingdings" panose="05000000000000000000" pitchFamily="2" charset="2"/>
              <a:buChar char="§"/>
            </a:pPr>
            <a:r>
              <a:rPr lang="en-US" sz="2800" dirty="0">
                <a:ea typeface="+mn-lt"/>
                <a:cs typeface="+mn-lt"/>
              </a:rPr>
              <a:t>Memory: </a:t>
            </a:r>
            <a:r>
              <a:rPr lang="en-US" sz="2400" dirty="0">
                <a:ea typeface="+mn-lt"/>
                <a:cs typeface="+mn-lt"/>
              </a:rPr>
              <a:t>illusions and déjà vu </a:t>
            </a:r>
          </a:p>
          <a:p>
            <a:pPr lvl="1">
              <a:buClr>
                <a:schemeClr val="bg2">
                  <a:lumMod val="75000"/>
                </a:schemeClr>
              </a:buClr>
              <a:buFont typeface="Wingdings" panose="05000000000000000000" pitchFamily="2" charset="2"/>
              <a:buChar char="§"/>
            </a:pPr>
            <a:r>
              <a:rPr lang="en-US" sz="2800" dirty="0">
                <a:ea typeface="+mn-lt"/>
                <a:cs typeface="+mn-lt"/>
              </a:rPr>
              <a:t>Temper outbursts, moody, irritable</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568186"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5</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Temporal Lobe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3974068"/>
            <a:ext cx="2482842" cy="369332"/>
          </a:xfrm>
          <a:prstGeom prst="rect">
            <a:avLst/>
          </a:prstGeom>
          <a:noFill/>
        </p:spPr>
        <p:txBody>
          <a:bodyPr wrap="square">
            <a:spAutoFit/>
          </a:bodyPr>
          <a:lstStyle/>
          <a:p>
            <a:pPr lvl="0" algn="ctr"/>
            <a:r>
              <a:rPr lang="en-US" sz="1800" i="1" dirty="0"/>
              <a:t>Courtesy Amen Clinics</a:t>
            </a:r>
          </a:p>
        </p:txBody>
      </p:sp>
    </p:spTree>
    <p:extLst>
      <p:ext uri="{BB962C8B-B14F-4D97-AF65-F5344CB8AC3E}">
        <p14:creationId xmlns:p14="http://schemas.microsoft.com/office/powerpoint/2010/main" val="2159242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1" descr="Diagram&#10;&#10;Description automatically generated">
            <a:extLst>
              <a:ext uri="{FF2B5EF4-FFF2-40B4-BE49-F238E27FC236}">
                <a16:creationId xmlns:a16="http://schemas.microsoft.com/office/drawing/2014/main" id="{152FE2D4-733A-4E22-8A55-42D54E347D7E}"/>
              </a:ext>
            </a:extLst>
          </p:cNvPr>
          <p:cNvPicPr>
            <a:picLocks noGrp="1" noChangeAspect="1"/>
          </p:cNvPicPr>
          <p:nvPr>
            <p:ph idx="1"/>
          </p:nvPr>
        </p:nvPicPr>
        <p:blipFill>
          <a:blip r:embed="rId3"/>
          <a:stretch>
            <a:fillRect/>
          </a:stretch>
        </p:blipFill>
        <p:spPr>
          <a:xfrm>
            <a:off x="2216479" y="671929"/>
            <a:ext cx="8549057" cy="5514141"/>
          </a:xfrm>
          <a:prstGeom prst="rect">
            <a:avLst/>
          </a:prstGeom>
        </p:spPr>
      </p:pic>
    </p:spTree>
    <p:extLst>
      <p:ext uri="{BB962C8B-B14F-4D97-AF65-F5344CB8AC3E}">
        <p14:creationId xmlns:p14="http://schemas.microsoft.com/office/powerpoint/2010/main" val="404398539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B5067B4-1229-C097-E514-2AD7AD911A01}"/>
              </a:ext>
            </a:extLst>
          </p:cNvPr>
          <p:cNvSpPr>
            <a:spLocks noGrp="1"/>
          </p:cNvSpPr>
          <p:nvPr>
            <p:ph type="title"/>
          </p:nvPr>
        </p:nvSpPr>
        <p:spPr>
          <a:xfrm>
            <a:off x="1600754" y="1087374"/>
            <a:ext cx="8983489" cy="1000978"/>
          </a:xfrm>
        </p:spPr>
        <p:txBody>
          <a:bodyPr>
            <a:normAutofit fontScale="90000"/>
          </a:bodyPr>
          <a:lstStyle/>
          <a:p>
            <a:r>
              <a:rPr lang="en-US" dirty="0">
                <a:solidFill>
                  <a:schemeClr val="accent3"/>
                </a:solidFill>
              </a:rPr>
              <a:t>Subtyping the Alcoholic Brain:</a:t>
            </a:r>
            <a:br>
              <a:rPr lang="en-US" dirty="0">
                <a:solidFill>
                  <a:schemeClr val="accent3"/>
                </a:solidFill>
              </a:rPr>
            </a:br>
            <a:r>
              <a:rPr lang="en-US" sz="2700" dirty="0">
                <a:solidFill>
                  <a:schemeClr val="accent3"/>
                </a:solidFill>
              </a:rPr>
              <a:t>Looking at how the 6 subtypes impact the different parts of the brain</a:t>
            </a:r>
            <a:endParaRPr lang="en-US" dirty="0">
              <a:solidFill>
                <a:schemeClr val="accent3"/>
              </a:solidFill>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5620BB4-EE0E-4E5D-CCCF-0F98548ED951}"/>
              </a:ext>
            </a:extLst>
          </p:cNvPr>
          <p:cNvSpPr>
            <a:spLocks noGrp="1"/>
          </p:cNvSpPr>
          <p:nvPr>
            <p:ph idx="1"/>
          </p:nvPr>
        </p:nvSpPr>
        <p:spPr>
          <a:xfrm>
            <a:off x="1600753" y="2535446"/>
            <a:ext cx="8983489" cy="3554457"/>
          </a:xfrm>
        </p:spPr>
        <p:txBody>
          <a:bodyPr anchor="t">
            <a:normAutofit/>
          </a:bodyPr>
          <a:lstStyle/>
          <a:p>
            <a:pPr marL="800100" lvl="1" indent="-342900" fontAlgn="base">
              <a:lnSpc>
                <a:spcPct val="100000"/>
              </a:lnSpc>
              <a:spcBef>
                <a:spcPts val="0"/>
              </a:spcBef>
              <a:spcAft>
                <a:spcPts val="0"/>
              </a:spcAft>
              <a:buClr>
                <a:schemeClr val="bg2">
                  <a:lumMod val="50000"/>
                </a:schemeClr>
              </a:buClr>
              <a:buFont typeface="+mj-lt"/>
              <a:buAutoNum type="arabicPeriod"/>
            </a:pPr>
            <a:r>
              <a:rPr lang="en-US" sz="2400" b="1" dirty="0">
                <a:solidFill>
                  <a:srgbClr val="595959"/>
                </a:solidFill>
                <a:effectLst/>
                <a:latin typeface="Calibri" panose="020F0502020204030204" pitchFamily="34" charset="0"/>
                <a:ea typeface="Times New Roman" panose="02020603050405020304" pitchFamily="18" charset="0"/>
              </a:rPr>
              <a:t>Learn the 6 subtypes associated with Alcoholism.</a:t>
            </a:r>
            <a:br>
              <a:rPr lang="en-US" sz="2400" b="1" dirty="0">
                <a:solidFill>
                  <a:srgbClr val="595959"/>
                </a:solidFill>
                <a:effectLst/>
                <a:latin typeface="Calibri" panose="020F0502020204030204" pitchFamily="34" charset="0"/>
                <a:ea typeface="Times New Roman" panose="02020603050405020304" pitchFamily="18" charset="0"/>
              </a:rPr>
            </a:br>
            <a:endParaRPr lang="en-US" sz="24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400" b="1" dirty="0">
                <a:solidFill>
                  <a:srgbClr val="595959"/>
                </a:solidFill>
                <a:effectLst/>
                <a:latin typeface="Calibri" panose="020F0502020204030204" pitchFamily="34" charset="0"/>
                <a:ea typeface="Times New Roman" panose="02020603050405020304" pitchFamily="18" charset="0"/>
              </a:rPr>
              <a:t>To understand what part(s) of the brain may be involved in each type.</a:t>
            </a:r>
            <a:br>
              <a:rPr lang="en-US" sz="2400" b="1" dirty="0">
                <a:solidFill>
                  <a:srgbClr val="595959"/>
                </a:solidFill>
                <a:effectLst/>
                <a:latin typeface="Calibri" panose="020F0502020204030204" pitchFamily="34" charset="0"/>
                <a:ea typeface="Times New Roman" panose="02020603050405020304" pitchFamily="18" charset="0"/>
              </a:rPr>
            </a:br>
            <a:endParaRPr lang="en-US" sz="24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400" b="1" dirty="0">
                <a:solidFill>
                  <a:srgbClr val="595959"/>
                </a:solidFill>
                <a:effectLst/>
                <a:latin typeface="Calibri" panose="020F0502020204030204" pitchFamily="34" charset="0"/>
                <a:ea typeface="Times New Roman" panose="02020603050405020304" pitchFamily="18" charset="0"/>
              </a:rPr>
              <a:t>To identify what each brain function impacts in everyday life.</a:t>
            </a:r>
            <a:br>
              <a:rPr lang="en-US" sz="2400" b="1" dirty="0">
                <a:solidFill>
                  <a:srgbClr val="595959"/>
                </a:solidFill>
                <a:effectLst/>
                <a:latin typeface="Calibri" panose="020F0502020204030204" pitchFamily="34" charset="0"/>
                <a:ea typeface="Times New Roman" panose="02020603050405020304" pitchFamily="18" charset="0"/>
              </a:rPr>
            </a:br>
            <a:endParaRPr lang="en-US" sz="24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400" b="1" dirty="0">
                <a:solidFill>
                  <a:srgbClr val="595959"/>
                </a:solidFill>
                <a:effectLst/>
                <a:latin typeface="Calibri" panose="020F0502020204030204" pitchFamily="34" charset="0"/>
                <a:ea typeface="Times New Roman" panose="02020603050405020304" pitchFamily="18" charset="0"/>
              </a:rPr>
              <a:t>To know what kind of treatment support may be useful for each subtype.</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0184918"/>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fontScale="92500" lnSpcReduction="10000"/>
          </a:bodyPr>
          <a:lstStyle/>
          <a:p>
            <a:pPr>
              <a:buClr>
                <a:schemeClr val="bg2">
                  <a:lumMod val="75000"/>
                </a:schemeClr>
              </a:buClr>
              <a:buFont typeface="Wingdings" panose="05000000000000000000" pitchFamily="2" charset="2"/>
              <a:buChar char="§"/>
            </a:pPr>
            <a:r>
              <a:rPr lang="en-US" sz="3200" dirty="0">
                <a:ea typeface="+mn-lt"/>
                <a:cs typeface="+mn-lt"/>
              </a:rPr>
              <a:t> Medications or supplements to boost GABA</a:t>
            </a:r>
            <a:br>
              <a:rPr lang="en-US" sz="3200" dirty="0">
                <a:ea typeface="+mn-lt"/>
                <a:cs typeface="+mn-lt"/>
              </a:rPr>
            </a:br>
            <a:r>
              <a:rPr lang="en-US" sz="3200" dirty="0">
                <a:ea typeface="+mn-lt"/>
                <a:cs typeface="+mn-lt"/>
              </a:rPr>
              <a:t> and stabilize the temporal lobes </a:t>
            </a:r>
          </a:p>
          <a:p>
            <a:pPr lvl="1">
              <a:buClr>
                <a:schemeClr val="bg2">
                  <a:lumMod val="75000"/>
                </a:schemeClr>
              </a:buClr>
              <a:buFont typeface="Wingdings" panose="05000000000000000000" pitchFamily="2" charset="2"/>
              <a:buChar char="§"/>
            </a:pPr>
            <a:r>
              <a:rPr lang="en-US" sz="2400" dirty="0">
                <a:ea typeface="+mn-lt"/>
                <a:cs typeface="+mn-lt"/>
              </a:rPr>
              <a:t>Anticonvulsant medication can be helpful</a:t>
            </a:r>
          </a:p>
          <a:p>
            <a:pPr lvl="1">
              <a:buClr>
                <a:schemeClr val="bg2">
                  <a:lumMod val="75000"/>
                </a:schemeClr>
              </a:buClr>
              <a:buFont typeface="Wingdings" panose="05000000000000000000" pitchFamily="2" charset="2"/>
              <a:buChar char="§"/>
            </a:pPr>
            <a:r>
              <a:rPr lang="en-US" sz="2400" dirty="0">
                <a:ea typeface="+mn-lt"/>
                <a:cs typeface="+mn-lt"/>
              </a:rPr>
              <a:t>Multivitamins</a:t>
            </a:r>
          </a:p>
          <a:p>
            <a:pPr lvl="1">
              <a:buClr>
                <a:schemeClr val="bg2">
                  <a:lumMod val="75000"/>
                </a:schemeClr>
              </a:buClr>
              <a:buFont typeface="Wingdings" panose="05000000000000000000" pitchFamily="2" charset="2"/>
              <a:buChar char="§"/>
            </a:pPr>
            <a:r>
              <a:rPr lang="en-US" sz="2400" dirty="0">
                <a:ea typeface="+mn-lt"/>
                <a:cs typeface="+mn-lt"/>
              </a:rPr>
              <a:t>EPA/DHA balanced fish oil</a:t>
            </a:r>
          </a:p>
          <a:p>
            <a:pPr>
              <a:buClr>
                <a:schemeClr val="bg2">
                  <a:lumMod val="75000"/>
                </a:schemeClr>
              </a:buClr>
              <a:buFont typeface="Wingdings" panose="05000000000000000000" pitchFamily="2" charset="2"/>
              <a:buChar char="§"/>
            </a:pPr>
            <a:r>
              <a:rPr lang="en-US" sz="3200" dirty="0">
                <a:ea typeface="+mn-lt"/>
                <a:cs typeface="+mn-lt"/>
              </a:rPr>
              <a:t> </a:t>
            </a:r>
            <a:r>
              <a:rPr lang="en-US" sz="3200" i="1" u="sng" dirty="0">
                <a:ea typeface="+mn-lt"/>
                <a:cs typeface="+mn-lt"/>
              </a:rPr>
              <a:t>Then</a:t>
            </a:r>
            <a:r>
              <a:rPr lang="en-US" sz="3200" dirty="0">
                <a:ea typeface="+mn-lt"/>
                <a:cs typeface="+mn-lt"/>
              </a:rPr>
              <a:t> something to boost dopamine to help</a:t>
            </a:r>
            <a:br>
              <a:rPr lang="en-US" sz="3200" dirty="0">
                <a:ea typeface="+mn-lt"/>
                <a:cs typeface="+mn-lt"/>
              </a:rPr>
            </a:br>
            <a:r>
              <a:rPr lang="en-US" sz="3200" dirty="0">
                <a:ea typeface="+mn-lt"/>
                <a:cs typeface="+mn-lt"/>
              </a:rPr>
              <a:t> focus</a:t>
            </a:r>
          </a:p>
          <a:p>
            <a:pPr lvl="1">
              <a:buClr>
                <a:schemeClr val="bg2">
                  <a:lumMod val="75000"/>
                </a:schemeClr>
              </a:buClr>
              <a:buFont typeface="Wingdings" panose="05000000000000000000" pitchFamily="2" charset="2"/>
              <a:buChar char="§"/>
            </a:pPr>
            <a:r>
              <a:rPr lang="en-US" sz="2400" b="1" dirty="0">
                <a:ea typeface="+mn-lt"/>
                <a:cs typeface="+mn-lt"/>
              </a:rPr>
              <a:t>IN THAT ORDER!</a:t>
            </a:r>
          </a:p>
          <a:p>
            <a:pPr>
              <a:buClr>
                <a:schemeClr val="bg2">
                  <a:lumMod val="75000"/>
                </a:schemeClr>
              </a:buClr>
              <a:buFont typeface="Wingdings" panose="05000000000000000000" pitchFamily="2" charset="2"/>
              <a:buChar char="§"/>
            </a:pPr>
            <a:r>
              <a:rPr lang="en-US" sz="3200" dirty="0">
                <a:ea typeface="+mn-lt"/>
                <a:cs typeface="+mn-lt"/>
              </a:rPr>
              <a:t> Possibly ketogenic diet </a:t>
            </a:r>
          </a:p>
          <a:p>
            <a:pPr lvl="1">
              <a:buClr>
                <a:schemeClr val="bg2">
                  <a:lumMod val="75000"/>
                </a:schemeClr>
              </a:buClr>
              <a:buFont typeface="Wingdings" panose="05000000000000000000" pitchFamily="2" charset="2"/>
              <a:buChar char="§"/>
            </a:pPr>
            <a:r>
              <a:rPr lang="en-US" sz="2200" dirty="0">
                <a:ea typeface="+mn-lt"/>
                <a:cs typeface="+mn-lt"/>
              </a:rPr>
              <a:t>Higher protein &amp; healthy fat- eliminate all simple sugars</a:t>
            </a:r>
          </a:p>
          <a:p>
            <a:pPr>
              <a:buClr>
                <a:schemeClr val="bg2">
                  <a:lumMod val="75000"/>
                </a:schemeClr>
              </a:buClr>
              <a:buFont typeface="Wingdings" panose="05000000000000000000" pitchFamily="2" charset="2"/>
              <a:buChar char="§"/>
            </a:pPr>
            <a:r>
              <a:rPr lang="en-US" sz="3200" dirty="0">
                <a:ea typeface="+mn-lt"/>
                <a:cs typeface="+mn-lt"/>
              </a:rPr>
              <a:t> Increase exercise</a:t>
            </a:r>
          </a:p>
          <a:p>
            <a:pPr>
              <a:buClr>
                <a:schemeClr val="bg2">
                  <a:lumMod val="75000"/>
                </a:schemeClr>
              </a:buClr>
              <a:buFont typeface="Wingdings" panose="05000000000000000000" pitchFamily="2" charset="2"/>
              <a:buChar char="§"/>
            </a:pPr>
            <a:r>
              <a:rPr lang="en-US" sz="3200" dirty="0">
                <a:ea typeface="+mn-lt"/>
                <a:cs typeface="+mn-lt"/>
              </a:rPr>
              <a:t> Avoid all violent video games and TV</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5</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Temporal Lobe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4998196"/>
            <a:ext cx="2482842" cy="369332"/>
          </a:xfrm>
          <a:prstGeom prst="rect">
            <a:avLst/>
          </a:prstGeom>
          <a:noFill/>
        </p:spPr>
        <p:txBody>
          <a:bodyPr wrap="square">
            <a:spAutoFit/>
          </a:bodyPr>
          <a:lstStyle/>
          <a:p>
            <a:pPr lvl="0" algn="ctr"/>
            <a:r>
              <a:rPr lang="en-US" sz="1800" i="1" dirty="0"/>
              <a:t>Courtesy Amen Clinics</a:t>
            </a: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552966" y="3749040"/>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5"/>
                </a:solidFill>
                <a:ea typeface="+mj-lt"/>
                <a:cs typeface="+mj-lt"/>
              </a:rPr>
              <a:t>Support</a:t>
            </a:r>
            <a:endParaRPr lang="en-US" b="1" dirty="0">
              <a:solidFill>
                <a:schemeClr val="accent5"/>
              </a:solidFill>
            </a:endParaRPr>
          </a:p>
        </p:txBody>
      </p:sp>
    </p:spTree>
    <p:extLst>
      <p:ext uri="{BB962C8B-B14F-4D97-AF65-F5344CB8AC3E}">
        <p14:creationId xmlns:p14="http://schemas.microsoft.com/office/powerpoint/2010/main" val="37573884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7" y="868680"/>
            <a:ext cx="7769767" cy="5120640"/>
          </a:xfrm>
        </p:spPr>
        <p:txBody>
          <a:bodyPr>
            <a:normAutofit fontScale="92500" lnSpcReduction="10000"/>
          </a:bodyPr>
          <a:lstStyle/>
          <a:p>
            <a:pPr>
              <a:buClr>
                <a:schemeClr val="bg2">
                  <a:lumMod val="75000"/>
                </a:schemeClr>
              </a:buClr>
              <a:buFont typeface="Wingdings" panose="05000000000000000000" pitchFamily="2" charset="2"/>
              <a:buChar char="§"/>
            </a:pPr>
            <a:r>
              <a:rPr lang="en-US" sz="3600" dirty="0">
                <a:ea typeface="+mn-lt"/>
                <a:cs typeface="+mn-lt"/>
              </a:rPr>
              <a:t> Hallmark ADD Symptoms</a:t>
            </a:r>
          </a:p>
          <a:p>
            <a:pPr lvl="1">
              <a:buClr>
                <a:schemeClr val="bg2">
                  <a:lumMod val="75000"/>
                </a:schemeClr>
              </a:buClr>
              <a:buFont typeface="Wingdings" panose="05000000000000000000" pitchFamily="2" charset="2"/>
              <a:buChar char="§"/>
            </a:pPr>
            <a:r>
              <a:rPr lang="en-US" sz="2800" dirty="0">
                <a:ea typeface="+mn-lt"/>
                <a:cs typeface="+mn-lt"/>
              </a:rPr>
              <a:t>Easily distracted</a:t>
            </a:r>
          </a:p>
          <a:p>
            <a:pPr lvl="1">
              <a:buClr>
                <a:schemeClr val="bg2">
                  <a:lumMod val="75000"/>
                </a:schemeClr>
              </a:buClr>
              <a:buFont typeface="Wingdings" panose="05000000000000000000" pitchFamily="2" charset="2"/>
              <a:buChar char="§"/>
            </a:pPr>
            <a:r>
              <a:rPr lang="en-US" sz="2800" dirty="0">
                <a:ea typeface="+mn-lt"/>
                <a:cs typeface="+mn-lt"/>
              </a:rPr>
              <a:t>Short attention span for routine tasks</a:t>
            </a:r>
          </a:p>
          <a:p>
            <a:pPr lvl="1">
              <a:buClr>
                <a:schemeClr val="bg2">
                  <a:lumMod val="75000"/>
                </a:schemeClr>
              </a:buClr>
              <a:buFont typeface="Wingdings" panose="05000000000000000000" pitchFamily="2" charset="2"/>
              <a:buChar char="§"/>
            </a:pPr>
            <a:r>
              <a:rPr lang="en-US" sz="2800" dirty="0">
                <a:ea typeface="+mn-lt"/>
                <a:cs typeface="+mn-lt"/>
              </a:rPr>
              <a:t>Disorganization of time and space</a:t>
            </a:r>
          </a:p>
          <a:p>
            <a:pPr lvl="1">
              <a:buClr>
                <a:schemeClr val="bg2">
                  <a:lumMod val="75000"/>
                </a:schemeClr>
              </a:buClr>
              <a:buFont typeface="Wingdings" panose="05000000000000000000" pitchFamily="2" charset="2"/>
              <a:buChar char="§"/>
            </a:pPr>
            <a:r>
              <a:rPr lang="en-US" sz="2800" dirty="0">
                <a:ea typeface="+mn-lt"/>
                <a:cs typeface="+mn-lt"/>
              </a:rPr>
              <a:t>Procrastination</a:t>
            </a:r>
          </a:p>
          <a:p>
            <a:pPr lvl="1">
              <a:buClr>
                <a:schemeClr val="bg2">
                  <a:lumMod val="75000"/>
                </a:schemeClr>
              </a:buClr>
              <a:buFont typeface="Wingdings" panose="05000000000000000000" pitchFamily="2" charset="2"/>
              <a:buChar char="§"/>
            </a:pPr>
            <a:r>
              <a:rPr lang="en-US" sz="2800" dirty="0">
                <a:ea typeface="+mn-lt"/>
                <a:cs typeface="+mn-lt"/>
              </a:rPr>
              <a:t>Poor impulse control</a:t>
            </a:r>
          </a:p>
          <a:p>
            <a:pPr>
              <a:buClr>
                <a:schemeClr val="bg2">
                  <a:lumMod val="75000"/>
                </a:schemeClr>
              </a:buClr>
              <a:buFont typeface="Wingdings" panose="05000000000000000000" pitchFamily="2" charset="2"/>
              <a:buChar char="§"/>
            </a:pPr>
            <a:r>
              <a:rPr lang="en-US" sz="3600" dirty="0">
                <a:ea typeface="+mn-lt"/>
                <a:cs typeface="+mn-lt"/>
              </a:rPr>
              <a:t> Restlessness and Hyperactivity</a:t>
            </a:r>
          </a:p>
          <a:p>
            <a:pPr>
              <a:buClr>
                <a:schemeClr val="bg2">
                  <a:lumMod val="75000"/>
                </a:schemeClr>
              </a:buClr>
              <a:buFont typeface="Wingdings" panose="05000000000000000000" pitchFamily="2" charset="2"/>
              <a:buChar char="§"/>
            </a:pPr>
            <a:r>
              <a:rPr lang="en-US" sz="3600" dirty="0">
                <a:ea typeface="+mn-lt"/>
                <a:cs typeface="+mn-lt"/>
              </a:rPr>
              <a:t> Moody</a:t>
            </a:r>
          </a:p>
          <a:p>
            <a:pPr>
              <a:buClr>
                <a:schemeClr val="bg2">
                  <a:lumMod val="75000"/>
                </a:schemeClr>
              </a:buClr>
              <a:buFont typeface="Wingdings" panose="05000000000000000000" pitchFamily="2" charset="2"/>
              <a:buChar char="§"/>
            </a:pPr>
            <a:r>
              <a:rPr lang="en-US" sz="3600" dirty="0">
                <a:ea typeface="+mn-lt"/>
                <a:cs typeface="+mn-lt"/>
              </a:rPr>
              <a:t> Too many thoughts</a:t>
            </a:r>
          </a:p>
          <a:p>
            <a:pPr>
              <a:buClr>
                <a:schemeClr val="bg2">
                  <a:lumMod val="75000"/>
                </a:schemeClr>
              </a:buClr>
              <a:buFont typeface="Wingdings" panose="05000000000000000000" pitchFamily="2" charset="2"/>
              <a:buChar char="§"/>
            </a:pPr>
            <a:r>
              <a:rPr lang="en-US" sz="3600" dirty="0">
                <a:ea typeface="+mn-lt"/>
                <a:cs typeface="+mn-lt"/>
              </a:rPr>
              <a:t> Overly sensitive to lights, sounds, &amp; touch </a:t>
            </a:r>
            <a:endParaRPr lang="en-US" sz="2800" dirty="0">
              <a:ea typeface="+mn-lt"/>
              <a:cs typeface="+mn-lt"/>
            </a:endParaRP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568186"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6</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Ring of Fire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3974068"/>
            <a:ext cx="2482842" cy="369332"/>
          </a:xfrm>
          <a:prstGeom prst="rect">
            <a:avLst/>
          </a:prstGeom>
          <a:noFill/>
        </p:spPr>
        <p:txBody>
          <a:bodyPr wrap="square">
            <a:spAutoFit/>
          </a:bodyPr>
          <a:lstStyle/>
          <a:p>
            <a:pPr lvl="0" algn="ctr"/>
            <a:r>
              <a:rPr lang="en-US" sz="1800" i="1" dirty="0"/>
              <a:t>Courtesy Amen Clinics</a:t>
            </a:r>
          </a:p>
        </p:txBody>
      </p:sp>
    </p:spTree>
    <p:extLst>
      <p:ext uri="{BB962C8B-B14F-4D97-AF65-F5344CB8AC3E}">
        <p14:creationId xmlns:p14="http://schemas.microsoft.com/office/powerpoint/2010/main" val="3873693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7" y="868680"/>
            <a:ext cx="7769767" cy="5120640"/>
          </a:xfrm>
        </p:spPr>
        <p:txBody>
          <a:bodyPr>
            <a:normAutofit/>
          </a:bodyPr>
          <a:lstStyle/>
          <a:p>
            <a:pPr>
              <a:buClr>
                <a:schemeClr val="bg2">
                  <a:lumMod val="75000"/>
                </a:schemeClr>
              </a:buClr>
              <a:buFont typeface="Wingdings" panose="05000000000000000000" pitchFamily="2" charset="2"/>
              <a:buChar char="§"/>
            </a:pPr>
            <a:r>
              <a:rPr lang="en-US" sz="3600" dirty="0">
                <a:ea typeface="+mn-lt"/>
                <a:cs typeface="+mn-lt"/>
              </a:rPr>
              <a:t> Early Bipolar Disorder</a:t>
            </a:r>
          </a:p>
          <a:p>
            <a:pPr>
              <a:buClr>
                <a:schemeClr val="bg2">
                  <a:lumMod val="75000"/>
                </a:schemeClr>
              </a:buClr>
              <a:buFont typeface="Wingdings" panose="05000000000000000000" pitchFamily="2" charset="2"/>
              <a:buChar char="§"/>
            </a:pPr>
            <a:r>
              <a:rPr lang="en-US" sz="3600" dirty="0">
                <a:ea typeface="+mn-lt"/>
                <a:cs typeface="+mn-lt"/>
              </a:rPr>
              <a:t> Allergies</a:t>
            </a:r>
          </a:p>
          <a:p>
            <a:pPr>
              <a:buClr>
                <a:schemeClr val="bg2">
                  <a:lumMod val="75000"/>
                </a:schemeClr>
              </a:buClr>
              <a:buFont typeface="Wingdings" panose="05000000000000000000" pitchFamily="2" charset="2"/>
              <a:buChar char="§"/>
            </a:pPr>
            <a:r>
              <a:rPr lang="en-US" sz="3600" dirty="0">
                <a:ea typeface="+mn-lt"/>
                <a:cs typeface="+mn-lt"/>
              </a:rPr>
              <a:t> Inflammation</a:t>
            </a:r>
            <a:endParaRPr lang="en-US" sz="2800" dirty="0">
              <a:ea typeface="+mn-lt"/>
              <a:cs typeface="+mn-lt"/>
            </a:endParaRP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568186"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6</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Ring of Fire ADD</a:t>
            </a:r>
            <a:endParaRPr lang="en-US" b="1" dirty="0">
              <a:solidFill>
                <a:schemeClr val="accent3"/>
              </a:solidFill>
            </a:endParaRPr>
          </a:p>
        </p:txBody>
      </p:sp>
      <p:sp>
        <p:nvSpPr>
          <p:cNvPr id="6" name="Title 1">
            <a:extLst>
              <a:ext uri="{FF2B5EF4-FFF2-40B4-BE49-F238E27FC236}">
                <a16:creationId xmlns:a16="http://schemas.microsoft.com/office/drawing/2014/main" id="{36F5B875-9D30-B88D-FE49-9C55C1E3FFA4}"/>
              </a:ext>
            </a:extLst>
          </p:cNvPr>
          <p:cNvSpPr txBox="1">
            <a:spLocks/>
          </p:cNvSpPr>
          <p:nvPr/>
        </p:nvSpPr>
        <p:spPr>
          <a:xfrm>
            <a:off x="595638" y="3857323"/>
            <a:ext cx="2482842" cy="11839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5"/>
                </a:solidFill>
                <a:ea typeface="+mj-lt"/>
                <a:cs typeface="+mj-lt"/>
              </a:rPr>
              <a:t>Possible Causes</a:t>
            </a:r>
            <a:endParaRPr lang="en-US" b="1" dirty="0">
              <a:solidFill>
                <a:schemeClr val="accent5"/>
              </a:solidFill>
            </a:endParaRPr>
          </a:p>
        </p:txBody>
      </p:sp>
    </p:spTree>
    <p:extLst>
      <p:ext uri="{BB962C8B-B14F-4D97-AF65-F5344CB8AC3E}">
        <p14:creationId xmlns:p14="http://schemas.microsoft.com/office/powerpoint/2010/main" val="301186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Stimulants typically make them worse</a:t>
            </a:r>
          </a:p>
          <a:p>
            <a:pPr>
              <a:buClr>
                <a:schemeClr val="bg2">
                  <a:lumMod val="75000"/>
                </a:schemeClr>
              </a:buClr>
              <a:buFont typeface="Wingdings" panose="05000000000000000000" pitchFamily="2" charset="2"/>
              <a:buChar char="§"/>
            </a:pPr>
            <a:r>
              <a:rPr lang="en-US" sz="3200" dirty="0">
                <a:ea typeface="+mn-lt"/>
                <a:cs typeface="+mn-lt"/>
              </a:rPr>
              <a:t> Supplements or medication to calm the</a:t>
            </a:r>
            <a:br>
              <a:rPr lang="en-US" sz="3200" dirty="0">
                <a:ea typeface="+mn-lt"/>
                <a:cs typeface="+mn-lt"/>
              </a:rPr>
            </a:br>
            <a:r>
              <a:rPr lang="en-US" sz="3200" dirty="0">
                <a:ea typeface="+mn-lt"/>
                <a:cs typeface="+mn-lt"/>
              </a:rPr>
              <a:t> brain and support GABA &amp; Serotonin</a:t>
            </a:r>
          </a:p>
          <a:p>
            <a:pPr lvl="1">
              <a:buClr>
                <a:schemeClr val="bg2">
                  <a:lumMod val="75000"/>
                </a:schemeClr>
              </a:buClr>
              <a:buFont typeface="Wingdings" panose="05000000000000000000" pitchFamily="2" charset="2"/>
              <a:buChar char="§"/>
            </a:pPr>
            <a:r>
              <a:rPr lang="en-US" sz="2400" dirty="0">
                <a:ea typeface="+mn-lt"/>
                <a:cs typeface="+mn-lt"/>
              </a:rPr>
              <a:t>Multivitamin</a:t>
            </a:r>
          </a:p>
          <a:p>
            <a:pPr lvl="1">
              <a:buClr>
                <a:schemeClr val="bg2">
                  <a:lumMod val="75000"/>
                </a:schemeClr>
              </a:buClr>
              <a:buFont typeface="Wingdings" panose="05000000000000000000" pitchFamily="2" charset="2"/>
              <a:buChar char="§"/>
            </a:pPr>
            <a:r>
              <a:rPr lang="en-US" sz="2400" dirty="0">
                <a:ea typeface="+mn-lt"/>
                <a:cs typeface="+mn-lt"/>
              </a:rPr>
              <a:t>Fish oil</a:t>
            </a:r>
          </a:p>
          <a:p>
            <a:pPr lvl="1">
              <a:buClr>
                <a:schemeClr val="bg2">
                  <a:lumMod val="75000"/>
                </a:schemeClr>
              </a:buClr>
              <a:buFont typeface="Wingdings" panose="05000000000000000000" pitchFamily="2" charset="2"/>
              <a:buChar char="§"/>
            </a:pPr>
            <a:r>
              <a:rPr lang="en-US" sz="2400" dirty="0">
                <a:ea typeface="+mn-lt"/>
                <a:cs typeface="+mn-lt"/>
              </a:rPr>
              <a:t>Combination of GABA, 5HTP &amp; L-Tyrosine</a:t>
            </a:r>
          </a:p>
          <a:p>
            <a:pPr>
              <a:buClr>
                <a:schemeClr val="bg2">
                  <a:lumMod val="75000"/>
                </a:schemeClr>
              </a:buClr>
              <a:buFont typeface="Wingdings" panose="05000000000000000000" pitchFamily="2" charset="2"/>
              <a:buChar char="§"/>
            </a:pPr>
            <a:r>
              <a:rPr lang="en-US" sz="3000" dirty="0">
                <a:ea typeface="+mn-lt"/>
                <a:cs typeface="+mn-lt"/>
              </a:rPr>
              <a:t> Special, balanced diet</a:t>
            </a:r>
          </a:p>
          <a:p>
            <a:pPr>
              <a:buClr>
                <a:schemeClr val="bg2">
                  <a:lumMod val="75000"/>
                </a:schemeClr>
              </a:buClr>
              <a:buFont typeface="Wingdings" panose="05000000000000000000" pitchFamily="2" charset="2"/>
              <a:buChar char="§"/>
            </a:pPr>
            <a:r>
              <a:rPr lang="en-US" sz="3000" dirty="0">
                <a:ea typeface="+mn-lt"/>
                <a:cs typeface="+mn-lt"/>
              </a:rPr>
              <a:t> Increase exercise</a:t>
            </a:r>
          </a:p>
          <a:p>
            <a:pPr>
              <a:buClr>
                <a:schemeClr val="bg2">
                  <a:lumMod val="75000"/>
                </a:schemeClr>
              </a:buClr>
              <a:buFont typeface="Wingdings" panose="05000000000000000000" pitchFamily="2" charset="2"/>
              <a:buChar char="§"/>
            </a:pPr>
            <a:r>
              <a:rPr lang="en-US" sz="3000" dirty="0">
                <a:ea typeface="+mn-lt"/>
                <a:cs typeface="+mn-lt"/>
              </a:rPr>
              <a:t> Limit TV and video games</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6</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Ring of Fire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4998196"/>
            <a:ext cx="2482842" cy="369332"/>
          </a:xfrm>
          <a:prstGeom prst="rect">
            <a:avLst/>
          </a:prstGeom>
          <a:noFill/>
        </p:spPr>
        <p:txBody>
          <a:bodyPr wrap="square">
            <a:spAutoFit/>
          </a:bodyPr>
          <a:lstStyle/>
          <a:p>
            <a:pPr lvl="0" algn="ctr"/>
            <a:r>
              <a:rPr lang="en-US" sz="1800" i="1" dirty="0"/>
              <a:t>Courtesy Amen Clinics</a:t>
            </a: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552966" y="3749040"/>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5"/>
                </a:solidFill>
                <a:ea typeface="+mj-lt"/>
                <a:cs typeface="+mj-lt"/>
              </a:rPr>
              <a:t>Support</a:t>
            </a:r>
            <a:endParaRPr lang="en-US" b="1" dirty="0">
              <a:solidFill>
                <a:schemeClr val="accent5"/>
              </a:solidFill>
            </a:endParaRPr>
          </a:p>
        </p:txBody>
      </p:sp>
    </p:spTree>
    <p:extLst>
      <p:ext uri="{BB962C8B-B14F-4D97-AF65-F5344CB8AC3E}">
        <p14:creationId xmlns:p14="http://schemas.microsoft.com/office/powerpoint/2010/main" val="2707899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757989"/>
            <a:ext cx="7359564" cy="5305927"/>
          </a:xfrm>
        </p:spPr>
        <p:txBody>
          <a:bodyPr>
            <a:normAutofit/>
          </a:bodyPr>
          <a:lstStyle/>
          <a:p>
            <a:pPr>
              <a:buClr>
                <a:schemeClr val="bg2">
                  <a:lumMod val="75000"/>
                </a:schemeClr>
              </a:buClr>
              <a:buFont typeface="Wingdings" panose="05000000000000000000" pitchFamily="2" charset="2"/>
              <a:buChar char="§"/>
            </a:pPr>
            <a:r>
              <a:rPr lang="en-US" sz="3300" dirty="0">
                <a:ea typeface="+mn-lt"/>
                <a:cs typeface="+mn-lt"/>
              </a:rPr>
              <a:t> Hallmark ADD Symptoms</a:t>
            </a:r>
          </a:p>
          <a:p>
            <a:pPr lvl="1">
              <a:buClr>
                <a:schemeClr val="bg2">
                  <a:lumMod val="75000"/>
                </a:schemeClr>
              </a:buClr>
              <a:buFont typeface="Wingdings" panose="05000000000000000000" pitchFamily="2" charset="2"/>
              <a:buChar char="§"/>
            </a:pPr>
            <a:r>
              <a:rPr lang="en-US" sz="2600" dirty="0">
                <a:ea typeface="+mn-lt"/>
                <a:cs typeface="+mn-lt"/>
              </a:rPr>
              <a:t>Distractibility</a:t>
            </a:r>
          </a:p>
          <a:p>
            <a:pPr lvl="1">
              <a:buClr>
                <a:schemeClr val="bg2">
                  <a:lumMod val="75000"/>
                </a:schemeClr>
              </a:buClr>
              <a:buFont typeface="Wingdings" panose="05000000000000000000" pitchFamily="2" charset="2"/>
              <a:buChar char="§"/>
            </a:pPr>
            <a:r>
              <a:rPr lang="en-US" sz="2600" dirty="0">
                <a:ea typeface="+mn-lt"/>
                <a:cs typeface="+mn-lt"/>
              </a:rPr>
              <a:t>Short attentions span for routine tasks</a:t>
            </a:r>
          </a:p>
          <a:p>
            <a:pPr lvl="1">
              <a:buClr>
                <a:schemeClr val="bg2">
                  <a:lumMod val="75000"/>
                </a:schemeClr>
              </a:buClr>
              <a:buFont typeface="Wingdings" panose="05000000000000000000" pitchFamily="2" charset="2"/>
              <a:buChar char="§"/>
            </a:pPr>
            <a:r>
              <a:rPr lang="en-US" sz="2600" dirty="0">
                <a:ea typeface="+mn-lt"/>
                <a:cs typeface="+mn-lt"/>
              </a:rPr>
              <a:t>Disorganization of time and space</a:t>
            </a:r>
          </a:p>
          <a:p>
            <a:pPr lvl="1">
              <a:buClr>
                <a:schemeClr val="bg2">
                  <a:lumMod val="75000"/>
                </a:schemeClr>
              </a:buClr>
              <a:buFont typeface="Wingdings" panose="05000000000000000000" pitchFamily="2" charset="2"/>
              <a:buChar char="§"/>
            </a:pPr>
            <a:r>
              <a:rPr lang="en-US" sz="2600" dirty="0">
                <a:ea typeface="+mn-lt"/>
                <a:cs typeface="+mn-lt"/>
              </a:rPr>
              <a:t>Procrastination</a:t>
            </a:r>
          </a:p>
          <a:p>
            <a:pPr lvl="1">
              <a:buClr>
                <a:schemeClr val="bg2">
                  <a:lumMod val="75000"/>
                </a:schemeClr>
              </a:buClr>
              <a:buFont typeface="Wingdings" panose="05000000000000000000" pitchFamily="2" charset="2"/>
              <a:buChar char="§"/>
            </a:pPr>
            <a:r>
              <a:rPr lang="en-US" sz="2600" dirty="0">
                <a:ea typeface="+mn-lt"/>
                <a:cs typeface="+mn-lt"/>
              </a:rPr>
              <a:t>Poor impulse control</a:t>
            </a:r>
          </a:p>
          <a:p>
            <a:pPr>
              <a:buClr>
                <a:schemeClr val="bg2">
                  <a:lumMod val="75000"/>
                </a:schemeClr>
              </a:buClr>
              <a:buFont typeface="Wingdings" panose="05000000000000000000" pitchFamily="2" charset="2"/>
              <a:buChar char="§"/>
            </a:pPr>
            <a:r>
              <a:rPr lang="en-US" sz="3300" dirty="0">
                <a:ea typeface="+mn-lt"/>
                <a:cs typeface="+mn-lt"/>
              </a:rPr>
              <a:t> Anxious</a:t>
            </a:r>
          </a:p>
          <a:p>
            <a:pPr>
              <a:buClr>
                <a:schemeClr val="bg2">
                  <a:lumMod val="75000"/>
                </a:schemeClr>
              </a:buClr>
              <a:buFont typeface="Wingdings" panose="05000000000000000000" pitchFamily="2" charset="2"/>
              <a:buChar char="§"/>
            </a:pPr>
            <a:r>
              <a:rPr lang="en-US" sz="3300" dirty="0">
                <a:ea typeface="+mn-lt"/>
                <a:cs typeface="+mn-lt"/>
              </a:rPr>
              <a:t> Nervous</a:t>
            </a:r>
          </a:p>
          <a:p>
            <a:pPr>
              <a:buClr>
                <a:schemeClr val="bg2">
                  <a:lumMod val="75000"/>
                </a:schemeClr>
              </a:buClr>
              <a:buFont typeface="Wingdings" panose="05000000000000000000" pitchFamily="2" charset="2"/>
              <a:buChar char="§"/>
            </a:pPr>
            <a:r>
              <a:rPr lang="en-US" sz="3300" dirty="0">
                <a:ea typeface="+mn-lt"/>
                <a:cs typeface="+mn-lt"/>
              </a:rPr>
              <a:t> Tense</a:t>
            </a:r>
          </a:p>
          <a:p>
            <a:pPr>
              <a:buClr>
                <a:schemeClr val="bg2">
                  <a:lumMod val="75000"/>
                </a:schemeClr>
              </a:buClr>
              <a:buFont typeface="Wingdings" panose="05000000000000000000" pitchFamily="2" charset="2"/>
              <a:buChar char="§"/>
            </a:pPr>
            <a:r>
              <a:rPr lang="en-US" sz="3300" dirty="0">
                <a:ea typeface="+mn-lt"/>
                <a:cs typeface="+mn-lt"/>
              </a:rPr>
              <a:t> Predict the Worst</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568186"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7</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Anxious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3974068"/>
            <a:ext cx="2482842" cy="369332"/>
          </a:xfrm>
          <a:prstGeom prst="rect">
            <a:avLst/>
          </a:prstGeom>
          <a:noFill/>
        </p:spPr>
        <p:txBody>
          <a:bodyPr wrap="square">
            <a:spAutoFit/>
          </a:bodyPr>
          <a:lstStyle/>
          <a:p>
            <a:pPr lvl="0" algn="ctr"/>
            <a:r>
              <a:rPr lang="en-US" sz="1800" i="1" dirty="0"/>
              <a:t>Courtesy Amen Clinics</a:t>
            </a:r>
          </a:p>
        </p:txBody>
      </p:sp>
    </p:spTree>
    <p:extLst>
      <p:ext uri="{BB962C8B-B14F-4D97-AF65-F5344CB8AC3E}">
        <p14:creationId xmlns:p14="http://schemas.microsoft.com/office/powerpoint/2010/main" val="2516141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Support GABA &amp; Dopamine</a:t>
            </a:r>
          </a:p>
          <a:p>
            <a:pPr>
              <a:buClr>
                <a:schemeClr val="bg2">
                  <a:lumMod val="75000"/>
                </a:schemeClr>
              </a:buClr>
              <a:buFont typeface="Wingdings" panose="05000000000000000000" pitchFamily="2" charset="2"/>
              <a:buChar char="§"/>
            </a:pPr>
            <a:r>
              <a:rPr lang="en-US" sz="3200" dirty="0">
                <a:ea typeface="+mn-lt"/>
                <a:cs typeface="+mn-lt"/>
              </a:rPr>
              <a:t> Stimulants alone increase anxiety</a:t>
            </a:r>
          </a:p>
          <a:p>
            <a:pPr>
              <a:buClr>
                <a:schemeClr val="bg2">
                  <a:lumMod val="75000"/>
                </a:schemeClr>
              </a:buClr>
              <a:buFont typeface="Wingdings" panose="05000000000000000000" pitchFamily="2" charset="2"/>
              <a:buChar char="§"/>
            </a:pPr>
            <a:r>
              <a:rPr lang="en-US" sz="3200" dirty="0">
                <a:ea typeface="+mn-lt"/>
                <a:cs typeface="+mn-lt"/>
              </a:rPr>
              <a:t> Deep relaxation techniques</a:t>
            </a:r>
          </a:p>
          <a:p>
            <a:pPr>
              <a:buClr>
                <a:schemeClr val="bg2">
                  <a:lumMod val="75000"/>
                </a:schemeClr>
              </a:buClr>
              <a:buFont typeface="Wingdings" panose="05000000000000000000" pitchFamily="2" charset="2"/>
              <a:buChar char="§"/>
            </a:pPr>
            <a:r>
              <a:rPr lang="en-US" sz="3200" dirty="0">
                <a:ea typeface="+mn-lt"/>
                <a:cs typeface="+mn-lt"/>
              </a:rPr>
              <a:t> Grounding techniques</a:t>
            </a:r>
          </a:p>
        </p:txBody>
      </p:sp>
      <p:sp>
        <p:nvSpPr>
          <p:cNvPr id="4" name="Title 1">
            <a:extLst>
              <a:ext uri="{FF2B5EF4-FFF2-40B4-BE49-F238E27FC236}">
                <a16:creationId xmlns:a16="http://schemas.microsoft.com/office/drawing/2014/main" id="{7449941D-6A2A-BC77-EE6E-9648E03663A5}"/>
              </a:ext>
            </a:extLst>
          </p:cNvPr>
          <p:cNvSpPr txBox="1">
            <a:spLocks/>
          </p:cNvSpPr>
          <p:nvPr/>
        </p:nvSpPr>
        <p:spPr>
          <a:xfrm>
            <a:off x="552966" y="1783080"/>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7</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Anxious ADD</a:t>
            </a:r>
            <a:endParaRPr lang="en-US" b="1" dirty="0">
              <a:solidFill>
                <a:schemeClr val="accent3"/>
              </a:solidFill>
            </a:endParaRPr>
          </a:p>
        </p:txBody>
      </p:sp>
      <p:sp>
        <p:nvSpPr>
          <p:cNvPr id="5" name="TextBox 4">
            <a:extLst>
              <a:ext uri="{FF2B5EF4-FFF2-40B4-BE49-F238E27FC236}">
                <a16:creationId xmlns:a16="http://schemas.microsoft.com/office/drawing/2014/main" id="{1F09372A-2F70-3964-C2DC-E6D4FF206F69}"/>
              </a:ext>
            </a:extLst>
          </p:cNvPr>
          <p:cNvSpPr txBox="1"/>
          <p:nvPr/>
        </p:nvSpPr>
        <p:spPr>
          <a:xfrm>
            <a:off x="552966" y="4998196"/>
            <a:ext cx="2482842" cy="369332"/>
          </a:xfrm>
          <a:prstGeom prst="rect">
            <a:avLst/>
          </a:prstGeom>
          <a:noFill/>
        </p:spPr>
        <p:txBody>
          <a:bodyPr wrap="square">
            <a:spAutoFit/>
          </a:bodyPr>
          <a:lstStyle/>
          <a:p>
            <a:pPr lvl="0" algn="ctr"/>
            <a:r>
              <a:rPr lang="en-US" sz="1800" i="1" dirty="0"/>
              <a:t>Courtesy Amen Clinics</a:t>
            </a: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552966" y="3749040"/>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5"/>
                </a:solidFill>
                <a:ea typeface="+mj-lt"/>
                <a:cs typeface="+mj-lt"/>
              </a:rPr>
              <a:t>Support</a:t>
            </a:r>
            <a:endParaRPr lang="en-US" b="1" dirty="0">
              <a:solidFill>
                <a:schemeClr val="accent5"/>
              </a:solidFill>
            </a:endParaRPr>
          </a:p>
        </p:txBody>
      </p:sp>
    </p:spTree>
    <p:extLst>
      <p:ext uri="{BB962C8B-B14F-4D97-AF65-F5344CB8AC3E}">
        <p14:creationId xmlns:p14="http://schemas.microsoft.com/office/powerpoint/2010/main" val="101000813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1" descr="Diagram&#10;&#10;Description automatically generated">
            <a:extLst>
              <a:ext uri="{FF2B5EF4-FFF2-40B4-BE49-F238E27FC236}">
                <a16:creationId xmlns:a16="http://schemas.microsoft.com/office/drawing/2014/main" id="{152FE2D4-733A-4E22-8A55-42D54E347D7E}"/>
              </a:ext>
            </a:extLst>
          </p:cNvPr>
          <p:cNvPicPr>
            <a:picLocks noGrp="1" noChangeAspect="1"/>
          </p:cNvPicPr>
          <p:nvPr>
            <p:ph idx="1"/>
          </p:nvPr>
        </p:nvPicPr>
        <p:blipFill>
          <a:blip r:embed="rId3"/>
          <a:stretch>
            <a:fillRect/>
          </a:stretch>
        </p:blipFill>
        <p:spPr>
          <a:xfrm>
            <a:off x="2216479" y="671929"/>
            <a:ext cx="8549057" cy="5514141"/>
          </a:xfrm>
          <a:prstGeom prst="rect">
            <a:avLst/>
          </a:prstGeom>
        </p:spPr>
      </p:pic>
    </p:spTree>
    <p:extLst>
      <p:ext uri="{BB962C8B-B14F-4D97-AF65-F5344CB8AC3E}">
        <p14:creationId xmlns:p14="http://schemas.microsoft.com/office/powerpoint/2010/main" val="5729426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ABBB681-F4D2-40F2-ACC3-DE0B4B488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9388ED0-1FEF-4E11-B488-BD661D1AC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5847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Content Placeholder 2">
            <a:extLst>
              <a:ext uri="{FF2B5EF4-FFF2-40B4-BE49-F238E27FC236}">
                <a16:creationId xmlns:a16="http://schemas.microsoft.com/office/drawing/2014/main" id="{F06E6D0D-2852-0452-63AC-B7BDAB7B6502}"/>
              </a:ext>
            </a:extLst>
          </p:cNvPr>
          <p:cNvGraphicFramePr>
            <a:graphicFrameLocks noGrp="1"/>
          </p:cNvGraphicFramePr>
          <p:nvPr>
            <p:ph idx="1"/>
            <p:extLst>
              <p:ext uri="{D42A27DB-BD31-4B8C-83A1-F6EECF244321}">
                <p14:modId xmlns:p14="http://schemas.microsoft.com/office/powerpoint/2010/main" val="2248453659"/>
              </p:ext>
            </p:extLst>
          </p:nvPr>
        </p:nvGraphicFramePr>
        <p:xfrm>
          <a:off x="803102" y="869850"/>
          <a:ext cx="10585796" cy="5118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502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9874F-59AF-491D-ADF5-21BFFF5F9530}"/>
              </a:ext>
            </a:extLst>
          </p:cNvPr>
          <p:cNvSpPr>
            <a:spLocks noGrp="1"/>
          </p:cNvSpPr>
          <p:nvPr>
            <p:ph type="title"/>
          </p:nvPr>
        </p:nvSpPr>
        <p:spPr>
          <a:xfrm>
            <a:off x="443238" y="1173480"/>
            <a:ext cx="2482842" cy="4421204"/>
          </a:xfrm>
        </p:spPr>
        <p:txBody>
          <a:bodyPr anchor="ctr">
            <a:normAutofit/>
          </a:bodyPr>
          <a:lstStyle/>
          <a:p>
            <a:pPr algn="ctr"/>
            <a:r>
              <a:rPr lang="en-US" b="1" dirty="0">
                <a:solidFill>
                  <a:schemeClr val="accent3"/>
                </a:solidFill>
                <a:ea typeface="+mj-lt"/>
                <a:cs typeface="+mj-lt"/>
              </a:rPr>
              <a:t>6 Brain Types Associated with Substance Abuse</a:t>
            </a:r>
            <a:endParaRPr lang="en-US" b="1" dirty="0">
              <a:solidFill>
                <a:schemeClr val="accent3"/>
              </a:solidFill>
            </a:endParaRPr>
          </a:p>
        </p:txBody>
      </p:sp>
      <p:graphicFrame>
        <p:nvGraphicFramePr>
          <p:cNvPr id="6" name="Content Placeholder 2">
            <a:extLst>
              <a:ext uri="{FF2B5EF4-FFF2-40B4-BE49-F238E27FC236}">
                <a16:creationId xmlns:a16="http://schemas.microsoft.com/office/drawing/2014/main" id="{7A55C043-7BC2-BC8A-D89D-12DE5F303D6D}"/>
              </a:ext>
            </a:extLst>
          </p:cNvPr>
          <p:cNvGraphicFramePr>
            <a:graphicFrameLocks noGrp="1"/>
          </p:cNvGraphicFramePr>
          <p:nvPr>
            <p:ph idx="1"/>
            <p:extLst>
              <p:ext uri="{D42A27DB-BD31-4B8C-83A1-F6EECF244321}">
                <p14:modId xmlns:p14="http://schemas.microsoft.com/office/powerpoint/2010/main" val="2374688964"/>
              </p:ext>
            </p:extLst>
          </p:nvPr>
        </p:nvGraphicFramePr>
        <p:xfrm>
          <a:off x="3588024" y="964932"/>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50226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9874F-59AF-491D-ADF5-21BFFF5F9530}"/>
              </a:ext>
            </a:extLst>
          </p:cNvPr>
          <p:cNvSpPr>
            <a:spLocks noGrp="1"/>
          </p:cNvSpPr>
          <p:nvPr>
            <p:ph type="title"/>
          </p:nvPr>
        </p:nvSpPr>
        <p:spPr>
          <a:xfrm>
            <a:off x="443238" y="1173480"/>
            <a:ext cx="2482842" cy="4421204"/>
          </a:xfrm>
        </p:spPr>
        <p:txBody>
          <a:bodyPr anchor="ctr">
            <a:normAutofit/>
          </a:bodyPr>
          <a:lstStyle/>
          <a:p>
            <a:pPr algn="ctr"/>
            <a:r>
              <a:rPr lang="en-US" b="1" dirty="0">
                <a:solidFill>
                  <a:schemeClr val="accent3"/>
                </a:solidFill>
                <a:ea typeface="+mj-lt"/>
                <a:cs typeface="+mj-lt"/>
              </a:rPr>
              <a:t>6 Brain Types Associated with Substance Abuse</a:t>
            </a:r>
            <a:endParaRPr lang="en-US" b="1" dirty="0">
              <a:solidFill>
                <a:schemeClr val="accent3"/>
              </a:solidFill>
            </a:endParaRPr>
          </a:p>
        </p:txBody>
      </p:sp>
      <p:graphicFrame>
        <p:nvGraphicFramePr>
          <p:cNvPr id="6" name="Content Placeholder 2">
            <a:extLst>
              <a:ext uri="{FF2B5EF4-FFF2-40B4-BE49-F238E27FC236}">
                <a16:creationId xmlns:a16="http://schemas.microsoft.com/office/drawing/2014/main" id="{7A55C043-7BC2-BC8A-D89D-12DE5F303D6D}"/>
              </a:ext>
            </a:extLst>
          </p:cNvPr>
          <p:cNvGraphicFramePr>
            <a:graphicFrameLocks noGrp="1"/>
          </p:cNvGraphicFramePr>
          <p:nvPr>
            <p:ph idx="1"/>
            <p:extLst>
              <p:ext uri="{D42A27DB-BD31-4B8C-83A1-F6EECF244321}">
                <p14:modId xmlns:p14="http://schemas.microsoft.com/office/powerpoint/2010/main" val="2347435350"/>
              </p:ext>
            </p:extLst>
          </p:nvPr>
        </p:nvGraphicFramePr>
        <p:xfrm>
          <a:off x="3588024" y="964932"/>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238BDACA-D4F7-07CF-5854-84A4C20156F1}"/>
              </a:ext>
            </a:extLst>
          </p:cNvPr>
          <p:cNvSpPr txBox="1"/>
          <p:nvPr/>
        </p:nvSpPr>
        <p:spPr>
          <a:xfrm>
            <a:off x="3588025" y="583576"/>
            <a:ext cx="7315200" cy="369332"/>
          </a:xfrm>
          <a:prstGeom prst="rect">
            <a:avLst/>
          </a:prstGeom>
          <a:noFill/>
        </p:spPr>
        <p:txBody>
          <a:bodyPr wrap="square">
            <a:spAutoFit/>
          </a:bodyPr>
          <a:lstStyle/>
          <a:p>
            <a:pPr algn="ctr"/>
            <a:r>
              <a:rPr lang="en-US" i="1" dirty="0"/>
              <a:t>Part of the brain that is impacted. </a:t>
            </a:r>
          </a:p>
        </p:txBody>
      </p:sp>
    </p:spTree>
    <p:extLst>
      <p:ext uri="{BB962C8B-B14F-4D97-AF65-F5344CB8AC3E}">
        <p14:creationId xmlns:p14="http://schemas.microsoft.com/office/powerpoint/2010/main" val="3841883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9874F-59AF-491D-ADF5-21BFFF5F9530}"/>
              </a:ext>
            </a:extLst>
          </p:cNvPr>
          <p:cNvSpPr>
            <a:spLocks noGrp="1"/>
          </p:cNvSpPr>
          <p:nvPr>
            <p:ph type="title"/>
          </p:nvPr>
        </p:nvSpPr>
        <p:spPr/>
        <p:txBody>
          <a:bodyPr/>
          <a:lstStyle/>
          <a:p>
            <a:pPr algn="ctr"/>
            <a:r>
              <a:rPr lang="en-US" b="1" dirty="0">
                <a:solidFill>
                  <a:schemeClr val="accent3"/>
                </a:solidFill>
              </a:rPr>
              <a:t>History of Brain Types  </a:t>
            </a:r>
            <a:br>
              <a:rPr lang="en-US" b="1" dirty="0">
                <a:solidFill>
                  <a:schemeClr val="accent3"/>
                </a:solidFill>
              </a:rPr>
            </a:br>
            <a:endParaRPr lang="en-US" b="1" dirty="0">
              <a:solidFill>
                <a:schemeClr val="accent3"/>
              </a:solidFill>
            </a:endParaRPr>
          </a:p>
        </p:txBody>
      </p:sp>
      <p:sp>
        <p:nvSpPr>
          <p:cNvPr id="3" name="Content Placeholder 2">
            <a:extLst>
              <a:ext uri="{FF2B5EF4-FFF2-40B4-BE49-F238E27FC236}">
                <a16:creationId xmlns:a16="http://schemas.microsoft.com/office/drawing/2014/main" id="{A3FFBBBD-07CF-4BEA-8EF7-BB1AC4A83C32}"/>
              </a:ext>
            </a:extLst>
          </p:cNvPr>
          <p:cNvSpPr>
            <a:spLocks noGrp="1"/>
          </p:cNvSpPr>
          <p:nvPr>
            <p:ph idx="1"/>
          </p:nvPr>
        </p:nvSpPr>
        <p:spPr>
          <a:xfrm>
            <a:off x="3645569" y="757989"/>
            <a:ext cx="7941006" cy="5342021"/>
          </a:xfrm>
        </p:spPr>
        <p:txBody>
          <a:bodyPr anchor="ctr">
            <a:normAutofit fontScale="92500" lnSpcReduction="10000"/>
          </a:bodyPr>
          <a:lstStyle/>
          <a:p>
            <a:pPr>
              <a:buClr>
                <a:schemeClr val="bg2">
                  <a:lumMod val="75000"/>
                </a:schemeClr>
              </a:buClr>
              <a:buFont typeface="Wingdings" pitchFamily="18" charset="2"/>
              <a:buChar char="§"/>
            </a:pPr>
            <a:r>
              <a:rPr lang="en-US" sz="2800" dirty="0">
                <a:ea typeface="+mn-lt"/>
                <a:cs typeface="+mn-lt"/>
              </a:rPr>
              <a:t>First started brain imaging work in 1991 (Dr Amen), looking for the 1 pattern associated with ADD/ADHD </a:t>
            </a:r>
            <a:endParaRPr lang="en-US" sz="2800" dirty="0"/>
          </a:p>
          <a:p>
            <a:pPr>
              <a:buClr>
                <a:schemeClr val="bg2">
                  <a:lumMod val="75000"/>
                </a:schemeClr>
              </a:buClr>
              <a:buFont typeface="Wingdings" pitchFamily="18" charset="2"/>
              <a:buChar char="§"/>
            </a:pPr>
            <a:r>
              <a:rPr lang="en-US" sz="2800" dirty="0">
                <a:ea typeface="+mn-lt"/>
                <a:cs typeface="+mn-lt"/>
              </a:rPr>
              <a:t>Soon, clearly discovered … there was not one pattern associated with ADD/ADHD </a:t>
            </a:r>
          </a:p>
          <a:p>
            <a:pPr>
              <a:buClr>
                <a:schemeClr val="bg2">
                  <a:lumMod val="75000"/>
                </a:schemeClr>
              </a:buClr>
              <a:buFont typeface="Wingdings" pitchFamily="18" charset="2"/>
              <a:buChar char="§"/>
            </a:pPr>
            <a:r>
              <a:rPr lang="en-US" sz="2800" dirty="0">
                <a:ea typeface="+mn-lt"/>
                <a:cs typeface="+mn-lt"/>
              </a:rPr>
              <a:t>There are multiple types- each with unique brain processing pattern that can be seen on SPECT scans</a:t>
            </a:r>
          </a:p>
          <a:p>
            <a:pPr>
              <a:buClr>
                <a:schemeClr val="bg2">
                  <a:lumMod val="75000"/>
                </a:schemeClr>
              </a:buClr>
              <a:buFont typeface="Wingdings" pitchFamily="18" charset="2"/>
              <a:buChar char="§"/>
            </a:pPr>
            <a:r>
              <a:rPr lang="en-US" sz="2800" dirty="0">
                <a:ea typeface="+mn-lt"/>
                <a:cs typeface="+mn-lt"/>
              </a:rPr>
              <a:t>There is a continuum of dysfunction: mild--severe</a:t>
            </a:r>
          </a:p>
          <a:p>
            <a:pPr>
              <a:buClr>
                <a:schemeClr val="bg2">
                  <a:lumMod val="75000"/>
                </a:schemeClr>
              </a:buClr>
              <a:buFont typeface="Wingdings" pitchFamily="18" charset="2"/>
              <a:buChar char="§"/>
            </a:pPr>
            <a:r>
              <a:rPr lang="en-US" sz="2800" dirty="0">
                <a:ea typeface="+mn-lt"/>
                <a:cs typeface="+mn-lt"/>
              </a:rPr>
              <a:t>Each is a brain processing dysfunction</a:t>
            </a:r>
          </a:p>
          <a:p>
            <a:pPr>
              <a:buClr>
                <a:schemeClr val="bg2">
                  <a:lumMod val="75000"/>
                </a:schemeClr>
              </a:buClr>
              <a:buFont typeface="Wingdings" pitchFamily="18" charset="2"/>
              <a:buChar char="§"/>
            </a:pPr>
            <a:r>
              <a:rPr lang="en-US" sz="2800" dirty="0">
                <a:ea typeface="+mn-lt"/>
                <a:cs typeface="+mn-lt"/>
              </a:rPr>
              <a:t>This one idea led to dramatic breakthroughs in understanding and practice </a:t>
            </a:r>
          </a:p>
          <a:p>
            <a:pPr>
              <a:buClr>
                <a:schemeClr val="bg2">
                  <a:lumMod val="75000"/>
                </a:schemeClr>
              </a:buClr>
              <a:buFont typeface="Wingdings" pitchFamily="18" charset="2"/>
              <a:buChar char="§"/>
            </a:pPr>
            <a:r>
              <a:rPr lang="en-US" sz="2800" dirty="0">
                <a:ea typeface="+mn-lt"/>
                <a:cs typeface="+mn-lt"/>
              </a:rPr>
              <a:t>He continues to do research into patterns in the brain related to anxiety, depression, addiction, and brain trauma</a:t>
            </a:r>
          </a:p>
        </p:txBody>
      </p:sp>
      <p:sp>
        <p:nvSpPr>
          <p:cNvPr id="6" name="TextBox 5">
            <a:extLst>
              <a:ext uri="{FF2B5EF4-FFF2-40B4-BE49-F238E27FC236}">
                <a16:creationId xmlns:a16="http://schemas.microsoft.com/office/drawing/2014/main" id="{56868F6D-0572-22DC-9C4E-DC606B75D707}"/>
              </a:ext>
            </a:extLst>
          </p:cNvPr>
          <p:cNvSpPr txBox="1"/>
          <p:nvPr/>
        </p:nvSpPr>
        <p:spPr>
          <a:xfrm>
            <a:off x="431931" y="3335774"/>
            <a:ext cx="2482842" cy="523220"/>
          </a:xfrm>
          <a:prstGeom prst="rect">
            <a:avLst/>
          </a:prstGeom>
          <a:noFill/>
        </p:spPr>
        <p:txBody>
          <a:bodyPr wrap="square">
            <a:spAutoFit/>
          </a:bodyPr>
          <a:lstStyle/>
          <a:p>
            <a:pPr lvl="0" algn="ctr"/>
            <a:r>
              <a:rPr lang="en-US" sz="2800" i="1" dirty="0"/>
              <a:t>Dr. Amen</a:t>
            </a:r>
          </a:p>
        </p:txBody>
      </p:sp>
    </p:spTree>
    <p:extLst>
      <p:ext uri="{BB962C8B-B14F-4D97-AF65-F5344CB8AC3E}">
        <p14:creationId xmlns:p14="http://schemas.microsoft.com/office/powerpoint/2010/main" val="2657475893"/>
      </p:ext>
    </p:extLst>
  </p:cSld>
  <p:clrMapOvr>
    <a:masterClrMapping/>
  </p:clrMapOvr>
  <p:transition spd="slow">
    <p:randomBar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Low prefrontal cortex (PFC) activity</a:t>
            </a:r>
          </a:p>
          <a:p>
            <a:pPr>
              <a:buClr>
                <a:schemeClr val="bg2">
                  <a:lumMod val="75000"/>
                </a:schemeClr>
              </a:buClr>
              <a:buFont typeface="Wingdings" panose="05000000000000000000" pitchFamily="2" charset="2"/>
              <a:buChar char="§"/>
            </a:pPr>
            <a:r>
              <a:rPr lang="en-US" sz="3200" dirty="0">
                <a:ea typeface="+mn-lt"/>
                <a:cs typeface="+mn-lt"/>
              </a:rPr>
              <a:t> Tend to abuse stimulants, smoke &amp; drink</a:t>
            </a:r>
            <a:br>
              <a:rPr lang="en-US" sz="3200" dirty="0">
                <a:ea typeface="+mn-lt"/>
                <a:cs typeface="+mn-lt"/>
              </a:rPr>
            </a:br>
            <a:r>
              <a:rPr lang="en-US" sz="3200" dirty="0">
                <a:ea typeface="+mn-lt"/>
                <a:cs typeface="+mn-lt"/>
              </a:rPr>
              <a:t> caffeine</a:t>
            </a:r>
          </a:p>
          <a:p>
            <a:pPr>
              <a:buClr>
                <a:schemeClr val="bg2">
                  <a:lumMod val="75000"/>
                </a:schemeClr>
              </a:buClr>
              <a:buFont typeface="Wingdings" panose="05000000000000000000" pitchFamily="2" charset="2"/>
              <a:buChar char="§"/>
            </a:pPr>
            <a:r>
              <a:rPr lang="en-US" sz="3200" dirty="0">
                <a:ea typeface="+mn-lt"/>
                <a:cs typeface="+mn-lt"/>
              </a:rPr>
              <a:t> Easily distracted and use stimulants to</a:t>
            </a:r>
            <a:br>
              <a:rPr lang="en-US" sz="3200" dirty="0">
                <a:ea typeface="+mn-lt"/>
                <a:cs typeface="+mn-lt"/>
              </a:rPr>
            </a:br>
            <a:r>
              <a:rPr lang="en-US" sz="3200" dirty="0">
                <a:ea typeface="+mn-lt"/>
                <a:cs typeface="+mn-lt"/>
              </a:rPr>
              <a:t> activate the PFC</a:t>
            </a:r>
          </a:p>
        </p:txBody>
      </p:sp>
      <p:grpSp>
        <p:nvGrpSpPr>
          <p:cNvPr id="2" name="Group 1">
            <a:extLst>
              <a:ext uri="{FF2B5EF4-FFF2-40B4-BE49-F238E27FC236}">
                <a16:creationId xmlns:a16="http://schemas.microsoft.com/office/drawing/2014/main" id="{799F7102-BBCC-EA7F-ECCD-AFD9103D3CE9}"/>
              </a:ext>
            </a:extLst>
          </p:cNvPr>
          <p:cNvGrpSpPr/>
          <p:nvPr/>
        </p:nvGrpSpPr>
        <p:grpSpPr>
          <a:xfrm>
            <a:off x="456713" y="2034540"/>
            <a:ext cx="2482842" cy="2788920"/>
            <a:chOff x="492808" y="1843238"/>
            <a:chExt cx="2482842" cy="2788920"/>
          </a:xfrm>
        </p:grpSpPr>
        <p:sp>
          <p:nvSpPr>
            <p:cNvPr id="4" name="Title 1">
              <a:extLst>
                <a:ext uri="{FF2B5EF4-FFF2-40B4-BE49-F238E27FC236}">
                  <a16:creationId xmlns:a16="http://schemas.microsoft.com/office/drawing/2014/main" id="{7449941D-6A2A-BC77-EE6E-9648E03663A5}"/>
                </a:ext>
              </a:extLst>
            </p:cNvPr>
            <p:cNvSpPr txBox="1">
              <a:spLocks/>
            </p:cNvSpPr>
            <p:nvPr/>
          </p:nvSpPr>
          <p:spPr>
            <a:xfrm>
              <a:off x="492808" y="1843238"/>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1</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Impulsive</a:t>
              </a:r>
              <a:endParaRPr lang="en-US" b="1" dirty="0">
                <a:solidFill>
                  <a:schemeClr val="accent3"/>
                </a:solidFill>
              </a:endParaRP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492808" y="3809198"/>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b="1" dirty="0">
                  <a:solidFill>
                    <a:schemeClr val="accent5"/>
                  </a:solidFill>
                  <a:ea typeface="+mj-lt"/>
                  <a:cs typeface="+mj-lt"/>
                </a:rPr>
                <a:t>Substance Abuse</a:t>
              </a:r>
              <a:endParaRPr lang="en-US" sz="2400" b="1" dirty="0">
                <a:solidFill>
                  <a:schemeClr val="accent5"/>
                </a:solidFill>
              </a:endParaRPr>
            </a:p>
          </p:txBody>
        </p:sp>
      </p:grpSp>
    </p:spTree>
    <p:extLst>
      <p:ext uri="{BB962C8B-B14F-4D97-AF65-F5344CB8AC3E}">
        <p14:creationId xmlns:p14="http://schemas.microsoft.com/office/powerpoint/2010/main" val="27143027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High Cingulate activity; obsessed with</a:t>
            </a:r>
            <a:br>
              <a:rPr lang="en-US" sz="3200" dirty="0">
                <a:ea typeface="+mn-lt"/>
                <a:cs typeface="+mn-lt"/>
              </a:rPr>
            </a:br>
            <a:r>
              <a:rPr lang="en-US" sz="3200" dirty="0">
                <a:ea typeface="+mn-lt"/>
                <a:cs typeface="+mn-lt"/>
              </a:rPr>
              <a:t> drug of choice</a:t>
            </a:r>
          </a:p>
          <a:p>
            <a:pPr>
              <a:buClr>
                <a:schemeClr val="bg2">
                  <a:lumMod val="75000"/>
                </a:schemeClr>
              </a:buClr>
              <a:buFont typeface="Wingdings" panose="05000000000000000000" pitchFamily="2" charset="2"/>
              <a:buChar char="§"/>
            </a:pPr>
            <a:r>
              <a:rPr lang="en-US" sz="3200" dirty="0">
                <a:ea typeface="+mn-lt"/>
                <a:cs typeface="+mn-lt"/>
              </a:rPr>
              <a:t> The issue here is the part of the brain</a:t>
            </a:r>
            <a:br>
              <a:rPr lang="en-US" sz="3200" dirty="0">
                <a:ea typeface="+mn-lt"/>
                <a:cs typeface="+mn-lt"/>
              </a:rPr>
            </a:br>
            <a:r>
              <a:rPr lang="en-US" sz="3200" dirty="0">
                <a:ea typeface="+mn-lt"/>
                <a:cs typeface="+mn-lt"/>
              </a:rPr>
              <a:t> that is responsible for compulsivity</a:t>
            </a:r>
          </a:p>
          <a:p>
            <a:pPr>
              <a:buClr>
                <a:schemeClr val="bg2">
                  <a:lumMod val="75000"/>
                </a:schemeClr>
              </a:buClr>
              <a:buFont typeface="Wingdings" panose="05000000000000000000" pitchFamily="2" charset="2"/>
              <a:buChar char="§"/>
            </a:pPr>
            <a:r>
              <a:rPr lang="en-US" sz="3200" dirty="0">
                <a:ea typeface="+mn-lt"/>
                <a:cs typeface="+mn-lt"/>
              </a:rPr>
              <a:t> Could be any or many substances</a:t>
            </a:r>
          </a:p>
          <a:p>
            <a:pPr>
              <a:buClr>
                <a:schemeClr val="bg2">
                  <a:lumMod val="75000"/>
                </a:schemeClr>
              </a:buClr>
              <a:buFont typeface="Wingdings" panose="05000000000000000000" pitchFamily="2" charset="2"/>
              <a:buChar char="§"/>
            </a:pPr>
            <a:r>
              <a:rPr lang="en-US" sz="3200" dirty="0">
                <a:ea typeface="+mn-lt"/>
                <a:cs typeface="+mn-lt"/>
              </a:rPr>
              <a:t> They usually are thinking about their</a:t>
            </a:r>
            <a:br>
              <a:rPr lang="en-US" sz="3200" dirty="0">
                <a:ea typeface="+mn-lt"/>
                <a:cs typeface="+mn-lt"/>
              </a:rPr>
            </a:br>
            <a:r>
              <a:rPr lang="en-US" sz="3200" dirty="0">
                <a:ea typeface="+mn-lt"/>
                <a:cs typeface="+mn-lt"/>
              </a:rPr>
              <a:t> drug of choice and are driven without a</a:t>
            </a:r>
            <a:br>
              <a:rPr lang="en-US" sz="3200" dirty="0">
                <a:ea typeface="+mn-lt"/>
                <a:cs typeface="+mn-lt"/>
              </a:rPr>
            </a:br>
            <a:r>
              <a:rPr lang="en-US" sz="3200" dirty="0">
                <a:ea typeface="+mn-lt"/>
                <a:cs typeface="+mn-lt"/>
              </a:rPr>
              <a:t> sense of control</a:t>
            </a:r>
          </a:p>
        </p:txBody>
      </p:sp>
      <p:grpSp>
        <p:nvGrpSpPr>
          <p:cNvPr id="2" name="Group 1">
            <a:extLst>
              <a:ext uri="{FF2B5EF4-FFF2-40B4-BE49-F238E27FC236}">
                <a16:creationId xmlns:a16="http://schemas.microsoft.com/office/drawing/2014/main" id="{799F7102-BBCC-EA7F-ECCD-AFD9103D3CE9}"/>
              </a:ext>
            </a:extLst>
          </p:cNvPr>
          <p:cNvGrpSpPr/>
          <p:nvPr/>
        </p:nvGrpSpPr>
        <p:grpSpPr>
          <a:xfrm>
            <a:off x="456713" y="2034540"/>
            <a:ext cx="2482842" cy="2788920"/>
            <a:chOff x="492808" y="1843238"/>
            <a:chExt cx="2482842" cy="2788920"/>
          </a:xfrm>
        </p:grpSpPr>
        <p:sp>
          <p:nvSpPr>
            <p:cNvPr id="4" name="Title 1">
              <a:extLst>
                <a:ext uri="{FF2B5EF4-FFF2-40B4-BE49-F238E27FC236}">
                  <a16:creationId xmlns:a16="http://schemas.microsoft.com/office/drawing/2014/main" id="{7449941D-6A2A-BC77-EE6E-9648E03663A5}"/>
                </a:ext>
              </a:extLst>
            </p:cNvPr>
            <p:cNvSpPr txBox="1">
              <a:spLocks/>
            </p:cNvSpPr>
            <p:nvPr/>
          </p:nvSpPr>
          <p:spPr>
            <a:xfrm>
              <a:off x="492808" y="1843238"/>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2</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Compulsive</a:t>
              </a:r>
              <a:endParaRPr lang="en-US" b="1" dirty="0">
                <a:solidFill>
                  <a:schemeClr val="accent3"/>
                </a:solidFill>
              </a:endParaRP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492808" y="3809198"/>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b="1" dirty="0">
                  <a:solidFill>
                    <a:schemeClr val="accent5"/>
                  </a:solidFill>
                  <a:ea typeface="+mj-lt"/>
                  <a:cs typeface="+mj-lt"/>
                </a:rPr>
                <a:t>Substance Abuse</a:t>
              </a:r>
              <a:endParaRPr lang="en-US" sz="2400" b="1" dirty="0">
                <a:solidFill>
                  <a:schemeClr val="accent5"/>
                </a:solidFill>
              </a:endParaRPr>
            </a:p>
          </p:txBody>
        </p:sp>
      </p:grpSp>
    </p:spTree>
    <p:extLst>
      <p:ext uri="{BB962C8B-B14F-4D97-AF65-F5344CB8AC3E}">
        <p14:creationId xmlns:p14="http://schemas.microsoft.com/office/powerpoint/2010/main" val="1332373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8" y="868680"/>
            <a:ext cx="7315200" cy="5120640"/>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Low prefrontal cortex (PFC) with high anterior cingulate gyrus (ACG) activity</a:t>
            </a:r>
          </a:p>
          <a:p>
            <a:pPr>
              <a:buClr>
                <a:schemeClr val="bg2">
                  <a:lumMod val="75000"/>
                </a:schemeClr>
              </a:buClr>
              <a:buFont typeface="Wingdings" panose="05000000000000000000" pitchFamily="2" charset="2"/>
              <a:buChar char="§"/>
            </a:pPr>
            <a:r>
              <a:rPr lang="en-US" sz="3200" dirty="0">
                <a:ea typeface="+mn-lt"/>
                <a:cs typeface="+mn-lt"/>
              </a:rPr>
              <a:t> Craves substances that mimic dopamine</a:t>
            </a:r>
            <a:br>
              <a:rPr lang="en-US" sz="3200" dirty="0">
                <a:ea typeface="+mn-lt"/>
                <a:cs typeface="+mn-lt"/>
              </a:rPr>
            </a:br>
            <a:r>
              <a:rPr lang="en-US" sz="3200" dirty="0">
                <a:ea typeface="+mn-lt"/>
                <a:cs typeface="+mn-lt"/>
              </a:rPr>
              <a:t> and serotonin</a:t>
            </a:r>
          </a:p>
          <a:p>
            <a:pPr>
              <a:buClr>
                <a:schemeClr val="bg2">
                  <a:lumMod val="75000"/>
                </a:schemeClr>
              </a:buClr>
              <a:buFont typeface="Wingdings" panose="05000000000000000000" pitchFamily="2" charset="2"/>
              <a:buChar char="§"/>
            </a:pPr>
            <a:r>
              <a:rPr lang="en-US" sz="3200" dirty="0">
                <a:ea typeface="+mn-lt"/>
                <a:cs typeface="+mn-lt"/>
              </a:rPr>
              <a:t> Combination of Type 1 &amp; 2</a:t>
            </a:r>
          </a:p>
          <a:p>
            <a:pPr>
              <a:buClr>
                <a:schemeClr val="bg2">
                  <a:lumMod val="75000"/>
                </a:schemeClr>
              </a:buClr>
              <a:buFont typeface="Wingdings" panose="05000000000000000000" pitchFamily="2" charset="2"/>
              <a:buChar char="§"/>
            </a:pPr>
            <a:r>
              <a:rPr lang="en-US" sz="3200" dirty="0">
                <a:ea typeface="+mn-lt"/>
                <a:cs typeface="+mn-lt"/>
              </a:rPr>
              <a:t> Do use stimulants to activate the brain</a:t>
            </a:r>
            <a:br>
              <a:rPr lang="en-US" sz="3200" dirty="0">
                <a:ea typeface="+mn-lt"/>
                <a:cs typeface="+mn-lt"/>
              </a:rPr>
            </a:br>
            <a:r>
              <a:rPr lang="en-US" sz="3200" dirty="0">
                <a:ea typeface="+mn-lt"/>
                <a:cs typeface="+mn-lt"/>
              </a:rPr>
              <a:t> and can use substances to calm their</a:t>
            </a:r>
            <a:br>
              <a:rPr lang="en-US" sz="3200" dirty="0">
                <a:ea typeface="+mn-lt"/>
                <a:cs typeface="+mn-lt"/>
              </a:rPr>
            </a:br>
            <a:r>
              <a:rPr lang="en-US" sz="3200" dirty="0">
                <a:ea typeface="+mn-lt"/>
                <a:cs typeface="+mn-lt"/>
              </a:rPr>
              <a:t> moods</a:t>
            </a:r>
          </a:p>
        </p:txBody>
      </p:sp>
      <p:grpSp>
        <p:nvGrpSpPr>
          <p:cNvPr id="2" name="Group 1">
            <a:extLst>
              <a:ext uri="{FF2B5EF4-FFF2-40B4-BE49-F238E27FC236}">
                <a16:creationId xmlns:a16="http://schemas.microsoft.com/office/drawing/2014/main" id="{799F7102-BBCC-EA7F-ECCD-AFD9103D3CE9}"/>
              </a:ext>
            </a:extLst>
          </p:cNvPr>
          <p:cNvGrpSpPr/>
          <p:nvPr/>
        </p:nvGrpSpPr>
        <p:grpSpPr>
          <a:xfrm>
            <a:off x="456713" y="2034540"/>
            <a:ext cx="2482842" cy="2788920"/>
            <a:chOff x="492808" y="1843238"/>
            <a:chExt cx="2482842" cy="2788920"/>
          </a:xfrm>
        </p:grpSpPr>
        <p:sp>
          <p:nvSpPr>
            <p:cNvPr id="4" name="Title 1">
              <a:extLst>
                <a:ext uri="{FF2B5EF4-FFF2-40B4-BE49-F238E27FC236}">
                  <a16:creationId xmlns:a16="http://schemas.microsoft.com/office/drawing/2014/main" id="{7449941D-6A2A-BC77-EE6E-9648E03663A5}"/>
                </a:ext>
              </a:extLst>
            </p:cNvPr>
            <p:cNvSpPr txBox="1">
              <a:spLocks/>
            </p:cNvSpPr>
            <p:nvPr/>
          </p:nvSpPr>
          <p:spPr>
            <a:xfrm>
              <a:off x="492808" y="1843238"/>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3</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Impulsive-</a:t>
              </a:r>
              <a:br>
                <a:rPr lang="en-US" b="1" dirty="0">
                  <a:solidFill>
                    <a:schemeClr val="accent3"/>
                  </a:solidFill>
                  <a:ea typeface="+mj-lt"/>
                  <a:cs typeface="+mj-lt"/>
                </a:rPr>
              </a:br>
              <a:r>
                <a:rPr lang="en-US" b="1" dirty="0">
                  <a:solidFill>
                    <a:schemeClr val="accent3"/>
                  </a:solidFill>
                  <a:ea typeface="+mj-lt"/>
                  <a:cs typeface="+mj-lt"/>
                </a:rPr>
                <a:t>Compulsive</a:t>
              </a:r>
              <a:endParaRPr lang="en-US" b="1" dirty="0">
                <a:solidFill>
                  <a:schemeClr val="accent3"/>
                </a:solidFill>
              </a:endParaRP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492808" y="3809198"/>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b="1" dirty="0">
                  <a:solidFill>
                    <a:schemeClr val="accent5"/>
                  </a:solidFill>
                  <a:ea typeface="+mj-lt"/>
                  <a:cs typeface="+mj-lt"/>
                </a:rPr>
                <a:t>Substance Abuse</a:t>
              </a:r>
              <a:endParaRPr lang="en-US" sz="2400" b="1" dirty="0">
                <a:solidFill>
                  <a:schemeClr val="accent5"/>
                </a:solidFill>
              </a:endParaRPr>
            </a:p>
          </p:txBody>
        </p:sp>
      </p:grpSp>
    </p:spTree>
    <p:extLst>
      <p:ext uri="{BB962C8B-B14F-4D97-AF65-F5344CB8AC3E}">
        <p14:creationId xmlns:p14="http://schemas.microsoft.com/office/powerpoint/2010/main" val="37374428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Box 2">
            <a:extLst>
              <a:ext uri="{FF2B5EF4-FFF2-40B4-BE49-F238E27FC236}">
                <a16:creationId xmlns:a16="http://schemas.microsoft.com/office/drawing/2014/main" id="{BF36CB12-E715-9168-A1FB-E11A1333D3AB}"/>
              </a:ext>
            </a:extLst>
          </p:cNvPr>
          <p:cNvSpPr txBox="1"/>
          <p:nvPr/>
        </p:nvSpPr>
        <p:spPr>
          <a:xfrm>
            <a:off x="300688" y="1691729"/>
            <a:ext cx="6451109" cy="3465095"/>
          </a:xfrm>
          <a:prstGeom prst="rect">
            <a:avLst/>
          </a:prstGeom>
        </p:spPr>
        <p:txBody>
          <a:bodyPr vert="horz" lIns="91440" tIns="45720" rIns="91440" bIns="45720" rtlCol="0" anchor="t">
            <a:normAutofit/>
          </a:bodyPr>
          <a:lstStyle/>
          <a:p>
            <a:pPr marL="457200" indent="-457200" defTabSz="914400">
              <a:lnSpc>
                <a:spcPct val="90000"/>
              </a:lnSpc>
              <a:spcAft>
                <a:spcPts val="600"/>
              </a:spcAft>
              <a:buClr>
                <a:schemeClr val="accent3"/>
              </a:buClr>
              <a:buFont typeface="Wingdings" panose="05000000000000000000" pitchFamily="2" charset="2"/>
              <a:buChar char="§"/>
            </a:pPr>
            <a:r>
              <a:rPr lang="en-US" sz="2800" dirty="0"/>
              <a:t>Anterior Cingulate -The anterior cingulate cortex (ACC) lies in a unique position in the brain, with connections to both the “emotional” limbic system and the “cognitive” prefrontal cortex.</a:t>
            </a:r>
            <a:br>
              <a:rPr lang="en-US" sz="2800" dirty="0"/>
            </a:br>
            <a:endParaRPr lang="en-US" sz="2800" dirty="0"/>
          </a:p>
          <a:p>
            <a:pPr marL="457200" indent="-457200" defTabSz="914400">
              <a:lnSpc>
                <a:spcPct val="90000"/>
              </a:lnSpc>
              <a:spcAft>
                <a:spcPts val="600"/>
              </a:spcAft>
              <a:buClr>
                <a:schemeClr val="accent3"/>
              </a:buClr>
              <a:buFont typeface="Wingdings" panose="05000000000000000000" pitchFamily="2" charset="2"/>
              <a:buChar char="§"/>
            </a:pPr>
            <a:r>
              <a:rPr lang="en-US" sz="2800" dirty="0"/>
              <a:t>The Anterior Cingulate Gyrus (ACG) functions as brain’s gear shifter</a:t>
            </a:r>
          </a:p>
        </p:txBody>
      </p:sp>
      <p:pic>
        <p:nvPicPr>
          <p:cNvPr id="1026" name="Picture 2">
            <a:extLst>
              <a:ext uri="{FF2B5EF4-FFF2-40B4-BE49-F238E27FC236}">
                <a16:creationId xmlns:a16="http://schemas.microsoft.com/office/drawing/2014/main" id="{2CBECE7A-D4D7-56A0-CB56-5F7E95331C0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552944" y="1900369"/>
            <a:ext cx="3778286" cy="3047817"/>
          </a:xfrm>
          <a:prstGeom prst="rect">
            <a:avLst/>
          </a:prstGeom>
          <a:noFill/>
          <a:extLst>
            <a:ext uri="{909E8E84-426E-40DD-AFC4-6F175D3DCCD1}">
              <a14:hiddenFill xmlns:a14="http://schemas.microsoft.com/office/drawing/2010/main">
                <a:solidFill>
                  <a:srgbClr val="FFFFFF"/>
                </a:solidFill>
              </a14:hiddenFill>
            </a:ext>
          </a:extLst>
        </p:spPr>
      </p:pic>
      <p:sp>
        <p:nvSpPr>
          <p:cNvPr id="1035" name="Rectangle 1034">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417686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7" y="868680"/>
            <a:ext cx="7476511" cy="5120640"/>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Use Substances to try and escape mood</a:t>
            </a:r>
            <a:br>
              <a:rPr lang="en-US" sz="3200" dirty="0">
                <a:ea typeface="+mn-lt"/>
                <a:cs typeface="+mn-lt"/>
              </a:rPr>
            </a:br>
            <a:r>
              <a:rPr lang="en-US" sz="3200" dirty="0">
                <a:ea typeface="+mn-lt"/>
                <a:cs typeface="+mn-lt"/>
              </a:rPr>
              <a:t> problems</a:t>
            </a:r>
          </a:p>
          <a:p>
            <a:pPr>
              <a:buClr>
                <a:schemeClr val="bg2">
                  <a:lumMod val="75000"/>
                </a:schemeClr>
              </a:buClr>
              <a:buFont typeface="Wingdings" panose="05000000000000000000" pitchFamily="2" charset="2"/>
              <a:buChar char="§"/>
            </a:pPr>
            <a:r>
              <a:rPr lang="en-US" sz="3200" dirty="0">
                <a:ea typeface="+mn-lt"/>
                <a:cs typeface="+mn-lt"/>
              </a:rPr>
              <a:t> Overactive limbic activity</a:t>
            </a:r>
          </a:p>
          <a:p>
            <a:pPr>
              <a:buClr>
                <a:schemeClr val="bg2">
                  <a:lumMod val="75000"/>
                </a:schemeClr>
              </a:buClr>
              <a:buFont typeface="Wingdings" panose="05000000000000000000" pitchFamily="2" charset="2"/>
              <a:buChar char="§"/>
            </a:pPr>
            <a:r>
              <a:rPr lang="en-US" sz="3200" dirty="0">
                <a:ea typeface="+mn-lt"/>
                <a:cs typeface="+mn-lt"/>
              </a:rPr>
              <a:t> Tendency to medicate feelings with</a:t>
            </a:r>
            <a:br>
              <a:rPr lang="en-US" sz="3200" dirty="0">
                <a:ea typeface="+mn-lt"/>
                <a:cs typeface="+mn-lt"/>
              </a:rPr>
            </a:br>
            <a:r>
              <a:rPr lang="en-US" sz="3200" dirty="0">
                <a:ea typeface="+mn-lt"/>
                <a:cs typeface="+mn-lt"/>
              </a:rPr>
              <a:t> depressant type drugs including food</a:t>
            </a:r>
          </a:p>
          <a:p>
            <a:pPr>
              <a:buClr>
                <a:schemeClr val="bg2">
                  <a:lumMod val="75000"/>
                </a:schemeClr>
              </a:buClr>
              <a:buFont typeface="Wingdings" panose="05000000000000000000" pitchFamily="2" charset="2"/>
              <a:buChar char="§"/>
            </a:pPr>
            <a:r>
              <a:rPr lang="en-US" sz="3200" dirty="0">
                <a:ea typeface="+mn-lt"/>
                <a:cs typeface="+mn-lt"/>
              </a:rPr>
              <a:t> Normally have a tendency toward SADD</a:t>
            </a:r>
            <a:br>
              <a:rPr lang="en-US" sz="3200" dirty="0">
                <a:ea typeface="+mn-lt"/>
                <a:cs typeface="+mn-lt"/>
              </a:rPr>
            </a:br>
            <a:r>
              <a:rPr lang="en-US" sz="3200" dirty="0">
                <a:ea typeface="+mn-lt"/>
                <a:cs typeface="+mn-lt"/>
              </a:rPr>
              <a:t> with decreased Vitamin D levels during</a:t>
            </a:r>
            <a:br>
              <a:rPr lang="en-US" sz="3200" dirty="0">
                <a:ea typeface="+mn-lt"/>
                <a:cs typeface="+mn-lt"/>
              </a:rPr>
            </a:br>
            <a:r>
              <a:rPr lang="en-US" sz="3200" dirty="0">
                <a:ea typeface="+mn-lt"/>
                <a:cs typeface="+mn-lt"/>
              </a:rPr>
              <a:t> the winter months</a:t>
            </a:r>
          </a:p>
          <a:p>
            <a:pPr>
              <a:buClr>
                <a:schemeClr val="bg2">
                  <a:lumMod val="75000"/>
                </a:schemeClr>
              </a:buClr>
              <a:buFont typeface="Wingdings" panose="05000000000000000000" pitchFamily="2" charset="2"/>
              <a:buChar char="§"/>
            </a:pPr>
            <a:r>
              <a:rPr lang="en-US" sz="3200" dirty="0">
                <a:ea typeface="+mn-lt"/>
                <a:cs typeface="+mn-lt"/>
              </a:rPr>
              <a:t> This can interfere with the hormone leptin</a:t>
            </a:r>
            <a:br>
              <a:rPr lang="en-US" sz="3200" dirty="0">
                <a:ea typeface="+mn-lt"/>
                <a:cs typeface="+mn-lt"/>
              </a:rPr>
            </a:br>
            <a:r>
              <a:rPr lang="en-US" sz="3200" dirty="0">
                <a:ea typeface="+mn-lt"/>
                <a:cs typeface="+mn-lt"/>
              </a:rPr>
              <a:t> that tells us when to stop eating</a:t>
            </a:r>
          </a:p>
        </p:txBody>
      </p:sp>
      <p:grpSp>
        <p:nvGrpSpPr>
          <p:cNvPr id="2" name="Group 1">
            <a:extLst>
              <a:ext uri="{FF2B5EF4-FFF2-40B4-BE49-F238E27FC236}">
                <a16:creationId xmlns:a16="http://schemas.microsoft.com/office/drawing/2014/main" id="{799F7102-BBCC-EA7F-ECCD-AFD9103D3CE9}"/>
              </a:ext>
            </a:extLst>
          </p:cNvPr>
          <p:cNvGrpSpPr/>
          <p:nvPr/>
        </p:nvGrpSpPr>
        <p:grpSpPr>
          <a:xfrm>
            <a:off x="456713" y="2034540"/>
            <a:ext cx="2482842" cy="2788920"/>
            <a:chOff x="492808" y="1843238"/>
            <a:chExt cx="2482842" cy="2788920"/>
          </a:xfrm>
        </p:grpSpPr>
        <p:sp>
          <p:nvSpPr>
            <p:cNvPr id="4" name="Title 1">
              <a:extLst>
                <a:ext uri="{FF2B5EF4-FFF2-40B4-BE49-F238E27FC236}">
                  <a16:creationId xmlns:a16="http://schemas.microsoft.com/office/drawing/2014/main" id="{7449941D-6A2A-BC77-EE6E-9648E03663A5}"/>
                </a:ext>
              </a:extLst>
            </p:cNvPr>
            <p:cNvSpPr txBox="1">
              <a:spLocks/>
            </p:cNvSpPr>
            <p:nvPr/>
          </p:nvSpPr>
          <p:spPr>
            <a:xfrm>
              <a:off x="492808" y="1843238"/>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4</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Sad Addicts</a:t>
              </a:r>
              <a:endParaRPr lang="en-US" b="1" dirty="0">
                <a:solidFill>
                  <a:schemeClr val="accent3"/>
                </a:solidFill>
              </a:endParaRP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492808" y="3809198"/>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b="1" dirty="0">
                  <a:solidFill>
                    <a:schemeClr val="accent5"/>
                  </a:solidFill>
                  <a:ea typeface="+mj-lt"/>
                  <a:cs typeface="+mj-lt"/>
                </a:rPr>
                <a:t>Substance Abuse</a:t>
              </a:r>
              <a:endParaRPr lang="en-US" sz="2400" b="1" dirty="0">
                <a:solidFill>
                  <a:schemeClr val="accent5"/>
                </a:solidFill>
              </a:endParaRPr>
            </a:p>
          </p:txBody>
        </p:sp>
      </p:grpSp>
    </p:spTree>
    <p:extLst>
      <p:ext uri="{BB962C8B-B14F-4D97-AF65-F5344CB8AC3E}">
        <p14:creationId xmlns:p14="http://schemas.microsoft.com/office/powerpoint/2010/main" val="12598009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7" y="868680"/>
            <a:ext cx="7476511" cy="5120640"/>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Use Substances to calm anxieties</a:t>
            </a:r>
          </a:p>
          <a:p>
            <a:pPr>
              <a:buClr>
                <a:schemeClr val="bg2">
                  <a:lumMod val="75000"/>
                </a:schemeClr>
              </a:buClr>
              <a:buFont typeface="Wingdings" panose="05000000000000000000" pitchFamily="2" charset="2"/>
              <a:buChar char="§"/>
            </a:pPr>
            <a:r>
              <a:rPr lang="en-US" sz="3200" dirty="0">
                <a:ea typeface="+mn-lt"/>
                <a:cs typeface="+mn-lt"/>
              </a:rPr>
              <a:t> Pot, alcohol, smoking, food</a:t>
            </a:r>
          </a:p>
          <a:p>
            <a:pPr>
              <a:buClr>
                <a:schemeClr val="bg2">
                  <a:lumMod val="75000"/>
                </a:schemeClr>
              </a:buClr>
              <a:buFont typeface="Wingdings" panose="05000000000000000000" pitchFamily="2" charset="2"/>
              <a:buChar char="§"/>
            </a:pPr>
            <a:r>
              <a:rPr lang="en-US" sz="3200" dirty="0">
                <a:ea typeface="+mn-lt"/>
                <a:cs typeface="+mn-lt"/>
              </a:rPr>
              <a:t> Can be anxious about being anxious</a:t>
            </a:r>
          </a:p>
        </p:txBody>
      </p:sp>
      <p:grpSp>
        <p:nvGrpSpPr>
          <p:cNvPr id="2" name="Group 1">
            <a:extLst>
              <a:ext uri="{FF2B5EF4-FFF2-40B4-BE49-F238E27FC236}">
                <a16:creationId xmlns:a16="http://schemas.microsoft.com/office/drawing/2014/main" id="{799F7102-BBCC-EA7F-ECCD-AFD9103D3CE9}"/>
              </a:ext>
            </a:extLst>
          </p:cNvPr>
          <p:cNvGrpSpPr/>
          <p:nvPr/>
        </p:nvGrpSpPr>
        <p:grpSpPr>
          <a:xfrm>
            <a:off x="456713" y="2034540"/>
            <a:ext cx="2482842" cy="2788920"/>
            <a:chOff x="492808" y="1843238"/>
            <a:chExt cx="2482842" cy="2788920"/>
          </a:xfrm>
        </p:grpSpPr>
        <p:sp>
          <p:nvSpPr>
            <p:cNvPr id="4" name="Title 1">
              <a:extLst>
                <a:ext uri="{FF2B5EF4-FFF2-40B4-BE49-F238E27FC236}">
                  <a16:creationId xmlns:a16="http://schemas.microsoft.com/office/drawing/2014/main" id="{7449941D-6A2A-BC77-EE6E-9648E03663A5}"/>
                </a:ext>
              </a:extLst>
            </p:cNvPr>
            <p:cNvSpPr txBox="1">
              <a:spLocks/>
            </p:cNvSpPr>
            <p:nvPr/>
          </p:nvSpPr>
          <p:spPr>
            <a:xfrm>
              <a:off x="492808" y="1843238"/>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5</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Anxious Addicts</a:t>
              </a:r>
              <a:endParaRPr lang="en-US" b="1" dirty="0">
                <a:solidFill>
                  <a:schemeClr val="accent3"/>
                </a:solidFill>
              </a:endParaRP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492808" y="3809198"/>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b="1" dirty="0">
                  <a:solidFill>
                    <a:schemeClr val="accent5"/>
                  </a:solidFill>
                  <a:ea typeface="+mj-lt"/>
                  <a:cs typeface="+mj-lt"/>
                </a:rPr>
                <a:t>Substance Abuse</a:t>
              </a:r>
              <a:endParaRPr lang="en-US" sz="2400" b="1" dirty="0">
                <a:solidFill>
                  <a:schemeClr val="accent5"/>
                </a:solidFill>
              </a:endParaRPr>
            </a:p>
          </p:txBody>
        </p:sp>
      </p:grpSp>
    </p:spTree>
    <p:extLst>
      <p:ext uri="{BB962C8B-B14F-4D97-AF65-F5344CB8AC3E}">
        <p14:creationId xmlns:p14="http://schemas.microsoft.com/office/powerpoint/2010/main" val="2156375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7" y="868680"/>
            <a:ext cx="7476511" cy="5120640"/>
          </a:xfrm>
        </p:spPr>
        <p:txBody>
          <a:bodyPr>
            <a:normAutofit fontScale="85000" lnSpcReduction="10000"/>
          </a:bodyPr>
          <a:lstStyle/>
          <a:p>
            <a:pPr>
              <a:buClr>
                <a:schemeClr val="bg2">
                  <a:lumMod val="75000"/>
                </a:schemeClr>
              </a:buClr>
              <a:buFont typeface="Wingdings" panose="05000000000000000000" pitchFamily="2" charset="2"/>
              <a:buChar char="§"/>
            </a:pPr>
            <a:r>
              <a:rPr lang="en-US" sz="3200" dirty="0">
                <a:ea typeface="+mn-lt"/>
                <a:cs typeface="+mn-lt"/>
              </a:rPr>
              <a:t>Pure anxiety: High activity in the basal ganglia </a:t>
            </a:r>
          </a:p>
          <a:p>
            <a:pPr>
              <a:buClr>
                <a:schemeClr val="bg2">
                  <a:lumMod val="75000"/>
                </a:schemeClr>
              </a:buClr>
              <a:buFont typeface="Wingdings" panose="05000000000000000000" pitchFamily="2" charset="2"/>
              <a:buChar char="§"/>
            </a:pPr>
            <a:r>
              <a:rPr lang="en-US" sz="3200" dirty="0">
                <a:ea typeface="+mn-lt"/>
                <a:cs typeface="+mn-lt"/>
              </a:rPr>
              <a:t>Pure depression: High activity in the limbic area </a:t>
            </a:r>
          </a:p>
          <a:p>
            <a:pPr>
              <a:buClr>
                <a:schemeClr val="bg2">
                  <a:lumMod val="75000"/>
                </a:schemeClr>
              </a:buClr>
              <a:buFont typeface="Wingdings" panose="05000000000000000000" pitchFamily="2" charset="2"/>
              <a:buChar char="§"/>
            </a:pPr>
            <a:r>
              <a:rPr lang="en-US" sz="3200" dirty="0">
                <a:ea typeface="+mn-lt"/>
                <a:cs typeface="+mn-lt"/>
              </a:rPr>
              <a:t>Mixed anxiety and depression: High activity in the basal ganglia and limbic area</a:t>
            </a:r>
          </a:p>
          <a:p>
            <a:pPr>
              <a:buClr>
                <a:schemeClr val="bg2">
                  <a:lumMod val="75000"/>
                </a:schemeClr>
              </a:buClr>
              <a:buFont typeface="Wingdings" panose="05000000000000000000" pitchFamily="2" charset="2"/>
              <a:buChar char="§"/>
            </a:pPr>
            <a:r>
              <a:rPr lang="en-US" sz="3200" dirty="0">
                <a:ea typeface="+mn-lt"/>
                <a:cs typeface="+mn-lt"/>
              </a:rPr>
              <a:t>Overfocused: High activity in the anterior cingulate and limbic area</a:t>
            </a:r>
          </a:p>
          <a:p>
            <a:pPr>
              <a:buClr>
                <a:schemeClr val="bg2">
                  <a:lumMod val="75000"/>
                </a:schemeClr>
              </a:buClr>
              <a:buFont typeface="Wingdings" panose="05000000000000000000" pitchFamily="2" charset="2"/>
              <a:buChar char="§"/>
            </a:pPr>
            <a:r>
              <a:rPr lang="en-US" sz="3200" dirty="0">
                <a:ea typeface="+mn-lt"/>
                <a:cs typeface="+mn-lt"/>
              </a:rPr>
              <a:t>Cyclic: Common in bipolar patients</a:t>
            </a:r>
          </a:p>
          <a:p>
            <a:pPr>
              <a:buClr>
                <a:schemeClr val="bg2">
                  <a:lumMod val="75000"/>
                </a:schemeClr>
              </a:buClr>
              <a:buFont typeface="Wingdings" panose="05000000000000000000" pitchFamily="2" charset="2"/>
              <a:buChar char="§"/>
            </a:pPr>
            <a:r>
              <a:rPr lang="en-US" sz="3200" dirty="0">
                <a:ea typeface="+mn-lt"/>
                <a:cs typeface="+mn-lt"/>
              </a:rPr>
              <a:t>Temporal lobe: Mood instability and temper problems - likely stemming from traumatic brain injury but possibly mislabeled as bipolar</a:t>
            </a:r>
          </a:p>
          <a:p>
            <a:pPr>
              <a:buClr>
                <a:schemeClr val="bg2">
                  <a:lumMod val="75000"/>
                </a:schemeClr>
              </a:buClr>
              <a:buFont typeface="Wingdings" panose="05000000000000000000" pitchFamily="2" charset="2"/>
              <a:buChar char="§"/>
            </a:pPr>
            <a:r>
              <a:rPr lang="en-US" sz="3200" dirty="0">
                <a:ea typeface="+mn-lt"/>
                <a:cs typeface="+mn-lt"/>
              </a:rPr>
              <a:t>Unfocused: Overall low activity, possibly due to toxin exposure, infection, or anoxic injuries</a:t>
            </a:r>
          </a:p>
        </p:txBody>
      </p:sp>
      <p:grpSp>
        <p:nvGrpSpPr>
          <p:cNvPr id="2" name="Group 1">
            <a:extLst>
              <a:ext uri="{FF2B5EF4-FFF2-40B4-BE49-F238E27FC236}">
                <a16:creationId xmlns:a16="http://schemas.microsoft.com/office/drawing/2014/main" id="{799F7102-BBCC-EA7F-ECCD-AFD9103D3CE9}"/>
              </a:ext>
            </a:extLst>
          </p:cNvPr>
          <p:cNvGrpSpPr/>
          <p:nvPr/>
        </p:nvGrpSpPr>
        <p:grpSpPr>
          <a:xfrm>
            <a:off x="456713" y="2034540"/>
            <a:ext cx="2482842" cy="2788920"/>
            <a:chOff x="492808" y="1843238"/>
            <a:chExt cx="2482842" cy="2788920"/>
          </a:xfrm>
        </p:grpSpPr>
        <p:sp>
          <p:nvSpPr>
            <p:cNvPr id="4" name="Title 1">
              <a:extLst>
                <a:ext uri="{FF2B5EF4-FFF2-40B4-BE49-F238E27FC236}">
                  <a16:creationId xmlns:a16="http://schemas.microsoft.com/office/drawing/2014/main" id="{7449941D-6A2A-BC77-EE6E-9648E03663A5}"/>
                </a:ext>
              </a:extLst>
            </p:cNvPr>
            <p:cNvSpPr txBox="1">
              <a:spLocks/>
            </p:cNvSpPr>
            <p:nvPr/>
          </p:nvSpPr>
          <p:spPr>
            <a:xfrm>
              <a:off x="492808" y="1843238"/>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bg2">
                      <a:lumMod val="50000"/>
                    </a:schemeClr>
                  </a:solidFill>
                  <a:ea typeface="+mj-lt"/>
                  <a:cs typeface="+mj-lt"/>
                </a:rPr>
                <a:t>7 Brain types associated with</a:t>
              </a:r>
              <a:endParaRPr lang="en-US" b="1" dirty="0">
                <a:solidFill>
                  <a:schemeClr val="bg2">
                    <a:lumMod val="50000"/>
                  </a:schemeClr>
                </a:solidFill>
              </a:endParaRP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492808" y="3809198"/>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b="1" dirty="0">
                  <a:solidFill>
                    <a:schemeClr val="accent5"/>
                  </a:solidFill>
                  <a:ea typeface="+mj-lt"/>
                  <a:cs typeface="+mj-lt"/>
                </a:rPr>
                <a:t>ANXIETY</a:t>
              </a:r>
              <a:endParaRPr lang="en-US" sz="2400" b="1" dirty="0">
                <a:solidFill>
                  <a:schemeClr val="accent5"/>
                </a:solidFill>
              </a:endParaRPr>
            </a:p>
          </p:txBody>
        </p:sp>
      </p:grpSp>
    </p:spTree>
    <p:extLst>
      <p:ext uri="{BB962C8B-B14F-4D97-AF65-F5344CB8AC3E}">
        <p14:creationId xmlns:p14="http://schemas.microsoft.com/office/powerpoint/2010/main" val="9359818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CCCE4-228F-442F-A48E-527D1A9F6866}"/>
              </a:ext>
            </a:extLst>
          </p:cNvPr>
          <p:cNvSpPr>
            <a:spLocks noGrp="1"/>
          </p:cNvSpPr>
          <p:nvPr>
            <p:ph idx="1"/>
          </p:nvPr>
        </p:nvSpPr>
        <p:spPr>
          <a:xfrm>
            <a:off x="3869267" y="868680"/>
            <a:ext cx="7476511" cy="5120640"/>
          </a:xfrm>
        </p:spPr>
        <p:txBody>
          <a:bodyPr>
            <a:normAutofit/>
          </a:bodyPr>
          <a:lstStyle/>
          <a:p>
            <a:pPr>
              <a:buClr>
                <a:schemeClr val="bg2">
                  <a:lumMod val="75000"/>
                </a:schemeClr>
              </a:buClr>
              <a:buFont typeface="Wingdings" panose="05000000000000000000" pitchFamily="2" charset="2"/>
              <a:buChar char="§"/>
            </a:pPr>
            <a:r>
              <a:rPr lang="en-US" sz="3200" dirty="0">
                <a:ea typeface="+mn-lt"/>
                <a:cs typeface="+mn-lt"/>
              </a:rPr>
              <a:t> Substance abuse often occurs after a TBI-</a:t>
            </a:r>
            <a:br>
              <a:rPr lang="en-US" sz="3200" dirty="0">
                <a:ea typeface="+mn-lt"/>
                <a:cs typeface="+mn-lt"/>
              </a:rPr>
            </a:br>
            <a:r>
              <a:rPr lang="en-US" sz="3200" dirty="0">
                <a:ea typeface="+mn-lt"/>
                <a:cs typeface="+mn-lt"/>
              </a:rPr>
              <a:t> traumatic brain injury</a:t>
            </a:r>
          </a:p>
          <a:p>
            <a:pPr>
              <a:buClr>
                <a:schemeClr val="bg2">
                  <a:lumMod val="75000"/>
                </a:schemeClr>
              </a:buClr>
              <a:buFont typeface="Wingdings" panose="05000000000000000000" pitchFamily="2" charset="2"/>
              <a:buChar char="§"/>
            </a:pPr>
            <a:r>
              <a:rPr lang="en-US" sz="3200" dirty="0">
                <a:ea typeface="+mn-lt"/>
                <a:cs typeface="+mn-lt"/>
              </a:rPr>
              <a:t> Processing and memory problems</a:t>
            </a:r>
          </a:p>
          <a:p>
            <a:pPr>
              <a:buClr>
                <a:schemeClr val="bg2">
                  <a:lumMod val="75000"/>
                </a:schemeClr>
              </a:buClr>
              <a:buFont typeface="Wingdings" panose="05000000000000000000" pitchFamily="2" charset="2"/>
              <a:buChar char="§"/>
            </a:pPr>
            <a:r>
              <a:rPr lang="en-US" sz="3200" dirty="0">
                <a:ea typeface="+mn-lt"/>
                <a:cs typeface="+mn-lt"/>
              </a:rPr>
              <a:t> Tend to get violent after drinking</a:t>
            </a:r>
          </a:p>
        </p:txBody>
      </p:sp>
      <p:grpSp>
        <p:nvGrpSpPr>
          <p:cNvPr id="2" name="Group 1">
            <a:extLst>
              <a:ext uri="{FF2B5EF4-FFF2-40B4-BE49-F238E27FC236}">
                <a16:creationId xmlns:a16="http://schemas.microsoft.com/office/drawing/2014/main" id="{799F7102-BBCC-EA7F-ECCD-AFD9103D3CE9}"/>
              </a:ext>
            </a:extLst>
          </p:cNvPr>
          <p:cNvGrpSpPr/>
          <p:nvPr/>
        </p:nvGrpSpPr>
        <p:grpSpPr>
          <a:xfrm>
            <a:off x="456713" y="2034540"/>
            <a:ext cx="2482842" cy="2788920"/>
            <a:chOff x="492808" y="1843238"/>
            <a:chExt cx="2482842" cy="2788920"/>
          </a:xfrm>
        </p:grpSpPr>
        <p:sp>
          <p:nvSpPr>
            <p:cNvPr id="4" name="Title 1">
              <a:extLst>
                <a:ext uri="{FF2B5EF4-FFF2-40B4-BE49-F238E27FC236}">
                  <a16:creationId xmlns:a16="http://schemas.microsoft.com/office/drawing/2014/main" id="{7449941D-6A2A-BC77-EE6E-9648E03663A5}"/>
                </a:ext>
              </a:extLst>
            </p:cNvPr>
            <p:cNvSpPr txBox="1">
              <a:spLocks/>
            </p:cNvSpPr>
            <p:nvPr/>
          </p:nvSpPr>
          <p:spPr>
            <a:xfrm>
              <a:off x="492808" y="1843238"/>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Type 6</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accent3"/>
                  </a:solidFill>
                  <a:ea typeface="+mj-lt"/>
                  <a:cs typeface="+mj-lt"/>
                </a:rPr>
                <a:t>Temporal Lobe</a:t>
              </a:r>
              <a:endParaRPr lang="en-US" b="1" dirty="0">
                <a:solidFill>
                  <a:schemeClr val="accent3"/>
                </a:solidFill>
              </a:endParaRPr>
            </a:p>
          </p:txBody>
        </p:sp>
        <p:sp>
          <p:nvSpPr>
            <p:cNvPr id="6" name="Title 1">
              <a:extLst>
                <a:ext uri="{FF2B5EF4-FFF2-40B4-BE49-F238E27FC236}">
                  <a16:creationId xmlns:a16="http://schemas.microsoft.com/office/drawing/2014/main" id="{BCE3D6CC-08C5-4C70-A880-1C2CCD679FB9}"/>
                </a:ext>
              </a:extLst>
            </p:cNvPr>
            <p:cNvSpPr txBox="1">
              <a:spLocks/>
            </p:cNvSpPr>
            <p:nvPr/>
          </p:nvSpPr>
          <p:spPr>
            <a:xfrm>
              <a:off x="492808" y="3809198"/>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b="1" dirty="0">
                  <a:solidFill>
                    <a:schemeClr val="accent5"/>
                  </a:solidFill>
                  <a:ea typeface="+mj-lt"/>
                  <a:cs typeface="+mj-lt"/>
                </a:rPr>
                <a:t>Substance Abuse</a:t>
              </a:r>
              <a:endParaRPr lang="en-US" sz="2400" b="1" dirty="0">
                <a:solidFill>
                  <a:schemeClr val="accent5"/>
                </a:solidFill>
              </a:endParaRPr>
            </a:p>
          </p:txBody>
        </p:sp>
      </p:grpSp>
    </p:spTree>
    <p:extLst>
      <p:ext uri="{BB962C8B-B14F-4D97-AF65-F5344CB8AC3E}">
        <p14:creationId xmlns:p14="http://schemas.microsoft.com/office/powerpoint/2010/main" val="5248402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94B445-98E0-F62F-2C9F-6B20AB50814E}"/>
              </a:ext>
            </a:extLst>
          </p:cNvPr>
          <p:cNvSpPr>
            <a:spLocks noGrp="1"/>
          </p:cNvSpPr>
          <p:nvPr>
            <p:ph idx="1"/>
          </p:nvPr>
        </p:nvSpPr>
        <p:spPr>
          <a:xfrm>
            <a:off x="3869268" y="757989"/>
            <a:ext cx="7315200" cy="5342021"/>
          </a:xfrm>
        </p:spPr>
        <p:txBody>
          <a:bodyPr>
            <a:normAutofit/>
          </a:bodyPr>
          <a:lstStyle/>
          <a:p>
            <a:pPr marL="0" indent="0" algn="l">
              <a:buClr>
                <a:schemeClr val="accent3"/>
              </a:buClr>
              <a:buNone/>
            </a:pPr>
            <a:r>
              <a:rPr lang="en-US" sz="1800" b="0" i="0" dirty="0">
                <a:solidFill>
                  <a:srgbClr val="222222"/>
                </a:solidFill>
                <a:effectLst/>
                <a:latin typeface="Open Sans" panose="020B0606030504020204" pitchFamily="34" charset="0"/>
              </a:rPr>
              <a:t>A person with a mild TBI may experience any of the following:</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Headache</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Confusion</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Lightheadedness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Dizziness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Blurred vision</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Ringing in the ears, also known as tinnitus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Tiredness or sleepiness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A bad taste in the mouth</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A change in sleep habits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Behavior or mood changes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Trouble with memory, concentration, attention, or thinking</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Loss of consciousness lasting a few seconds to minutes</a:t>
            </a:r>
            <a:r>
              <a:rPr lang="en-US" sz="1400" b="0" i="0" u="none" strike="noStrike" baseline="30000" dirty="0">
                <a:solidFill>
                  <a:srgbClr val="3277B3"/>
                </a:solidFill>
                <a:effectLst/>
                <a:latin typeface="Open Sans" panose="020B0606030504020204" pitchFamily="34" charset="0"/>
                <a:hlinkClick r:id="rId2"/>
              </a:rPr>
              <a:t>1</a:t>
            </a:r>
            <a:endParaRPr lang="en-US" sz="1400" b="0" i="0" dirty="0">
              <a:solidFill>
                <a:srgbClr val="222222"/>
              </a:solidFill>
              <a:effectLst/>
              <a:latin typeface="Open Sans" panose="020B0606030504020204" pitchFamily="34" charset="0"/>
            </a:endParaRP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Sensitivity to light or sound</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Nausea or vomiting</a:t>
            </a:r>
            <a:r>
              <a:rPr lang="en-US" sz="1400" b="0" i="0" u="none" strike="noStrike" baseline="30000" dirty="0">
                <a:solidFill>
                  <a:srgbClr val="3277B3"/>
                </a:solidFill>
                <a:effectLst/>
                <a:latin typeface="Open Sans" panose="020B0606030504020204" pitchFamily="34" charset="0"/>
                <a:hlinkClick r:id="rId3"/>
              </a:rPr>
              <a:t>2</a:t>
            </a:r>
            <a:endParaRPr lang="en-US" sz="1600" b="0" i="0" dirty="0">
              <a:solidFill>
                <a:srgbClr val="222222"/>
              </a:solidFill>
              <a:effectLst/>
              <a:latin typeface="Open Sans" panose="020B0606030504020204" pitchFamily="34" charset="0"/>
            </a:endParaRPr>
          </a:p>
        </p:txBody>
      </p:sp>
      <p:grpSp>
        <p:nvGrpSpPr>
          <p:cNvPr id="4" name="Group 3">
            <a:extLst>
              <a:ext uri="{FF2B5EF4-FFF2-40B4-BE49-F238E27FC236}">
                <a16:creationId xmlns:a16="http://schemas.microsoft.com/office/drawing/2014/main" id="{BC6B3942-1FE0-3241-682B-46F3AD118FDC}"/>
              </a:ext>
            </a:extLst>
          </p:cNvPr>
          <p:cNvGrpSpPr/>
          <p:nvPr/>
        </p:nvGrpSpPr>
        <p:grpSpPr>
          <a:xfrm>
            <a:off x="456713" y="2034540"/>
            <a:ext cx="2482842" cy="2788920"/>
            <a:chOff x="492808" y="1843238"/>
            <a:chExt cx="2482842" cy="2788920"/>
          </a:xfrm>
        </p:grpSpPr>
        <p:sp>
          <p:nvSpPr>
            <p:cNvPr id="5" name="Title 1">
              <a:extLst>
                <a:ext uri="{FF2B5EF4-FFF2-40B4-BE49-F238E27FC236}">
                  <a16:creationId xmlns:a16="http://schemas.microsoft.com/office/drawing/2014/main" id="{CCF30900-6566-86E3-2B60-678FA642870E}"/>
                </a:ext>
              </a:extLst>
            </p:cNvPr>
            <p:cNvSpPr txBox="1">
              <a:spLocks/>
            </p:cNvSpPr>
            <p:nvPr/>
          </p:nvSpPr>
          <p:spPr>
            <a:xfrm>
              <a:off x="492808" y="1843238"/>
              <a:ext cx="2482842" cy="23774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TBI</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bg2">
                      <a:lumMod val="75000"/>
                    </a:schemeClr>
                  </a:solidFill>
                  <a:ea typeface="+mj-lt"/>
                  <a:cs typeface="+mj-lt"/>
                </a:rPr>
                <a:t>Mild Symptoms</a:t>
              </a:r>
              <a:endParaRPr lang="en-US" b="1" dirty="0">
                <a:solidFill>
                  <a:schemeClr val="bg2">
                    <a:lumMod val="75000"/>
                  </a:schemeClr>
                </a:solidFill>
              </a:endParaRPr>
            </a:p>
          </p:txBody>
        </p:sp>
        <p:sp>
          <p:nvSpPr>
            <p:cNvPr id="6" name="Title 1">
              <a:extLst>
                <a:ext uri="{FF2B5EF4-FFF2-40B4-BE49-F238E27FC236}">
                  <a16:creationId xmlns:a16="http://schemas.microsoft.com/office/drawing/2014/main" id="{EBE97E14-422F-993D-8A36-F8374A868650}"/>
                </a:ext>
              </a:extLst>
            </p:cNvPr>
            <p:cNvSpPr txBox="1">
              <a:spLocks/>
            </p:cNvSpPr>
            <p:nvPr/>
          </p:nvSpPr>
          <p:spPr>
            <a:xfrm>
              <a:off x="492808" y="3809198"/>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b="1" dirty="0">
                  <a:solidFill>
                    <a:schemeClr val="accent5"/>
                  </a:solidFill>
                  <a:ea typeface="+mj-lt"/>
                  <a:cs typeface="+mj-lt"/>
                </a:rPr>
                <a:t>Substance Abuse</a:t>
              </a:r>
              <a:endParaRPr lang="en-US" sz="2400" b="1" dirty="0">
                <a:solidFill>
                  <a:schemeClr val="accent5"/>
                </a:solidFill>
              </a:endParaRPr>
            </a:p>
          </p:txBody>
        </p:sp>
      </p:grpSp>
    </p:spTree>
    <p:extLst>
      <p:ext uri="{BB962C8B-B14F-4D97-AF65-F5344CB8AC3E}">
        <p14:creationId xmlns:p14="http://schemas.microsoft.com/office/powerpoint/2010/main" val="1614792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94B445-98E0-F62F-2C9F-6B20AB50814E}"/>
              </a:ext>
            </a:extLst>
          </p:cNvPr>
          <p:cNvSpPr>
            <a:spLocks noGrp="1"/>
          </p:cNvSpPr>
          <p:nvPr>
            <p:ph idx="1"/>
          </p:nvPr>
        </p:nvSpPr>
        <p:spPr>
          <a:xfrm>
            <a:off x="3585411" y="745958"/>
            <a:ext cx="8149876" cy="5366084"/>
          </a:xfrm>
        </p:spPr>
        <p:txBody>
          <a:bodyPr>
            <a:normAutofit/>
          </a:bodyPr>
          <a:lstStyle/>
          <a:p>
            <a:pPr marL="0" indent="0" algn="l">
              <a:buClr>
                <a:schemeClr val="accent3"/>
              </a:buClr>
              <a:buNone/>
            </a:pPr>
            <a:r>
              <a:rPr lang="en-US" sz="1800" b="0" i="0" dirty="0">
                <a:solidFill>
                  <a:srgbClr val="222222"/>
                </a:solidFill>
                <a:effectLst/>
                <a:latin typeface="Open Sans" panose="020B0606030504020204" pitchFamily="34" charset="0"/>
              </a:rPr>
              <a:t>A person with moderate or severe TBI may experience any of the following:</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Headache that gets worse or will not go away</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Loss of vision in one or both eyes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Repeated vomiting or continued nausea</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Slurred speech</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Convulsions or seizures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An inability to wake up from sleep</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Enlargement of the pupil (dark center) of one or both eyes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Numbness or tingling of arms or legs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Uncoordinated or “clumsy” movements</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Increased confusion, restlessness, or agitation</a:t>
            </a: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Loss of consciousness lasting a few minutes to hours</a:t>
            </a:r>
            <a:r>
              <a:rPr lang="en-US" sz="1400" b="0" i="0" u="none" strike="noStrike" baseline="30000" dirty="0">
                <a:solidFill>
                  <a:srgbClr val="3277B3"/>
                </a:solidFill>
                <a:effectLst/>
                <a:latin typeface="Open Sans" panose="020B0606030504020204" pitchFamily="34" charset="0"/>
                <a:hlinkClick r:id="rId2"/>
              </a:rPr>
              <a:t>3</a:t>
            </a:r>
            <a:endParaRPr lang="en-US" sz="1400" b="0" i="0" dirty="0">
              <a:solidFill>
                <a:srgbClr val="222222"/>
              </a:solidFill>
              <a:effectLst/>
              <a:latin typeface="Open Sans" panose="020B0606030504020204" pitchFamily="34" charset="0"/>
            </a:endParaRPr>
          </a:p>
          <a:p>
            <a:pPr algn="l">
              <a:buClr>
                <a:schemeClr val="accent3"/>
              </a:buClr>
              <a:buFont typeface="Arial" panose="020B0604020202020204" pitchFamily="34" charset="0"/>
              <a:buChar char="•"/>
            </a:pPr>
            <a:r>
              <a:rPr lang="en-US" sz="1400" b="0" i="0" dirty="0">
                <a:solidFill>
                  <a:srgbClr val="222222"/>
                </a:solidFill>
                <a:effectLst/>
                <a:latin typeface="Open Sans" panose="020B0606030504020204" pitchFamily="34" charset="0"/>
              </a:rPr>
              <a:t>A person who suffers a blow to the head or other injury that may cause a TBI should seek medical attention, even if none of the symptoms listed are present.</a:t>
            </a:r>
            <a:r>
              <a:rPr lang="en-US" sz="1400" b="0" i="0" u="none" strike="noStrike" baseline="30000" dirty="0">
                <a:solidFill>
                  <a:srgbClr val="3277B3"/>
                </a:solidFill>
                <a:effectLst/>
                <a:latin typeface="Open Sans" panose="020B0606030504020204" pitchFamily="34" charset="0"/>
                <a:hlinkClick r:id="rId3"/>
              </a:rPr>
              <a:t>4</a:t>
            </a:r>
            <a:r>
              <a:rPr lang="en-US" sz="1400" b="0" i="0" dirty="0">
                <a:solidFill>
                  <a:srgbClr val="222222"/>
                </a:solidFill>
                <a:effectLst/>
                <a:latin typeface="Open Sans" panose="020B0606030504020204" pitchFamily="34" charset="0"/>
              </a:rPr>
              <a:t> Sometimes symptoms do not appear until well after the injury.</a:t>
            </a:r>
          </a:p>
        </p:txBody>
      </p:sp>
      <p:grpSp>
        <p:nvGrpSpPr>
          <p:cNvPr id="4" name="Group 3">
            <a:extLst>
              <a:ext uri="{FF2B5EF4-FFF2-40B4-BE49-F238E27FC236}">
                <a16:creationId xmlns:a16="http://schemas.microsoft.com/office/drawing/2014/main" id="{57605E82-A1E1-98A8-3B15-D89707A5EAF1}"/>
              </a:ext>
            </a:extLst>
          </p:cNvPr>
          <p:cNvGrpSpPr/>
          <p:nvPr/>
        </p:nvGrpSpPr>
        <p:grpSpPr>
          <a:xfrm>
            <a:off x="456713" y="2034540"/>
            <a:ext cx="2482842" cy="2958566"/>
            <a:chOff x="492808" y="1843238"/>
            <a:chExt cx="2482842" cy="2788920"/>
          </a:xfrm>
        </p:grpSpPr>
        <p:sp>
          <p:nvSpPr>
            <p:cNvPr id="5" name="Title 1">
              <a:extLst>
                <a:ext uri="{FF2B5EF4-FFF2-40B4-BE49-F238E27FC236}">
                  <a16:creationId xmlns:a16="http://schemas.microsoft.com/office/drawing/2014/main" id="{BEC7A0E3-1C53-7567-F62A-B58C41FBB14E}"/>
                </a:ext>
              </a:extLst>
            </p:cNvPr>
            <p:cNvSpPr txBox="1">
              <a:spLocks/>
            </p:cNvSpPr>
            <p:nvPr/>
          </p:nvSpPr>
          <p:spPr>
            <a:xfrm>
              <a:off x="492808" y="1843238"/>
              <a:ext cx="2482842" cy="2115475"/>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b="1" dirty="0">
                  <a:solidFill>
                    <a:schemeClr val="accent3"/>
                  </a:solidFill>
                  <a:ea typeface="+mj-lt"/>
                  <a:cs typeface="+mj-lt"/>
                </a:rPr>
                <a:t>TBI</a:t>
              </a:r>
              <a:br>
                <a:rPr lang="en-US" b="1" dirty="0">
                  <a:solidFill>
                    <a:schemeClr val="accent3"/>
                  </a:solidFill>
                  <a:ea typeface="+mj-lt"/>
                  <a:cs typeface="+mj-lt"/>
                </a:rPr>
              </a:br>
              <a:r>
                <a:rPr lang="en-US" sz="1400" b="1" dirty="0">
                  <a:solidFill>
                    <a:schemeClr val="accent3"/>
                  </a:solidFill>
                  <a:ea typeface="+mj-lt"/>
                  <a:cs typeface="+mj-lt"/>
                </a:rPr>
                <a:t>   </a:t>
              </a:r>
              <a:endParaRPr lang="en-US" sz="3200" b="1" dirty="0">
                <a:solidFill>
                  <a:schemeClr val="accent3"/>
                </a:solidFill>
                <a:ea typeface="+mj-lt"/>
                <a:cs typeface="+mj-lt"/>
              </a:endParaRPr>
            </a:p>
            <a:p>
              <a:pPr algn="ctr"/>
              <a:r>
                <a:rPr lang="en-US" b="1" dirty="0">
                  <a:solidFill>
                    <a:schemeClr val="bg2">
                      <a:lumMod val="75000"/>
                    </a:schemeClr>
                  </a:solidFill>
                  <a:ea typeface="+mj-lt"/>
                  <a:cs typeface="+mj-lt"/>
                </a:rPr>
                <a:t>Moderate or Severe Symptoms</a:t>
              </a:r>
              <a:br>
                <a:rPr lang="en-US" b="1" dirty="0">
                  <a:solidFill>
                    <a:schemeClr val="bg2">
                      <a:lumMod val="75000"/>
                    </a:schemeClr>
                  </a:solidFill>
                  <a:ea typeface="+mj-lt"/>
                  <a:cs typeface="+mj-lt"/>
                </a:rPr>
              </a:br>
              <a:endParaRPr lang="en-US" b="1" dirty="0">
                <a:solidFill>
                  <a:schemeClr val="bg2">
                    <a:lumMod val="75000"/>
                  </a:schemeClr>
                </a:solidFill>
              </a:endParaRPr>
            </a:p>
          </p:txBody>
        </p:sp>
        <p:sp>
          <p:nvSpPr>
            <p:cNvPr id="6" name="Title 1">
              <a:extLst>
                <a:ext uri="{FF2B5EF4-FFF2-40B4-BE49-F238E27FC236}">
                  <a16:creationId xmlns:a16="http://schemas.microsoft.com/office/drawing/2014/main" id="{9DA05A85-4D1A-75F7-5AE8-005C07B6BCD0}"/>
                </a:ext>
              </a:extLst>
            </p:cNvPr>
            <p:cNvSpPr txBox="1">
              <a:spLocks/>
            </p:cNvSpPr>
            <p:nvPr/>
          </p:nvSpPr>
          <p:spPr>
            <a:xfrm>
              <a:off x="492808" y="3809198"/>
              <a:ext cx="2482842"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400" b="1" dirty="0">
                  <a:solidFill>
                    <a:schemeClr val="accent5"/>
                  </a:solidFill>
                  <a:ea typeface="+mj-lt"/>
                  <a:cs typeface="+mj-lt"/>
                </a:rPr>
                <a:t>Substance Abuse</a:t>
              </a:r>
              <a:endParaRPr lang="en-US" sz="2400" b="1" dirty="0">
                <a:solidFill>
                  <a:schemeClr val="accent5"/>
                </a:solidFill>
              </a:endParaRPr>
            </a:p>
          </p:txBody>
        </p:sp>
      </p:grpSp>
    </p:spTree>
    <p:extLst>
      <p:ext uri="{BB962C8B-B14F-4D97-AF65-F5344CB8AC3E}">
        <p14:creationId xmlns:p14="http://schemas.microsoft.com/office/powerpoint/2010/main" val="220629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1">
            <a:extLst>
              <a:ext uri="{FF2B5EF4-FFF2-40B4-BE49-F238E27FC236}">
                <a16:creationId xmlns:a16="http://schemas.microsoft.com/office/drawing/2014/main" id="{0B9700AB-C63A-58F8-3F76-DAE2124C5A3C}"/>
              </a:ext>
            </a:extLst>
          </p:cNvPr>
          <p:cNvSpPr txBox="1">
            <a:spLocks/>
          </p:cNvSpPr>
          <p:nvPr/>
        </p:nvSpPr>
        <p:spPr>
          <a:xfrm>
            <a:off x="252919" y="1123837"/>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pPr algn="ctr">
              <a:spcAft>
                <a:spcPts val="600"/>
              </a:spcAft>
            </a:pPr>
            <a:r>
              <a:rPr lang="en-US" sz="3600" b="1" dirty="0">
                <a:solidFill>
                  <a:schemeClr val="accent3"/>
                </a:solidFill>
              </a:rPr>
              <a:t>ADD is a Highly Genetic Disorder</a:t>
            </a:r>
          </a:p>
        </p:txBody>
      </p:sp>
      <p:sp>
        <p:nvSpPr>
          <p:cNvPr id="15" name="Freeform: Shape 14">
            <a:extLst>
              <a:ext uri="{FF2B5EF4-FFF2-40B4-BE49-F238E27FC236}">
                <a16:creationId xmlns:a16="http://schemas.microsoft.com/office/drawing/2014/main" id="{65746D6F-50EA-D12D-10BC-76001F868E55}"/>
              </a:ext>
            </a:extLst>
          </p:cNvPr>
          <p:cNvSpPr/>
          <p:nvPr/>
        </p:nvSpPr>
        <p:spPr>
          <a:xfrm>
            <a:off x="3771293" y="642123"/>
            <a:ext cx="7716870" cy="1136636"/>
          </a:xfrm>
          <a:custGeom>
            <a:avLst/>
            <a:gdLst>
              <a:gd name="connsiteX0" fmla="*/ 0 w 5965509"/>
              <a:gd name="connsiteY0" fmla="*/ 0 h 1526197"/>
              <a:gd name="connsiteX1" fmla="*/ 5965509 w 5965509"/>
              <a:gd name="connsiteY1" fmla="*/ 0 h 1526197"/>
              <a:gd name="connsiteX2" fmla="*/ 5965509 w 5965509"/>
              <a:gd name="connsiteY2" fmla="*/ 1526197 h 1526197"/>
              <a:gd name="connsiteX3" fmla="*/ 0 w 5965509"/>
              <a:gd name="connsiteY3" fmla="*/ 1526197 h 1526197"/>
              <a:gd name="connsiteX4" fmla="*/ 0 w 5965509"/>
              <a:gd name="connsiteY4" fmla="*/ 0 h 1526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5509" h="1526197">
                <a:moveTo>
                  <a:pt x="0" y="0"/>
                </a:moveTo>
                <a:lnTo>
                  <a:pt x="5965509" y="0"/>
                </a:lnTo>
                <a:lnTo>
                  <a:pt x="5965509" y="1526197"/>
                </a:lnTo>
                <a:lnTo>
                  <a:pt x="0" y="15261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61523" tIns="161523" rIns="161523" bIns="161523" numCol="1" spcCol="1270" anchor="t" anchorCtr="0">
            <a:noAutofit/>
          </a:bodyPr>
          <a:lstStyle/>
          <a:p>
            <a:pPr marL="0" lvl="0" indent="0" algn="ctr" defTabSz="1066800">
              <a:lnSpc>
                <a:spcPct val="90000"/>
              </a:lnSpc>
              <a:spcBef>
                <a:spcPct val="0"/>
              </a:spcBef>
              <a:spcAft>
                <a:spcPct val="35000"/>
              </a:spcAft>
              <a:buNone/>
            </a:pPr>
            <a:r>
              <a:rPr lang="en-US" sz="2800" kern="1200" dirty="0">
                <a:solidFill>
                  <a:schemeClr val="accent3"/>
                </a:solidFill>
              </a:rPr>
              <a:t>ADD is quite prevalent today, </a:t>
            </a:r>
            <a:br>
              <a:rPr lang="en-US" sz="2800" dirty="0">
                <a:solidFill>
                  <a:schemeClr val="accent3"/>
                </a:solidFill>
              </a:rPr>
            </a:br>
            <a:r>
              <a:rPr lang="en-US" sz="2800" kern="1200" dirty="0">
                <a:solidFill>
                  <a:schemeClr val="accent3"/>
                </a:solidFill>
              </a:rPr>
              <a:t>even though it has been known for many years</a:t>
            </a:r>
          </a:p>
        </p:txBody>
      </p:sp>
      <p:sp>
        <p:nvSpPr>
          <p:cNvPr id="17" name="Rectangle: Rounded Corners 16">
            <a:extLst>
              <a:ext uri="{FF2B5EF4-FFF2-40B4-BE49-F238E27FC236}">
                <a16:creationId xmlns:a16="http://schemas.microsoft.com/office/drawing/2014/main" id="{4FA3EF82-5766-B4BB-5DCC-D8374D9E69D9}"/>
              </a:ext>
            </a:extLst>
          </p:cNvPr>
          <p:cNvSpPr/>
          <p:nvPr/>
        </p:nvSpPr>
        <p:spPr>
          <a:xfrm>
            <a:off x="3759896" y="1926337"/>
            <a:ext cx="7728267" cy="4163568"/>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9" name="Rectangle 18" descr="Bar graph with upward trend with solid fill">
            <a:extLst>
              <a:ext uri="{FF2B5EF4-FFF2-40B4-BE49-F238E27FC236}">
                <a16:creationId xmlns:a16="http://schemas.microsoft.com/office/drawing/2014/main" id="{3E26C913-C21F-CC55-976C-8AB7583E5A2B}"/>
              </a:ext>
            </a:extLst>
          </p:cNvPr>
          <p:cNvSpPr/>
          <p:nvPr/>
        </p:nvSpPr>
        <p:spPr>
          <a:xfrm>
            <a:off x="4126307" y="2489504"/>
            <a:ext cx="708093" cy="693135"/>
          </a:xfrm>
          <a:prstGeom prst="rect">
            <a:avLst/>
          </a:prstGeom>
          <a:blipFill>
            <a:blip r:embed="rId3">
              <a:extLs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20" name="Freeform: Shape 19">
            <a:extLst>
              <a:ext uri="{FF2B5EF4-FFF2-40B4-BE49-F238E27FC236}">
                <a16:creationId xmlns:a16="http://schemas.microsoft.com/office/drawing/2014/main" id="{E28395B6-A694-AF88-BED2-F861C4B673F8}"/>
              </a:ext>
            </a:extLst>
          </p:cNvPr>
          <p:cNvSpPr/>
          <p:nvPr/>
        </p:nvSpPr>
        <p:spPr>
          <a:xfrm>
            <a:off x="4834400" y="2072974"/>
            <a:ext cx="6489911" cy="1526197"/>
          </a:xfrm>
          <a:custGeom>
            <a:avLst/>
            <a:gdLst>
              <a:gd name="connsiteX0" fmla="*/ 0 w 3477720"/>
              <a:gd name="connsiteY0" fmla="*/ 0 h 1526197"/>
              <a:gd name="connsiteX1" fmla="*/ 3477720 w 3477720"/>
              <a:gd name="connsiteY1" fmla="*/ 0 h 1526197"/>
              <a:gd name="connsiteX2" fmla="*/ 3477720 w 3477720"/>
              <a:gd name="connsiteY2" fmla="*/ 1526197 h 1526197"/>
              <a:gd name="connsiteX3" fmla="*/ 0 w 3477720"/>
              <a:gd name="connsiteY3" fmla="*/ 1526197 h 1526197"/>
              <a:gd name="connsiteX4" fmla="*/ 0 w 3477720"/>
              <a:gd name="connsiteY4" fmla="*/ 0 h 1526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7720" h="1526197">
                <a:moveTo>
                  <a:pt x="0" y="0"/>
                </a:moveTo>
                <a:lnTo>
                  <a:pt x="3477720" y="0"/>
                </a:lnTo>
                <a:lnTo>
                  <a:pt x="3477720" y="1526197"/>
                </a:lnTo>
                <a:lnTo>
                  <a:pt x="0" y="15261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61523" tIns="161523" rIns="161523" bIns="161523" numCol="1" spcCol="1270" anchor="ctr" anchorCtr="0">
            <a:noAutofit/>
          </a:bodyPr>
          <a:lstStyle/>
          <a:p>
            <a:pPr marL="0" lvl="0" indent="0" algn="l" defTabSz="1066800">
              <a:lnSpc>
                <a:spcPct val="90000"/>
              </a:lnSpc>
              <a:spcBef>
                <a:spcPct val="0"/>
              </a:spcBef>
              <a:spcAft>
                <a:spcPct val="35000"/>
              </a:spcAft>
              <a:buNone/>
            </a:pPr>
            <a:r>
              <a:rPr lang="en-US" sz="2400" kern="1200" dirty="0"/>
              <a:t>The incidence of it in our culture has skyrocketed as a result of:</a:t>
            </a:r>
          </a:p>
        </p:txBody>
      </p:sp>
      <p:sp>
        <p:nvSpPr>
          <p:cNvPr id="21" name="Freeform: Shape 20">
            <a:extLst>
              <a:ext uri="{FF2B5EF4-FFF2-40B4-BE49-F238E27FC236}">
                <a16:creationId xmlns:a16="http://schemas.microsoft.com/office/drawing/2014/main" id="{5E136F71-E6FF-6EB0-A4D6-C84561E3DED4}"/>
              </a:ext>
            </a:extLst>
          </p:cNvPr>
          <p:cNvSpPr/>
          <p:nvPr/>
        </p:nvSpPr>
        <p:spPr>
          <a:xfrm>
            <a:off x="5393895" y="3402575"/>
            <a:ext cx="6094268" cy="2355020"/>
          </a:xfrm>
          <a:custGeom>
            <a:avLst/>
            <a:gdLst>
              <a:gd name="connsiteX0" fmla="*/ 0 w 2487789"/>
              <a:gd name="connsiteY0" fmla="*/ 0 h 1526197"/>
              <a:gd name="connsiteX1" fmla="*/ 2487789 w 2487789"/>
              <a:gd name="connsiteY1" fmla="*/ 0 h 1526197"/>
              <a:gd name="connsiteX2" fmla="*/ 2487789 w 2487789"/>
              <a:gd name="connsiteY2" fmla="*/ 1526197 h 1526197"/>
              <a:gd name="connsiteX3" fmla="*/ 0 w 2487789"/>
              <a:gd name="connsiteY3" fmla="*/ 1526197 h 1526197"/>
              <a:gd name="connsiteX4" fmla="*/ 0 w 2487789"/>
              <a:gd name="connsiteY4" fmla="*/ 0 h 1526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7789" h="1526197">
                <a:moveTo>
                  <a:pt x="0" y="0"/>
                </a:moveTo>
                <a:lnTo>
                  <a:pt x="2487789" y="0"/>
                </a:lnTo>
                <a:lnTo>
                  <a:pt x="2487789" y="1526197"/>
                </a:lnTo>
                <a:lnTo>
                  <a:pt x="0" y="15261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61523" tIns="161523" rIns="161523" bIns="161523" numCol="1" spcCol="1270" anchor="ctr" anchorCtr="0">
            <a:noAutofit/>
          </a:bodyPr>
          <a:lstStyle/>
          <a:p>
            <a:pPr marL="285750" lvl="0" indent="-285750" algn="l" defTabSz="577850">
              <a:lnSpc>
                <a:spcPct val="90000"/>
              </a:lnSpc>
              <a:spcBef>
                <a:spcPct val="0"/>
              </a:spcBef>
              <a:spcAft>
                <a:spcPct val="35000"/>
              </a:spcAft>
              <a:buFont typeface="Arial" panose="020B0604020202020204" pitchFamily="34" charset="0"/>
              <a:buChar char="•"/>
            </a:pPr>
            <a:r>
              <a:rPr lang="en-US" sz="2400" kern="1200" dirty="0"/>
              <a:t>Food additives</a:t>
            </a:r>
          </a:p>
          <a:p>
            <a:pPr marL="285750" lvl="0" indent="-285750" algn="l" defTabSz="577850">
              <a:lnSpc>
                <a:spcPct val="90000"/>
              </a:lnSpc>
              <a:spcBef>
                <a:spcPct val="0"/>
              </a:spcBef>
              <a:spcAft>
                <a:spcPct val="35000"/>
              </a:spcAft>
              <a:buFont typeface="Arial" panose="020B0604020202020204" pitchFamily="34" charset="0"/>
              <a:buChar char="•"/>
            </a:pPr>
            <a:r>
              <a:rPr lang="en-US" sz="2400" kern="1200" dirty="0"/>
              <a:t>Increase in TV watching</a:t>
            </a:r>
          </a:p>
          <a:p>
            <a:pPr marL="285750" lvl="0" indent="-285750" algn="l" defTabSz="577850">
              <a:lnSpc>
                <a:spcPct val="90000"/>
              </a:lnSpc>
              <a:spcBef>
                <a:spcPct val="0"/>
              </a:spcBef>
              <a:spcAft>
                <a:spcPct val="35000"/>
              </a:spcAft>
              <a:buFont typeface="Arial" panose="020B0604020202020204" pitchFamily="34" charset="0"/>
              <a:buChar char="•"/>
            </a:pPr>
            <a:r>
              <a:rPr lang="en-US" sz="2400" kern="1200" dirty="0"/>
              <a:t>Internet</a:t>
            </a:r>
          </a:p>
          <a:p>
            <a:pPr marL="285750" lvl="0" indent="-285750" algn="l" defTabSz="577850">
              <a:lnSpc>
                <a:spcPct val="90000"/>
              </a:lnSpc>
              <a:spcBef>
                <a:spcPct val="0"/>
              </a:spcBef>
              <a:spcAft>
                <a:spcPct val="35000"/>
              </a:spcAft>
              <a:buFont typeface="Arial" panose="020B0604020202020204" pitchFamily="34" charset="0"/>
              <a:buChar char="•"/>
            </a:pPr>
            <a:r>
              <a:rPr lang="en-US" sz="2400" kern="1200" dirty="0"/>
              <a:t>Highly stimulating video games</a:t>
            </a:r>
          </a:p>
          <a:p>
            <a:pPr marL="285750" lvl="0" indent="-285750" algn="l" defTabSz="577850">
              <a:lnSpc>
                <a:spcPct val="90000"/>
              </a:lnSpc>
              <a:spcBef>
                <a:spcPct val="0"/>
              </a:spcBef>
              <a:spcAft>
                <a:spcPct val="35000"/>
              </a:spcAft>
              <a:buFont typeface="Arial" panose="020B0604020202020204" pitchFamily="34" charset="0"/>
              <a:buChar char="•"/>
            </a:pPr>
            <a:r>
              <a:rPr lang="en-US" sz="2400" kern="1200" dirty="0"/>
              <a:t>Decreased exercise</a:t>
            </a:r>
          </a:p>
        </p:txBody>
      </p:sp>
    </p:spTree>
    <p:extLst>
      <p:ext uri="{BB962C8B-B14F-4D97-AF65-F5344CB8AC3E}">
        <p14:creationId xmlns:p14="http://schemas.microsoft.com/office/powerpoint/2010/main" val="365738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1" descr="Diagram&#10;&#10;Description automatically generated">
            <a:extLst>
              <a:ext uri="{FF2B5EF4-FFF2-40B4-BE49-F238E27FC236}">
                <a16:creationId xmlns:a16="http://schemas.microsoft.com/office/drawing/2014/main" id="{152FE2D4-733A-4E22-8A55-42D54E347D7E}"/>
              </a:ext>
            </a:extLst>
          </p:cNvPr>
          <p:cNvPicPr>
            <a:picLocks noGrp="1" noChangeAspect="1"/>
          </p:cNvPicPr>
          <p:nvPr>
            <p:ph idx="1"/>
          </p:nvPr>
        </p:nvPicPr>
        <p:blipFill>
          <a:blip r:embed="rId3"/>
          <a:stretch>
            <a:fillRect/>
          </a:stretch>
        </p:blipFill>
        <p:spPr>
          <a:xfrm>
            <a:off x="2216479" y="671929"/>
            <a:ext cx="8549057" cy="5514141"/>
          </a:xfrm>
          <a:prstGeom prst="rect">
            <a:avLst/>
          </a:prstGeom>
        </p:spPr>
      </p:pic>
    </p:spTree>
    <p:extLst>
      <p:ext uri="{BB962C8B-B14F-4D97-AF65-F5344CB8AC3E}">
        <p14:creationId xmlns:p14="http://schemas.microsoft.com/office/powerpoint/2010/main" val="17512051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6192-0826-4F92-BDC7-5EBED1BCB4F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9021B63-E552-5594-307C-051C3EB3FC63}"/>
              </a:ext>
            </a:extLst>
          </p:cNvPr>
          <p:cNvSpPr>
            <a:spLocks noGrp="1"/>
          </p:cNvSpPr>
          <p:nvPr>
            <p:ph idx="1"/>
          </p:nvPr>
        </p:nvSpPr>
        <p:spPr/>
        <p:txBody>
          <a:bodyPr/>
          <a:lstStyle/>
          <a:p>
            <a:pPr marL="800100" lvl="1" indent="-342900" fontAlgn="base">
              <a:lnSpc>
                <a:spcPct val="100000"/>
              </a:lnSpc>
              <a:spcBef>
                <a:spcPts val="0"/>
              </a:spcBef>
              <a:spcAft>
                <a:spcPts val="0"/>
              </a:spcAft>
              <a:buClr>
                <a:schemeClr val="bg2">
                  <a:lumMod val="50000"/>
                </a:schemeClr>
              </a:buClr>
              <a:buFont typeface="+mj-lt"/>
              <a:buAutoNum type="arabicPeriod"/>
            </a:pPr>
            <a:r>
              <a:rPr lang="en-US" sz="2000" b="1" dirty="0">
                <a:solidFill>
                  <a:srgbClr val="595959"/>
                </a:solidFill>
                <a:effectLst/>
                <a:latin typeface="Calibri" panose="020F0502020204030204" pitchFamily="34" charset="0"/>
                <a:ea typeface="Times New Roman" panose="02020603050405020304" pitchFamily="18" charset="0"/>
              </a:rPr>
              <a:t>You have learned the 7 subtypes associated with ADD/ADHD.</a:t>
            </a:r>
            <a:br>
              <a:rPr lang="en-US" sz="2000" b="1" dirty="0">
                <a:solidFill>
                  <a:srgbClr val="595959"/>
                </a:solidFill>
                <a:effectLst/>
                <a:latin typeface="Calibri" panose="020F0502020204030204" pitchFamily="34" charset="0"/>
                <a:ea typeface="Times New Roman" panose="02020603050405020304" pitchFamily="18" charset="0"/>
              </a:rPr>
            </a:br>
            <a:endParaRPr lang="en-US" sz="20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000" b="1" dirty="0">
                <a:solidFill>
                  <a:srgbClr val="595959"/>
                </a:solidFill>
                <a:latin typeface="Calibri" panose="020F0502020204030204" pitchFamily="34" charset="0"/>
                <a:ea typeface="Times New Roman" panose="02020603050405020304" pitchFamily="18" charset="0"/>
              </a:rPr>
              <a:t>You</a:t>
            </a:r>
            <a:r>
              <a:rPr lang="en-US" sz="2000" b="1" dirty="0">
                <a:solidFill>
                  <a:srgbClr val="595959"/>
                </a:solidFill>
                <a:effectLst/>
                <a:latin typeface="Calibri" panose="020F0502020204030204" pitchFamily="34" charset="0"/>
                <a:ea typeface="Times New Roman" panose="02020603050405020304" pitchFamily="18" charset="0"/>
              </a:rPr>
              <a:t> can understand what part(s) of the brain may be involved in each type.</a:t>
            </a:r>
            <a:br>
              <a:rPr lang="en-US" sz="2000" b="1" dirty="0">
                <a:solidFill>
                  <a:srgbClr val="595959"/>
                </a:solidFill>
                <a:effectLst/>
                <a:latin typeface="Calibri" panose="020F0502020204030204" pitchFamily="34" charset="0"/>
                <a:ea typeface="Times New Roman" panose="02020603050405020304" pitchFamily="18" charset="0"/>
              </a:rPr>
            </a:br>
            <a:endParaRPr lang="en-US" sz="20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000" b="1" dirty="0">
                <a:solidFill>
                  <a:srgbClr val="595959"/>
                </a:solidFill>
                <a:latin typeface="Calibri" panose="020F0502020204030204" pitchFamily="34" charset="0"/>
                <a:ea typeface="Times New Roman" panose="02020603050405020304" pitchFamily="18" charset="0"/>
              </a:rPr>
              <a:t>You can</a:t>
            </a:r>
            <a:r>
              <a:rPr lang="en-US" sz="2000" b="1" dirty="0">
                <a:solidFill>
                  <a:srgbClr val="595959"/>
                </a:solidFill>
                <a:effectLst/>
                <a:latin typeface="Calibri" panose="020F0502020204030204" pitchFamily="34" charset="0"/>
                <a:ea typeface="Times New Roman" panose="02020603050405020304" pitchFamily="18" charset="0"/>
              </a:rPr>
              <a:t> identify what each brain function impacts in everyday life.</a:t>
            </a:r>
            <a:br>
              <a:rPr lang="en-US" sz="2000" b="1" dirty="0">
                <a:solidFill>
                  <a:srgbClr val="595959"/>
                </a:solidFill>
                <a:effectLst/>
                <a:latin typeface="Calibri" panose="020F0502020204030204" pitchFamily="34" charset="0"/>
                <a:ea typeface="Times New Roman" panose="02020603050405020304" pitchFamily="18" charset="0"/>
              </a:rPr>
            </a:br>
            <a:endParaRPr lang="en-US" sz="20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000" b="1" dirty="0">
                <a:solidFill>
                  <a:srgbClr val="595959"/>
                </a:solidFill>
                <a:latin typeface="Calibri" panose="020F0502020204030204" pitchFamily="34" charset="0"/>
                <a:ea typeface="Times New Roman" panose="02020603050405020304" pitchFamily="18" charset="0"/>
              </a:rPr>
              <a:t>You now</a:t>
            </a:r>
            <a:r>
              <a:rPr lang="en-US" sz="2000" b="1" dirty="0">
                <a:solidFill>
                  <a:srgbClr val="595959"/>
                </a:solidFill>
                <a:effectLst/>
                <a:latin typeface="Calibri" panose="020F0502020204030204" pitchFamily="34" charset="0"/>
                <a:ea typeface="Times New Roman" panose="02020603050405020304" pitchFamily="18" charset="0"/>
              </a:rPr>
              <a:t> know what kind of treatment support may be used for each brain type dysfunction.</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004886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6192-0826-4F92-BDC7-5EBED1BCB4F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9021B63-E552-5594-307C-051C3EB3FC63}"/>
              </a:ext>
            </a:extLst>
          </p:cNvPr>
          <p:cNvSpPr>
            <a:spLocks noGrp="1"/>
          </p:cNvSpPr>
          <p:nvPr>
            <p:ph idx="1"/>
          </p:nvPr>
        </p:nvSpPr>
        <p:spPr/>
        <p:txBody>
          <a:bodyPr/>
          <a:lstStyle/>
          <a:p>
            <a:pPr marL="800100" lvl="1" indent="-342900" fontAlgn="base">
              <a:lnSpc>
                <a:spcPct val="100000"/>
              </a:lnSpc>
              <a:spcBef>
                <a:spcPts val="0"/>
              </a:spcBef>
              <a:spcAft>
                <a:spcPts val="0"/>
              </a:spcAft>
              <a:buClr>
                <a:schemeClr val="bg2">
                  <a:lumMod val="50000"/>
                </a:schemeClr>
              </a:buClr>
              <a:buFont typeface="+mj-lt"/>
              <a:buAutoNum type="arabicPeriod"/>
            </a:pPr>
            <a:r>
              <a:rPr lang="en-US" sz="2000" b="1" dirty="0">
                <a:solidFill>
                  <a:srgbClr val="595959"/>
                </a:solidFill>
                <a:effectLst/>
                <a:latin typeface="Calibri" panose="020F0502020204030204" pitchFamily="34" charset="0"/>
                <a:ea typeface="Times New Roman" panose="02020603050405020304" pitchFamily="18" charset="0"/>
              </a:rPr>
              <a:t>We have learned the 6 brain subtypes associated with Alcoholism.</a:t>
            </a:r>
            <a:br>
              <a:rPr lang="en-US" sz="2000" b="1" dirty="0">
                <a:solidFill>
                  <a:srgbClr val="595959"/>
                </a:solidFill>
                <a:effectLst/>
                <a:latin typeface="Calibri" panose="020F0502020204030204" pitchFamily="34" charset="0"/>
                <a:ea typeface="Times New Roman" panose="02020603050405020304" pitchFamily="18" charset="0"/>
              </a:rPr>
            </a:br>
            <a:endParaRPr lang="en-US" sz="20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000" b="1" dirty="0">
                <a:solidFill>
                  <a:srgbClr val="595959"/>
                </a:solidFill>
                <a:latin typeface="Calibri" panose="020F0502020204030204" pitchFamily="34" charset="0"/>
                <a:ea typeface="Times New Roman" panose="02020603050405020304" pitchFamily="18" charset="0"/>
              </a:rPr>
              <a:t>You can</a:t>
            </a:r>
            <a:r>
              <a:rPr lang="en-US" sz="2000" b="1" dirty="0">
                <a:solidFill>
                  <a:srgbClr val="595959"/>
                </a:solidFill>
                <a:effectLst/>
                <a:latin typeface="Calibri" panose="020F0502020204030204" pitchFamily="34" charset="0"/>
                <a:ea typeface="Times New Roman" panose="02020603050405020304" pitchFamily="18" charset="0"/>
              </a:rPr>
              <a:t> understand what part(s) of the brain may be involved in each type.</a:t>
            </a:r>
            <a:br>
              <a:rPr lang="en-US" sz="2000" b="1" dirty="0">
                <a:solidFill>
                  <a:srgbClr val="595959"/>
                </a:solidFill>
                <a:effectLst/>
                <a:latin typeface="Calibri" panose="020F0502020204030204" pitchFamily="34" charset="0"/>
                <a:ea typeface="Times New Roman" panose="02020603050405020304" pitchFamily="18" charset="0"/>
              </a:rPr>
            </a:br>
            <a:endParaRPr lang="en-US" sz="20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000" b="1" dirty="0">
                <a:solidFill>
                  <a:srgbClr val="595959"/>
                </a:solidFill>
                <a:latin typeface="Calibri" panose="020F0502020204030204" pitchFamily="34" charset="0"/>
                <a:ea typeface="Times New Roman" panose="02020603050405020304" pitchFamily="18" charset="0"/>
              </a:rPr>
              <a:t>You can now</a:t>
            </a:r>
            <a:r>
              <a:rPr lang="en-US" sz="2000" b="1" dirty="0">
                <a:solidFill>
                  <a:srgbClr val="595959"/>
                </a:solidFill>
                <a:effectLst/>
                <a:latin typeface="Calibri" panose="020F0502020204030204" pitchFamily="34" charset="0"/>
                <a:ea typeface="Times New Roman" panose="02020603050405020304" pitchFamily="18" charset="0"/>
              </a:rPr>
              <a:t> identify what each brain function impacts in everyday life.</a:t>
            </a:r>
            <a:br>
              <a:rPr lang="en-US" sz="2000" b="1" dirty="0">
                <a:solidFill>
                  <a:srgbClr val="595959"/>
                </a:solidFill>
                <a:effectLst/>
                <a:latin typeface="Calibri" panose="020F0502020204030204" pitchFamily="34" charset="0"/>
                <a:ea typeface="Times New Roman" panose="02020603050405020304" pitchFamily="18" charset="0"/>
              </a:rPr>
            </a:br>
            <a:endParaRPr lang="en-US" sz="2000" dirty="0">
              <a:effectLst/>
              <a:latin typeface="Times New Roman" panose="02020603050405020304" pitchFamily="18" charset="0"/>
              <a:ea typeface="Times New Roman" panose="02020603050405020304" pitchFamily="18" charset="0"/>
            </a:endParaRPr>
          </a:p>
          <a:p>
            <a:pPr marL="800100" lvl="1" indent="-342900" fontAlgn="base">
              <a:lnSpc>
                <a:spcPct val="100000"/>
              </a:lnSpc>
              <a:spcBef>
                <a:spcPts val="0"/>
              </a:spcBef>
              <a:spcAft>
                <a:spcPts val="0"/>
              </a:spcAft>
              <a:buClr>
                <a:schemeClr val="bg2">
                  <a:lumMod val="50000"/>
                </a:schemeClr>
              </a:buClr>
              <a:buFont typeface="+mj-lt"/>
              <a:buAutoNum type="arabicPeriod"/>
            </a:pPr>
            <a:r>
              <a:rPr lang="en-US" sz="2000" b="1">
                <a:solidFill>
                  <a:srgbClr val="595959"/>
                </a:solidFill>
                <a:latin typeface="Calibri" panose="020F0502020204030204" pitchFamily="34" charset="0"/>
                <a:ea typeface="Times New Roman" panose="02020603050405020304" pitchFamily="18" charset="0"/>
              </a:rPr>
              <a:t>You now</a:t>
            </a:r>
            <a:r>
              <a:rPr lang="en-US" sz="2000" b="1">
                <a:solidFill>
                  <a:srgbClr val="595959"/>
                </a:solidFill>
                <a:effectLst/>
                <a:latin typeface="Calibri" panose="020F0502020204030204" pitchFamily="34" charset="0"/>
                <a:ea typeface="Times New Roman" panose="02020603050405020304" pitchFamily="18" charset="0"/>
              </a:rPr>
              <a:t> </a:t>
            </a:r>
            <a:r>
              <a:rPr lang="en-US" sz="2000" b="1" dirty="0">
                <a:solidFill>
                  <a:srgbClr val="595959"/>
                </a:solidFill>
                <a:effectLst/>
                <a:latin typeface="Calibri" panose="020F0502020204030204" pitchFamily="34" charset="0"/>
                <a:ea typeface="Times New Roman" panose="02020603050405020304" pitchFamily="18" charset="0"/>
              </a:rPr>
              <a:t>know what kind of treatment support may be useful for each subtype.</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4878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6" name="Rectangle 25">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0B9700AB-C63A-58F8-3F76-DAE2124C5A3C}"/>
              </a:ext>
            </a:extLst>
          </p:cNvPr>
          <p:cNvSpPr txBox="1">
            <a:spLocks/>
          </p:cNvSpPr>
          <p:nvPr/>
        </p:nvSpPr>
        <p:spPr>
          <a:xfrm>
            <a:off x="8895775" y="1123837"/>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pPr>
              <a:spcAft>
                <a:spcPts val="600"/>
              </a:spcAft>
            </a:pPr>
            <a:r>
              <a:rPr lang="en-US" sz="3600" b="1" dirty="0">
                <a:solidFill>
                  <a:schemeClr val="accent3"/>
                </a:solidFill>
              </a:rPr>
              <a:t>Living in an ADD household can be very stressful</a:t>
            </a:r>
          </a:p>
        </p:txBody>
      </p:sp>
      <p:sp>
        <p:nvSpPr>
          <p:cNvPr id="30" name="Rectangle 29">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8" name="Content Placeholder 2">
            <a:extLst>
              <a:ext uri="{FF2B5EF4-FFF2-40B4-BE49-F238E27FC236}">
                <a16:creationId xmlns:a16="http://schemas.microsoft.com/office/drawing/2014/main" id="{182744F8-84F2-655C-3FF4-EB7F8AC018E6}"/>
              </a:ext>
            </a:extLst>
          </p:cNvPr>
          <p:cNvGraphicFramePr>
            <a:graphicFrameLocks noGrp="1"/>
          </p:cNvGraphicFramePr>
          <p:nvPr>
            <p:ph idx="1"/>
            <p:extLst>
              <p:ext uri="{D42A27DB-BD31-4B8C-83A1-F6EECF244321}">
                <p14:modId xmlns:p14="http://schemas.microsoft.com/office/powerpoint/2010/main" val="1224836205"/>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589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4DA2902A-FA5D-45A8-81EE-4342D330F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2B538A-2A50-48E0-89A4-F2D2EEB12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319273A-84F0-4EF0-9ABB-6725351DB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3FFBBBD-07CF-4BEA-8EF7-BB1AC4A83C32}"/>
              </a:ext>
            </a:extLst>
          </p:cNvPr>
          <p:cNvSpPr>
            <a:spLocks noGrp="1"/>
          </p:cNvSpPr>
          <p:nvPr>
            <p:ph idx="1"/>
          </p:nvPr>
        </p:nvSpPr>
        <p:spPr>
          <a:xfrm>
            <a:off x="643466" y="530351"/>
            <a:ext cx="10905066" cy="877144"/>
          </a:xfrm>
        </p:spPr>
        <p:txBody>
          <a:bodyPr vert="horz" lIns="91440" tIns="45720" rIns="91440" bIns="45720" rtlCol="0" anchor="ctr">
            <a:normAutofit fontScale="92500" lnSpcReduction="10000"/>
          </a:bodyPr>
          <a:lstStyle/>
          <a:p>
            <a:pPr marL="0" marR="0" indent="0" algn="ctr">
              <a:lnSpc>
                <a:spcPct val="107000"/>
              </a:lnSpc>
              <a:spcBef>
                <a:spcPts val="0"/>
              </a:spcBef>
              <a:spcAft>
                <a:spcPts val="800"/>
              </a:spcAft>
              <a:buNone/>
            </a:pPr>
            <a:r>
              <a:rPr lang="en-US" sz="2800" dirty="0">
                <a:effectLst/>
                <a:latin typeface="+mj-lt"/>
                <a:ea typeface="Calibri" panose="020F0502020204030204" pitchFamily="34" charset="0"/>
                <a:cs typeface="Times New Roman" panose="02020603050405020304" pitchFamily="18" charset="0"/>
              </a:rPr>
              <a:t>Dr. Amen considers ADHD one of the subtypes of ADD, because at least half of the people with ADD do not have hyperactivity. </a:t>
            </a:r>
          </a:p>
        </p:txBody>
      </p:sp>
      <p:sp>
        <p:nvSpPr>
          <p:cNvPr id="6" name="Title 1">
            <a:extLst>
              <a:ext uri="{FF2B5EF4-FFF2-40B4-BE49-F238E27FC236}">
                <a16:creationId xmlns:a16="http://schemas.microsoft.com/office/drawing/2014/main" id="{0A7E8593-8804-6104-5555-652F36A03BC5}"/>
              </a:ext>
            </a:extLst>
          </p:cNvPr>
          <p:cNvSpPr txBox="1">
            <a:spLocks/>
          </p:cNvSpPr>
          <p:nvPr/>
        </p:nvSpPr>
        <p:spPr>
          <a:xfrm>
            <a:off x="3194303" y="5500796"/>
            <a:ext cx="5803392" cy="78113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pPr algn="ctr"/>
            <a:r>
              <a:rPr lang="en-US" b="1" dirty="0">
                <a:solidFill>
                  <a:schemeClr val="accent3"/>
                </a:solidFill>
              </a:rPr>
              <a:t>Hallmark Symptoms of ADD</a:t>
            </a:r>
          </a:p>
        </p:txBody>
      </p:sp>
      <p:sp>
        <p:nvSpPr>
          <p:cNvPr id="11" name="Content Placeholder 2">
            <a:extLst>
              <a:ext uri="{FF2B5EF4-FFF2-40B4-BE49-F238E27FC236}">
                <a16:creationId xmlns:a16="http://schemas.microsoft.com/office/drawing/2014/main" id="{68DE6F64-67F0-BF60-5812-A964FB34E2A7}"/>
              </a:ext>
            </a:extLst>
          </p:cNvPr>
          <p:cNvSpPr txBox="1">
            <a:spLocks/>
          </p:cNvSpPr>
          <p:nvPr/>
        </p:nvSpPr>
        <p:spPr>
          <a:xfrm>
            <a:off x="3443591" y="1634115"/>
            <a:ext cx="6106971" cy="2391371"/>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Clr>
                <a:schemeClr val="bg2">
                  <a:lumMod val="75000"/>
                </a:schemeClr>
              </a:buClr>
              <a:buFont typeface="Wingdings" pitchFamily="18" charset="2"/>
              <a:buChar char="§"/>
            </a:pPr>
            <a:r>
              <a:rPr lang="en-US" sz="2400" dirty="0">
                <a:ea typeface="+mn-lt"/>
                <a:cs typeface="+mn-lt"/>
              </a:rPr>
              <a:t>Distractibility</a:t>
            </a:r>
          </a:p>
          <a:p>
            <a:pPr>
              <a:buClr>
                <a:schemeClr val="bg2">
                  <a:lumMod val="75000"/>
                </a:schemeClr>
              </a:buClr>
              <a:buFont typeface="Wingdings" pitchFamily="18" charset="2"/>
              <a:buChar char="§"/>
            </a:pPr>
            <a:r>
              <a:rPr lang="en-US" sz="2400" dirty="0">
                <a:ea typeface="+mn-lt"/>
                <a:cs typeface="+mn-lt"/>
              </a:rPr>
              <a:t>Short attention span for routine tasks</a:t>
            </a:r>
          </a:p>
          <a:p>
            <a:pPr>
              <a:buClr>
                <a:schemeClr val="bg2">
                  <a:lumMod val="75000"/>
                </a:schemeClr>
              </a:buClr>
              <a:buFont typeface="Wingdings" pitchFamily="18" charset="2"/>
              <a:buChar char="§"/>
            </a:pPr>
            <a:r>
              <a:rPr lang="en-US" sz="2400" dirty="0">
                <a:ea typeface="+mn-lt"/>
                <a:cs typeface="+mn-lt"/>
              </a:rPr>
              <a:t>Disorganization of time and space</a:t>
            </a:r>
          </a:p>
          <a:p>
            <a:pPr>
              <a:buClr>
                <a:schemeClr val="bg2">
                  <a:lumMod val="75000"/>
                </a:schemeClr>
              </a:buClr>
              <a:buFont typeface="Wingdings" pitchFamily="18" charset="2"/>
              <a:buChar char="§"/>
            </a:pPr>
            <a:r>
              <a:rPr lang="en-US" sz="2400" dirty="0">
                <a:ea typeface="+mn-lt"/>
                <a:cs typeface="+mn-lt"/>
              </a:rPr>
              <a:t>Procrastination</a:t>
            </a:r>
          </a:p>
          <a:p>
            <a:pPr>
              <a:buClr>
                <a:schemeClr val="bg2">
                  <a:lumMod val="75000"/>
                </a:schemeClr>
              </a:buClr>
              <a:buFont typeface="Wingdings" pitchFamily="18" charset="2"/>
              <a:buChar char="§"/>
            </a:pPr>
            <a:r>
              <a:rPr lang="en-US" sz="2400" dirty="0">
                <a:ea typeface="+mn-lt"/>
                <a:cs typeface="+mn-lt"/>
              </a:rPr>
              <a:t>Poor impulse control</a:t>
            </a:r>
          </a:p>
        </p:txBody>
      </p:sp>
      <p:sp>
        <p:nvSpPr>
          <p:cNvPr id="18" name="TextBox 17">
            <a:extLst>
              <a:ext uri="{FF2B5EF4-FFF2-40B4-BE49-F238E27FC236}">
                <a16:creationId xmlns:a16="http://schemas.microsoft.com/office/drawing/2014/main" id="{FF0C3A0F-7B1E-913D-6201-DA69F8FF4CB3}"/>
              </a:ext>
            </a:extLst>
          </p:cNvPr>
          <p:cNvSpPr txBox="1"/>
          <p:nvPr/>
        </p:nvSpPr>
        <p:spPr>
          <a:xfrm>
            <a:off x="643466" y="4185866"/>
            <a:ext cx="10905066" cy="830997"/>
          </a:xfrm>
          <a:prstGeom prst="rect">
            <a:avLst/>
          </a:prstGeom>
          <a:noFill/>
        </p:spPr>
        <p:txBody>
          <a:bodyPr wrap="square">
            <a:spAutoFit/>
          </a:bodyPr>
          <a:lstStyle/>
          <a:p>
            <a:pPr marL="0" indent="0" algn="ctr">
              <a:spcBef>
                <a:spcPts val="0"/>
              </a:spcBef>
              <a:spcAft>
                <a:spcPts val="800"/>
              </a:spcAft>
              <a:buNone/>
            </a:pPr>
            <a:r>
              <a:rPr lang="en-US" sz="2400" dirty="0">
                <a:solidFill>
                  <a:schemeClr val="tx1">
                    <a:lumMod val="65000"/>
                    <a:lumOff val="35000"/>
                  </a:schemeClr>
                </a:solidFill>
                <a:effectLst/>
              </a:rPr>
              <a:t>SPECT scans show that for ADD people, blood flow decreases during concentration. This means the harder they try, the harder it gets</a:t>
            </a:r>
            <a:r>
              <a:rPr lang="en-US" sz="2400" dirty="0">
                <a:solidFill>
                  <a:schemeClr val="tx1">
                    <a:lumMod val="65000"/>
                    <a:lumOff val="35000"/>
                  </a:schemeClr>
                </a:solidFill>
              </a:rPr>
              <a:t>. </a:t>
            </a:r>
          </a:p>
        </p:txBody>
      </p:sp>
    </p:spTree>
    <p:extLst>
      <p:ext uri="{BB962C8B-B14F-4D97-AF65-F5344CB8AC3E}">
        <p14:creationId xmlns:p14="http://schemas.microsoft.com/office/powerpoint/2010/main" val="544374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3FFBBBD-07CF-4BEA-8EF7-BB1AC4A83C32}"/>
              </a:ext>
            </a:extLst>
          </p:cNvPr>
          <p:cNvSpPr>
            <a:spLocks noGrp="1"/>
          </p:cNvSpPr>
          <p:nvPr>
            <p:ph idx="4294967295"/>
          </p:nvPr>
        </p:nvSpPr>
        <p:spPr>
          <a:xfrm>
            <a:off x="997901" y="752748"/>
            <a:ext cx="6989191" cy="5337156"/>
          </a:xfrm>
        </p:spPr>
        <p:txBody>
          <a:bodyPr vert="horz" lIns="91440" tIns="45720" rIns="91440" bIns="45720" rtlCol="0" anchor="ctr">
            <a:normAutofit/>
          </a:bodyPr>
          <a:lstStyle/>
          <a:p>
            <a:pPr marL="0" indent="0" algn="ctr">
              <a:spcBef>
                <a:spcPts val="0"/>
              </a:spcBef>
              <a:spcAft>
                <a:spcPts val="800"/>
              </a:spcAft>
              <a:buNone/>
            </a:pPr>
            <a:r>
              <a:rPr lang="en-US" sz="4000" dirty="0"/>
              <a:t>Through SPECT imaging </a:t>
            </a:r>
            <a:br>
              <a:rPr lang="en-US" sz="4000" dirty="0"/>
            </a:br>
            <a:r>
              <a:rPr lang="en-US" sz="4000" dirty="0"/>
              <a:t>Dr. Amen discovered there are </a:t>
            </a:r>
            <a:br>
              <a:rPr lang="en-US" sz="4000" dirty="0"/>
            </a:br>
            <a:r>
              <a:rPr lang="en-US" sz="4000" dirty="0"/>
              <a:t>7 different types of ADD</a:t>
            </a:r>
          </a:p>
        </p:txBody>
      </p:sp>
      <p:sp>
        <p:nvSpPr>
          <p:cNvPr id="16" name="Freeform: Shape 15">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85785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9874F-59AF-491D-ADF5-21BFFF5F9530}"/>
              </a:ext>
            </a:extLst>
          </p:cNvPr>
          <p:cNvSpPr>
            <a:spLocks noGrp="1"/>
          </p:cNvSpPr>
          <p:nvPr>
            <p:ph type="title"/>
          </p:nvPr>
        </p:nvSpPr>
        <p:spPr>
          <a:xfrm>
            <a:off x="443238" y="1173480"/>
            <a:ext cx="2482842" cy="2377440"/>
          </a:xfrm>
        </p:spPr>
        <p:txBody>
          <a:bodyPr/>
          <a:lstStyle/>
          <a:p>
            <a:pPr algn="ctr"/>
            <a:r>
              <a:rPr lang="en-US" b="1" dirty="0">
                <a:solidFill>
                  <a:schemeClr val="accent3"/>
                </a:solidFill>
                <a:ea typeface="+mj-lt"/>
                <a:cs typeface="+mj-lt"/>
              </a:rPr>
              <a:t>7 Brain Types Associated with ADHD</a:t>
            </a:r>
            <a:br>
              <a:rPr lang="en-US" b="1" dirty="0">
                <a:solidFill>
                  <a:schemeClr val="accent3"/>
                </a:solidFill>
                <a:ea typeface="+mj-lt"/>
                <a:cs typeface="+mj-lt"/>
              </a:rPr>
            </a:br>
            <a:endParaRPr lang="en-US" b="1" dirty="0">
              <a:solidFill>
                <a:schemeClr val="accent3"/>
              </a:solidFill>
            </a:endParaRPr>
          </a:p>
        </p:txBody>
      </p:sp>
      <p:graphicFrame>
        <p:nvGraphicFramePr>
          <p:cNvPr id="6" name="Content Placeholder 2">
            <a:extLst>
              <a:ext uri="{FF2B5EF4-FFF2-40B4-BE49-F238E27FC236}">
                <a16:creationId xmlns:a16="http://schemas.microsoft.com/office/drawing/2014/main" id="{7A55C043-7BC2-BC8A-D89D-12DE5F303D6D}"/>
              </a:ext>
            </a:extLst>
          </p:cNvPr>
          <p:cNvGraphicFramePr>
            <a:graphicFrameLocks noGrp="1"/>
          </p:cNvGraphicFramePr>
          <p:nvPr>
            <p:ph idx="1"/>
            <p:extLst>
              <p:ext uri="{D42A27DB-BD31-4B8C-83A1-F6EECF244321}">
                <p14:modId xmlns:p14="http://schemas.microsoft.com/office/powerpoint/2010/main" val="2771252990"/>
              </p:ext>
            </p:extLst>
          </p:nvPr>
        </p:nvGraphicFramePr>
        <p:xfrm>
          <a:off x="3804592" y="1600200"/>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6A5A4F4A-69E1-C36C-0413-C2FDE4930E0E}"/>
              </a:ext>
            </a:extLst>
          </p:cNvPr>
          <p:cNvSpPr txBox="1"/>
          <p:nvPr/>
        </p:nvSpPr>
        <p:spPr>
          <a:xfrm>
            <a:off x="443238" y="3364468"/>
            <a:ext cx="2482842" cy="369332"/>
          </a:xfrm>
          <a:prstGeom prst="rect">
            <a:avLst/>
          </a:prstGeom>
          <a:noFill/>
        </p:spPr>
        <p:txBody>
          <a:bodyPr wrap="square">
            <a:spAutoFit/>
          </a:bodyPr>
          <a:lstStyle/>
          <a:p>
            <a:pPr lvl="0" algn="ctr"/>
            <a:r>
              <a:rPr lang="en-US" sz="1800" i="1" dirty="0"/>
              <a:t>Courtesy Amen Clinics</a:t>
            </a:r>
          </a:p>
        </p:txBody>
      </p:sp>
    </p:spTree>
    <p:extLst>
      <p:ext uri="{BB962C8B-B14F-4D97-AF65-F5344CB8AC3E}">
        <p14:creationId xmlns:p14="http://schemas.microsoft.com/office/powerpoint/2010/main" val="1055419346"/>
      </p:ext>
    </p:extLst>
  </p:cSld>
  <p:clrMapOvr>
    <a:masterClrMapping/>
  </p:clrMapOvr>
</p:sld>
</file>

<file path=ppt/theme/theme1.xml><?xml version="1.0" encoding="utf-8"?>
<a:theme xmlns:a="http://schemas.openxmlformats.org/drawingml/2006/main" name="Frame">
  <a:themeElements>
    <a:clrScheme name="DrDonBrand">
      <a:dk1>
        <a:sysClr val="windowText" lastClr="000000"/>
      </a:dk1>
      <a:lt1>
        <a:srgbClr val="FFFFFF"/>
      </a:lt1>
      <a:dk2>
        <a:srgbClr val="2D3142"/>
      </a:dk2>
      <a:lt2>
        <a:srgbClr val="8EA49C"/>
      </a:lt2>
      <a:accent1>
        <a:srgbClr val="E1E7EA"/>
      </a:accent1>
      <a:accent2>
        <a:srgbClr val="344947"/>
      </a:accent2>
      <a:accent3>
        <a:srgbClr val="2D3142"/>
      </a:accent3>
      <a:accent4>
        <a:srgbClr val="8EA49C"/>
      </a:accent4>
      <a:accent5>
        <a:srgbClr val="C39A39"/>
      </a:accent5>
      <a:accent6>
        <a:srgbClr val="F7EFE1"/>
      </a:accent6>
      <a:hlink>
        <a:srgbClr val="C39A39"/>
      </a:hlink>
      <a:folHlink>
        <a:srgbClr val="8EA49C"/>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773</TotalTime>
  <Words>4070</Words>
  <Application>Microsoft Office PowerPoint</Application>
  <PresentationFormat>Widescreen</PresentationFormat>
  <Paragraphs>455</Paragraphs>
  <Slides>52</Slides>
  <Notes>44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Arial</vt:lpstr>
      <vt:lpstr>Arial Black</vt:lpstr>
      <vt:lpstr>Calibri</vt:lpstr>
      <vt:lpstr>Corbel</vt:lpstr>
      <vt:lpstr>Open Sans</vt:lpstr>
      <vt:lpstr>Times New Roman</vt:lpstr>
      <vt:lpstr>Wingdings</vt:lpstr>
      <vt:lpstr>Wingdings 2</vt:lpstr>
      <vt:lpstr>Frame</vt:lpstr>
      <vt:lpstr>Brain Functionality:  ADD/ADHD &amp; the Alcoholic Brain</vt:lpstr>
      <vt:lpstr>Subtyping ADD/ADHD: Looking at how the 7 subtypes impact the different parts of the brain</vt:lpstr>
      <vt:lpstr>Subtyping the Alcoholic Brain: Looking at how the 6 subtypes impact the different parts of the brain</vt:lpstr>
      <vt:lpstr>History of Brain Types   </vt:lpstr>
      <vt:lpstr>PowerPoint Presentation</vt:lpstr>
      <vt:lpstr>PowerPoint Presentation</vt:lpstr>
      <vt:lpstr>PowerPoint Presentation</vt:lpstr>
      <vt:lpstr>PowerPoint Presentation</vt:lpstr>
      <vt:lpstr>7 Brain Types Associated with ADHD </vt:lpstr>
      <vt:lpstr>7 Brain Types Associated with ADHD </vt:lpstr>
      <vt:lpstr>PowerPoint Presentation</vt:lpstr>
      <vt:lpstr>PowerPoint Presentation</vt:lpstr>
      <vt:lpstr>Part of the brain that is impacted.    Can either be over-stimulated or under-stimulated.</vt:lpstr>
      <vt:lpstr>PowerPoint Presentation</vt:lpstr>
      <vt:lpstr>Neurotransmitters and ADD</vt:lpstr>
      <vt:lpstr>The Limbic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Limbic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Brain Types Associated with Substance Abuse</vt:lpstr>
      <vt:lpstr>6 Brain Types Associated with Substance Abuse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Gilbert</dc:creator>
  <cp:lastModifiedBy>Donald Gilbert</cp:lastModifiedBy>
  <cp:revision>618</cp:revision>
  <dcterms:created xsi:type="dcterms:W3CDTF">2014-08-26T23:50:58Z</dcterms:created>
  <dcterms:modified xsi:type="dcterms:W3CDTF">2023-01-10T15:35:45Z</dcterms:modified>
</cp:coreProperties>
</file>