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304" r:id="rId3"/>
    <p:sldId id="329" r:id="rId4"/>
    <p:sldId id="258" r:id="rId5"/>
    <p:sldId id="331" r:id="rId6"/>
    <p:sldId id="330" r:id="rId7"/>
    <p:sldId id="332" r:id="rId8"/>
    <p:sldId id="344" r:id="rId9"/>
    <p:sldId id="342" r:id="rId10"/>
    <p:sldId id="341" r:id="rId11"/>
    <p:sldId id="343" r:id="rId12"/>
    <p:sldId id="340" r:id="rId13"/>
    <p:sldId id="351" r:id="rId14"/>
    <p:sldId id="334" r:id="rId15"/>
    <p:sldId id="353" r:id="rId16"/>
    <p:sldId id="349" r:id="rId17"/>
    <p:sldId id="346" r:id="rId18"/>
    <p:sldId id="350" r:id="rId19"/>
    <p:sldId id="347" r:id="rId20"/>
    <p:sldId id="335" r:id="rId21"/>
    <p:sldId id="348" r:id="rId22"/>
    <p:sldId id="336" r:id="rId23"/>
    <p:sldId id="352" r:id="rId24"/>
    <p:sldId id="337" r:id="rId25"/>
    <p:sldId id="338" r:id="rId26"/>
    <p:sldId id="345" r:id="rId27"/>
    <p:sldId id="339" r:id="rId28"/>
    <p:sldId id="279" r:id="rId29"/>
    <p:sldId id="288" r:id="rId30"/>
    <p:sldId id="35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p:restoredTop sz="93741"/>
  </p:normalViewPr>
  <p:slideViewPr>
    <p:cSldViewPr snapToGrid="0" snapToObjects="1">
      <p:cViewPr varScale="1">
        <p:scale>
          <a:sx n="120" d="100"/>
          <a:sy n="120" d="100"/>
        </p:scale>
        <p:origin x="952" y="176"/>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3491AB-EE18-5B44-B463-A312927831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360EA1-80FD-0C4D-96D9-AE2CF202E9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47B64C-DE15-634B-BFB0-4982C7634312}" type="datetimeFigureOut">
              <a:rPr lang="en-US" smtClean="0"/>
              <a:t>1/16/23</a:t>
            </a:fld>
            <a:endParaRPr lang="en-US"/>
          </a:p>
        </p:txBody>
      </p:sp>
      <p:sp>
        <p:nvSpPr>
          <p:cNvPr id="4" name="Footer Placeholder 3">
            <a:extLst>
              <a:ext uri="{FF2B5EF4-FFF2-40B4-BE49-F238E27FC236}">
                <a16:creationId xmlns:a16="http://schemas.microsoft.com/office/drawing/2014/main" id="{B690E76E-58FD-0D4E-BFF7-E07FCE4E1E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49ED6E-ADAB-534B-9FF1-A8FABA370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A04663-DDEF-A046-9CC1-92FEBBA1F22B}" type="slidenum">
              <a:rPr lang="en-US" smtClean="0"/>
              <a:t>‹#›</a:t>
            </a:fld>
            <a:endParaRPr lang="en-US"/>
          </a:p>
        </p:txBody>
      </p:sp>
    </p:spTree>
    <p:extLst>
      <p:ext uri="{BB962C8B-B14F-4D97-AF65-F5344CB8AC3E}">
        <p14:creationId xmlns:p14="http://schemas.microsoft.com/office/powerpoint/2010/main" val="2188684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2CC05-90E6-EA45-8EF5-281D7AAA14B5}" type="datetimeFigureOut">
              <a:rPr lang="en-US" smtClean="0"/>
              <a:t>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0762B-984E-3C42-92B1-E32823DD191C}" type="slidenum">
              <a:rPr lang="en-US" smtClean="0"/>
              <a:t>‹#›</a:t>
            </a:fld>
            <a:endParaRPr lang="en-US"/>
          </a:p>
        </p:txBody>
      </p:sp>
    </p:spTree>
    <p:extLst>
      <p:ext uri="{BB962C8B-B14F-4D97-AF65-F5344CB8AC3E}">
        <p14:creationId xmlns:p14="http://schemas.microsoft.com/office/powerpoint/2010/main" val="143199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0762B-984E-3C42-92B1-E32823DD191C}" type="slidenum">
              <a:rPr lang="en-US" smtClean="0"/>
              <a:t>1</a:t>
            </a:fld>
            <a:endParaRPr lang="en-US"/>
          </a:p>
        </p:txBody>
      </p:sp>
    </p:spTree>
    <p:extLst>
      <p:ext uri="{BB962C8B-B14F-4D97-AF65-F5344CB8AC3E}">
        <p14:creationId xmlns:p14="http://schemas.microsoft.com/office/powerpoint/2010/main" val="117714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THAD</a:t>
            </a:r>
          </a:p>
        </p:txBody>
      </p:sp>
      <p:sp>
        <p:nvSpPr>
          <p:cNvPr id="4" name="Slide Number Placeholder 3"/>
          <p:cNvSpPr>
            <a:spLocks noGrp="1"/>
          </p:cNvSpPr>
          <p:nvPr>
            <p:ph type="sldNum" sz="quarter" idx="5"/>
          </p:nvPr>
        </p:nvSpPr>
        <p:spPr/>
        <p:txBody>
          <a:bodyPr/>
          <a:lstStyle/>
          <a:p>
            <a:fld id="{87EAD265-D5D0-9D4A-9E1B-6DFC51968039}" type="slidenum">
              <a:rPr lang="en-US" smtClean="0"/>
              <a:t>3</a:t>
            </a:fld>
            <a:endParaRPr lang="en-US"/>
          </a:p>
        </p:txBody>
      </p:sp>
    </p:spTree>
    <p:extLst>
      <p:ext uri="{BB962C8B-B14F-4D97-AF65-F5344CB8AC3E}">
        <p14:creationId xmlns:p14="http://schemas.microsoft.com/office/powerpoint/2010/main" val="262728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sex is too much? The DSM-5 workgroup couldn’t decide and therefore left it out of any discussion of sex addiction. </a:t>
            </a:r>
          </a:p>
        </p:txBody>
      </p:sp>
      <p:sp>
        <p:nvSpPr>
          <p:cNvPr id="4" name="Slide Number Placeholder 3"/>
          <p:cNvSpPr>
            <a:spLocks noGrp="1"/>
          </p:cNvSpPr>
          <p:nvPr>
            <p:ph type="sldNum" sz="quarter" idx="5"/>
          </p:nvPr>
        </p:nvSpPr>
        <p:spPr/>
        <p:txBody>
          <a:bodyPr/>
          <a:lstStyle/>
          <a:p>
            <a:fld id="{7EB0762B-984E-3C42-92B1-E32823DD191C}" type="slidenum">
              <a:rPr lang="en-US" smtClean="0"/>
              <a:t>5</a:t>
            </a:fld>
            <a:endParaRPr lang="en-US"/>
          </a:p>
        </p:txBody>
      </p:sp>
    </p:spTree>
    <p:extLst>
      <p:ext uri="{BB962C8B-B14F-4D97-AF65-F5344CB8AC3E}">
        <p14:creationId xmlns:p14="http://schemas.microsoft.com/office/powerpoint/2010/main" val="181309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0762B-984E-3C42-92B1-E32823DD191C}" type="slidenum">
              <a:rPr lang="en-US" smtClean="0"/>
              <a:t>28</a:t>
            </a:fld>
            <a:endParaRPr lang="en-US"/>
          </a:p>
        </p:txBody>
      </p:sp>
    </p:spTree>
    <p:extLst>
      <p:ext uri="{BB962C8B-B14F-4D97-AF65-F5344CB8AC3E}">
        <p14:creationId xmlns:p14="http://schemas.microsoft.com/office/powerpoint/2010/main" val="46028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AEC1-423D-7A45-9CF9-403B5875D8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3977C-C6E9-E64A-BE9C-4CEEFF0F3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4958CB-03D6-C741-B01F-7FCA0DA3E61E}"/>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5" name="Footer Placeholder 4">
            <a:extLst>
              <a:ext uri="{FF2B5EF4-FFF2-40B4-BE49-F238E27FC236}">
                <a16:creationId xmlns:a16="http://schemas.microsoft.com/office/drawing/2014/main" id="{D4EFFE5D-0155-394E-80D9-053079A26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ABCF4-D566-8E49-8575-9E71506ADC63}"/>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116830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0000-06A8-8E49-A294-371CE424DC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64DE38-3A80-4C40-85D5-8083BE3D56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95D83-08CC-CE49-9C1C-D766A4BD055B}"/>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5" name="Footer Placeholder 4">
            <a:extLst>
              <a:ext uri="{FF2B5EF4-FFF2-40B4-BE49-F238E27FC236}">
                <a16:creationId xmlns:a16="http://schemas.microsoft.com/office/drawing/2014/main" id="{F30C1EC4-4AA7-EB44-AB41-FE2E2B1F1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37CA5-2F49-FE45-8AAC-8E5E2DFF99C0}"/>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128860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F0871F-6C62-BC42-B7A8-002BCA4515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C92E8E-47E7-634C-91F8-E9E4B1C39F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9B4F6-FB1E-054B-9301-4AAB27DB0D8A}"/>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5" name="Footer Placeholder 4">
            <a:extLst>
              <a:ext uri="{FF2B5EF4-FFF2-40B4-BE49-F238E27FC236}">
                <a16:creationId xmlns:a16="http://schemas.microsoft.com/office/drawing/2014/main" id="{96985F0C-E122-1E44-A5BB-B901BDBE2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D7C01-4BC4-D542-9AD5-FB00B8D4C2C2}"/>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365759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38FC-8C31-B64E-B089-E84AD6C85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1D6E3-3326-D445-97CF-1CDC5B1092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33CB8-8601-224C-8F36-9CAD079F05EF}"/>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5" name="Footer Placeholder 4">
            <a:extLst>
              <a:ext uri="{FF2B5EF4-FFF2-40B4-BE49-F238E27FC236}">
                <a16:creationId xmlns:a16="http://schemas.microsoft.com/office/drawing/2014/main" id="{B1FBF3AA-6955-C743-B790-59021E7C2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B7E47-3D3E-504F-B97C-5CCDF85322D5}"/>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139680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0868-C862-5F47-8640-947CE8EF0F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8C6961-D4A8-1746-8E8A-142D4FC52E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677A0A-2668-9D46-9BDE-04E6CBC54D0A}"/>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5" name="Footer Placeholder 4">
            <a:extLst>
              <a:ext uri="{FF2B5EF4-FFF2-40B4-BE49-F238E27FC236}">
                <a16:creationId xmlns:a16="http://schemas.microsoft.com/office/drawing/2014/main" id="{422B95F2-4C92-D742-B57B-A7D6E571A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443CB-E7F0-DD4C-988F-66787A0B0F75}"/>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342332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0362-A295-2A4B-8C79-74F4567E1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BF8C5-1D19-FE4D-B75F-9E4C64F9BC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D97B0C-847C-174C-8D48-A256496575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0834D0-5057-CA44-9348-2F8C550FEC11}"/>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6" name="Footer Placeholder 5">
            <a:extLst>
              <a:ext uri="{FF2B5EF4-FFF2-40B4-BE49-F238E27FC236}">
                <a16:creationId xmlns:a16="http://schemas.microsoft.com/office/drawing/2014/main" id="{BFFB8EC8-9605-2944-8FF9-572845E47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ECA406-E367-8246-B739-2C2B0F303A87}"/>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267868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E5446-564B-F64F-8F2B-5E5F903967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FD0392-4981-A44B-8FD3-EE0FAD639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8826F8-40CC-0D4F-A020-9865D4AD66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09C2E-7991-5845-B49A-61827D3F21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0BBC80-FBE3-E747-817D-F0C4160F9A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EFC16-1A2E-AA43-A3F2-FF653EE92D1C}"/>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8" name="Footer Placeholder 7">
            <a:extLst>
              <a:ext uri="{FF2B5EF4-FFF2-40B4-BE49-F238E27FC236}">
                <a16:creationId xmlns:a16="http://schemas.microsoft.com/office/drawing/2014/main" id="{F4E5DE6B-A7A0-5843-B16F-1FFBA8A08B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C6D4E9-3A36-F441-BC04-783938321536}"/>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25383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F92A8-192C-BF4E-942E-E25CD46B75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A71804-EF0D-C44D-8531-400BEA6940CB}"/>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4" name="Footer Placeholder 3">
            <a:extLst>
              <a:ext uri="{FF2B5EF4-FFF2-40B4-BE49-F238E27FC236}">
                <a16:creationId xmlns:a16="http://schemas.microsoft.com/office/drawing/2014/main" id="{84DAB86A-7BB9-A049-8EE2-70CC1D978F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4DDAE1-2F7B-E343-8F59-1E0FDA5708AC}"/>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179796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5849BD-5AE9-0C45-9886-0523D04E8F1C}"/>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3" name="Footer Placeholder 2">
            <a:extLst>
              <a:ext uri="{FF2B5EF4-FFF2-40B4-BE49-F238E27FC236}">
                <a16:creationId xmlns:a16="http://schemas.microsoft.com/office/drawing/2014/main" id="{A6228169-2EF7-914B-A554-52BB54FD09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12358B-526C-F84F-AC6B-944CB95211BC}"/>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425313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67C-36DC-E544-977F-448EEE81D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27598C-5F12-5C41-9456-B2665D3DA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F52D4-7CE3-5141-BEB4-009B539E8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4FD103-8475-8A4D-B5F0-204593485E90}"/>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6" name="Footer Placeholder 5">
            <a:extLst>
              <a:ext uri="{FF2B5EF4-FFF2-40B4-BE49-F238E27FC236}">
                <a16:creationId xmlns:a16="http://schemas.microsoft.com/office/drawing/2014/main" id="{5324020E-B878-C744-9056-3851CE735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C7D099-D6E4-2E45-9F9F-74171CCE81FA}"/>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3488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4B9E-E69A-9F49-9E58-05B708E42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5D0EC-58EC-0042-9879-810DBCB57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033FA3-2E5B-2844-A24B-70E1048E7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0A5FC2-E24F-BC4E-93B4-1F0B06123C8B}"/>
              </a:ext>
            </a:extLst>
          </p:cNvPr>
          <p:cNvSpPr>
            <a:spLocks noGrp="1"/>
          </p:cNvSpPr>
          <p:nvPr>
            <p:ph type="dt" sz="half" idx="10"/>
          </p:nvPr>
        </p:nvSpPr>
        <p:spPr/>
        <p:txBody>
          <a:bodyPr/>
          <a:lstStyle/>
          <a:p>
            <a:fld id="{E5E2FC0A-664D-5C47-B6F7-04D4FBB9F831}" type="datetimeFigureOut">
              <a:rPr lang="en-US" smtClean="0"/>
              <a:t>1/16/23</a:t>
            </a:fld>
            <a:endParaRPr lang="en-US"/>
          </a:p>
        </p:txBody>
      </p:sp>
      <p:sp>
        <p:nvSpPr>
          <p:cNvPr id="6" name="Footer Placeholder 5">
            <a:extLst>
              <a:ext uri="{FF2B5EF4-FFF2-40B4-BE49-F238E27FC236}">
                <a16:creationId xmlns:a16="http://schemas.microsoft.com/office/drawing/2014/main" id="{DB0E01C6-4FF0-8141-9275-8C1043728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609EA-609C-BD41-9763-737856A279DB}"/>
              </a:ext>
            </a:extLst>
          </p:cNvPr>
          <p:cNvSpPr>
            <a:spLocks noGrp="1"/>
          </p:cNvSpPr>
          <p:nvPr>
            <p:ph type="sldNum" sz="quarter" idx="12"/>
          </p:nvPr>
        </p:nvSpPr>
        <p:spPr/>
        <p:txBody>
          <a:bodyPr/>
          <a:lstStyle/>
          <a:p>
            <a:fld id="{4762FEA9-82BC-A94A-A2BA-51E4883043D3}" type="slidenum">
              <a:rPr lang="en-US" smtClean="0"/>
              <a:t>‹#›</a:t>
            </a:fld>
            <a:endParaRPr lang="en-US"/>
          </a:p>
        </p:txBody>
      </p:sp>
    </p:spTree>
    <p:extLst>
      <p:ext uri="{BB962C8B-B14F-4D97-AF65-F5344CB8AC3E}">
        <p14:creationId xmlns:p14="http://schemas.microsoft.com/office/powerpoint/2010/main" val="426243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4B36F-D9B0-F646-9F2E-B5177E2D2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D8535C-B34B-C546-B020-B699072E8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4F117-C9E6-FA43-BB6D-603EFBA56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2FC0A-664D-5C47-B6F7-04D4FBB9F831}" type="datetimeFigureOut">
              <a:rPr lang="en-US" smtClean="0"/>
              <a:t>1/16/23</a:t>
            </a:fld>
            <a:endParaRPr lang="en-US"/>
          </a:p>
        </p:txBody>
      </p:sp>
      <p:sp>
        <p:nvSpPr>
          <p:cNvPr id="5" name="Footer Placeholder 4">
            <a:extLst>
              <a:ext uri="{FF2B5EF4-FFF2-40B4-BE49-F238E27FC236}">
                <a16:creationId xmlns:a16="http://schemas.microsoft.com/office/drawing/2014/main" id="{B061F8CA-1BDA-0848-BD1E-1D37FED04A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C0BC03-8E29-4D44-86B8-142140034A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2FEA9-82BC-A94A-A2BA-51E4883043D3}" type="slidenum">
              <a:rPr lang="en-US" smtClean="0"/>
              <a:t>‹#›</a:t>
            </a:fld>
            <a:endParaRPr lang="en-US"/>
          </a:p>
        </p:txBody>
      </p:sp>
    </p:spTree>
    <p:extLst>
      <p:ext uri="{BB962C8B-B14F-4D97-AF65-F5344CB8AC3E}">
        <p14:creationId xmlns:p14="http://schemas.microsoft.com/office/powerpoint/2010/main" val="3714277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CAD6-5CEC-B14D-98EB-45B68C8EA8E8}"/>
              </a:ext>
            </a:extLst>
          </p:cNvPr>
          <p:cNvSpPr>
            <a:spLocks noGrp="1"/>
          </p:cNvSpPr>
          <p:nvPr>
            <p:ph type="ctrTitle"/>
          </p:nvPr>
        </p:nvSpPr>
        <p:spPr>
          <a:xfrm>
            <a:off x="691116" y="903766"/>
            <a:ext cx="9976884" cy="2525233"/>
          </a:xfrm>
        </p:spPr>
        <p:txBody>
          <a:bodyPr>
            <a:normAutofit fontScale="90000"/>
          </a:bodyPr>
          <a:lstStyle/>
          <a:p>
            <a:r>
              <a:rPr lang="en-US" sz="6700" b="1" i="1" u="sng" dirty="0"/>
              <a:t>You’re Addicted to What?</a:t>
            </a:r>
            <a:br>
              <a:rPr lang="en-US" sz="6700" dirty="0"/>
            </a:br>
            <a:r>
              <a:rPr lang="en-US" sz="4000" b="1" dirty="0"/>
              <a:t>Examining the Intersection of Process Addictions </a:t>
            </a:r>
            <a:br>
              <a:rPr lang="en-US" sz="4000" b="1" dirty="0"/>
            </a:br>
            <a:r>
              <a:rPr lang="en-US" sz="4000" b="1" dirty="0"/>
              <a:t>and </a:t>
            </a:r>
            <a:br>
              <a:rPr lang="en-US" sz="4000" b="1" dirty="0"/>
            </a:br>
            <a:r>
              <a:rPr lang="en-US" sz="4000" b="1" dirty="0"/>
              <a:t>Mental Health</a:t>
            </a:r>
          </a:p>
        </p:txBody>
      </p:sp>
      <p:sp>
        <p:nvSpPr>
          <p:cNvPr id="3" name="Subtitle 2">
            <a:extLst>
              <a:ext uri="{FF2B5EF4-FFF2-40B4-BE49-F238E27FC236}">
                <a16:creationId xmlns:a16="http://schemas.microsoft.com/office/drawing/2014/main" id="{6AA2B415-AAC5-234E-85F2-FBE3D92977F9}"/>
              </a:ext>
            </a:extLst>
          </p:cNvPr>
          <p:cNvSpPr>
            <a:spLocks noGrp="1"/>
          </p:cNvSpPr>
          <p:nvPr>
            <p:ph type="subTitle" idx="1"/>
          </p:nvPr>
        </p:nvSpPr>
        <p:spPr>
          <a:xfrm>
            <a:off x="1524000" y="3949994"/>
            <a:ext cx="8162925" cy="2525233"/>
          </a:xfrm>
        </p:spPr>
        <p:txBody>
          <a:bodyPr>
            <a:normAutofit/>
          </a:bodyPr>
          <a:lstStyle/>
          <a:p>
            <a:r>
              <a:rPr lang="en-US" dirty="0"/>
              <a:t>Thad Shunkwiler, LMFT, LPCC, ACS, CCMHC, NCC</a:t>
            </a:r>
          </a:p>
          <a:p>
            <a:r>
              <a:rPr lang="en-US" dirty="0"/>
              <a:t>Associate Professor</a:t>
            </a:r>
          </a:p>
          <a:p>
            <a:r>
              <a:rPr lang="en-US" dirty="0"/>
              <a:t>College of Allied Health and Nursing</a:t>
            </a:r>
          </a:p>
          <a:p>
            <a:r>
              <a:rPr lang="en-US" dirty="0"/>
              <a:t>Director: Center for Rural Behavioral Health</a:t>
            </a:r>
          </a:p>
          <a:p>
            <a:r>
              <a:rPr lang="en-US" dirty="0"/>
              <a:t>Minnesota State University, Mankato</a:t>
            </a:r>
          </a:p>
          <a:p>
            <a:endParaRPr lang="en-US" dirty="0"/>
          </a:p>
        </p:txBody>
      </p:sp>
      <p:pic>
        <p:nvPicPr>
          <p:cNvPr id="5" name="Picture 4">
            <a:extLst>
              <a:ext uri="{FF2B5EF4-FFF2-40B4-BE49-F238E27FC236}">
                <a16:creationId xmlns:a16="http://schemas.microsoft.com/office/drawing/2014/main" id="{7F82227B-50E4-FF44-994E-E3140897F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65" y="5762064"/>
            <a:ext cx="3081110" cy="969634"/>
          </a:xfrm>
          <a:prstGeom prst="rect">
            <a:avLst/>
          </a:prstGeom>
        </p:spPr>
      </p:pic>
      <p:pic>
        <p:nvPicPr>
          <p:cNvPr id="9" name="Picture 8" descr="Text, logo, company name&#10;&#10;Description automatically generated">
            <a:extLst>
              <a:ext uri="{FF2B5EF4-FFF2-40B4-BE49-F238E27FC236}">
                <a16:creationId xmlns:a16="http://schemas.microsoft.com/office/drawing/2014/main" id="{CB0E195F-A2FA-2345-BC95-43E06088D3B5}"/>
              </a:ext>
            </a:extLst>
          </p:cNvPr>
          <p:cNvPicPr>
            <a:picLocks noChangeAspect="1"/>
          </p:cNvPicPr>
          <p:nvPr/>
        </p:nvPicPr>
        <p:blipFill>
          <a:blip r:embed="rId4"/>
          <a:stretch>
            <a:fillRect/>
          </a:stretch>
        </p:blipFill>
        <p:spPr>
          <a:xfrm>
            <a:off x="8862712" y="4149759"/>
            <a:ext cx="3118574" cy="2464981"/>
          </a:xfrm>
          <a:prstGeom prst="rect">
            <a:avLst/>
          </a:prstGeom>
        </p:spPr>
      </p:pic>
    </p:spTree>
    <p:extLst>
      <p:ext uri="{BB962C8B-B14F-4D97-AF65-F5344CB8AC3E}">
        <p14:creationId xmlns:p14="http://schemas.microsoft.com/office/powerpoint/2010/main" val="178001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B327-9428-82FA-AAE6-2A43DFD3F0E0}"/>
              </a:ext>
            </a:extLst>
          </p:cNvPr>
          <p:cNvSpPr>
            <a:spLocks noGrp="1"/>
          </p:cNvSpPr>
          <p:nvPr>
            <p:ph type="title"/>
          </p:nvPr>
        </p:nvSpPr>
        <p:spPr/>
        <p:txBody>
          <a:bodyPr/>
          <a:lstStyle/>
          <a:p>
            <a:r>
              <a:rPr lang="en-US" dirty="0"/>
              <a:t>Mental Health Disorders- DSM 5</a:t>
            </a:r>
          </a:p>
        </p:txBody>
      </p:sp>
      <p:sp>
        <p:nvSpPr>
          <p:cNvPr id="3" name="Content Placeholder 2">
            <a:extLst>
              <a:ext uri="{FF2B5EF4-FFF2-40B4-BE49-F238E27FC236}">
                <a16:creationId xmlns:a16="http://schemas.microsoft.com/office/drawing/2014/main" id="{D670D345-10FE-019D-2444-B982C7CBF232}"/>
              </a:ext>
            </a:extLst>
          </p:cNvPr>
          <p:cNvSpPr>
            <a:spLocks noGrp="1"/>
          </p:cNvSpPr>
          <p:nvPr>
            <p:ph idx="1"/>
          </p:nvPr>
        </p:nvSpPr>
        <p:spPr/>
        <p:txBody>
          <a:bodyPr>
            <a:normAutofit fontScale="85000" lnSpcReduction="20000"/>
          </a:bodyPr>
          <a:lstStyle/>
          <a:p>
            <a:pPr marL="0" indent="0" algn="ctr">
              <a:buNone/>
            </a:pPr>
            <a:r>
              <a:rPr lang="en-US" b="0" i="0" u="sng" dirty="0">
                <a:solidFill>
                  <a:srgbClr val="212121"/>
                </a:solidFill>
                <a:effectLst/>
                <a:latin typeface="Cambria" panose="02040503050406030204" pitchFamily="18" charset="0"/>
              </a:rPr>
              <a:t>A mental health disorder suggests the defining features are: </a:t>
            </a:r>
          </a:p>
          <a:p>
            <a:r>
              <a:rPr lang="en-US" b="0" i="0" dirty="0">
                <a:solidFill>
                  <a:srgbClr val="212121"/>
                </a:solidFill>
                <a:effectLst/>
                <a:latin typeface="Cambria" panose="02040503050406030204" pitchFamily="18" charset="0"/>
              </a:rPr>
              <a:t>a behavioral or psychological syndrome or pattern that occurs in an individual; </a:t>
            </a:r>
          </a:p>
          <a:p>
            <a:r>
              <a:rPr lang="en-US" b="0" i="0" dirty="0">
                <a:solidFill>
                  <a:srgbClr val="212121"/>
                </a:solidFill>
                <a:effectLst/>
                <a:latin typeface="Cambria" panose="02040503050406030204" pitchFamily="18" charset="0"/>
              </a:rPr>
              <a:t>the consequences of which are clinically significant distress; </a:t>
            </a:r>
          </a:p>
          <a:p>
            <a:r>
              <a:rPr lang="en-US" b="0" i="0" dirty="0">
                <a:solidFill>
                  <a:srgbClr val="212121"/>
                </a:solidFill>
                <a:effectLst/>
                <a:latin typeface="Cambria" panose="02040503050406030204" pitchFamily="18" charset="0"/>
              </a:rPr>
              <a:t>not merely an expectable response to common stressors and losses; </a:t>
            </a:r>
          </a:p>
          <a:p>
            <a:r>
              <a:rPr lang="en-US" b="0" i="0" dirty="0">
                <a:solidFill>
                  <a:srgbClr val="212121"/>
                </a:solidFill>
                <a:effectLst/>
                <a:latin typeface="Cambria" panose="02040503050406030204" pitchFamily="18" charset="0"/>
              </a:rPr>
              <a:t>reflects an underlying psychobiological dysfunction; </a:t>
            </a:r>
          </a:p>
          <a:p>
            <a:r>
              <a:rPr lang="en-US" b="0" i="0" u="sng" dirty="0">
                <a:solidFill>
                  <a:srgbClr val="212121"/>
                </a:solidFill>
                <a:effectLst/>
                <a:latin typeface="Cambria" panose="02040503050406030204" pitchFamily="18" charset="0"/>
              </a:rPr>
              <a:t>is not solely a result of social deviance or conflicts with society</a:t>
            </a:r>
            <a:r>
              <a:rPr lang="en-US" b="0" i="0" dirty="0">
                <a:solidFill>
                  <a:srgbClr val="212121"/>
                </a:solidFill>
                <a:effectLst/>
                <a:latin typeface="Cambria" panose="02040503050406030204" pitchFamily="18" charset="0"/>
              </a:rPr>
              <a:t>; </a:t>
            </a:r>
          </a:p>
          <a:p>
            <a:r>
              <a:rPr lang="en-US" b="0" i="0" dirty="0">
                <a:solidFill>
                  <a:srgbClr val="212121"/>
                </a:solidFill>
                <a:effectLst/>
                <a:latin typeface="Cambria" panose="02040503050406030204" pitchFamily="18" charset="0"/>
              </a:rPr>
              <a:t>has diagnostic validity using one or more sets of diagnostic validators; </a:t>
            </a:r>
          </a:p>
          <a:p>
            <a:endParaRPr lang="en-US" dirty="0">
              <a:solidFill>
                <a:srgbClr val="212121"/>
              </a:solidFill>
              <a:latin typeface="Cambria" panose="02040503050406030204" pitchFamily="18" charset="0"/>
            </a:endParaRPr>
          </a:p>
          <a:p>
            <a:r>
              <a:rPr lang="en-US" b="0" i="0" dirty="0">
                <a:solidFill>
                  <a:srgbClr val="212121"/>
                </a:solidFill>
                <a:effectLst/>
                <a:latin typeface="Cambria" panose="02040503050406030204" pitchFamily="18" charset="0"/>
              </a:rPr>
              <a:t>Important to note that </a:t>
            </a:r>
            <a:r>
              <a:rPr lang="en-US" b="1" i="0" dirty="0">
                <a:solidFill>
                  <a:srgbClr val="212121"/>
                </a:solidFill>
                <a:effectLst/>
                <a:latin typeface="Cambria" panose="02040503050406030204" pitchFamily="18" charset="0"/>
              </a:rPr>
              <a:t>gambling disorder</a:t>
            </a:r>
            <a:r>
              <a:rPr lang="en-US" b="0" i="0" dirty="0">
                <a:solidFill>
                  <a:srgbClr val="212121"/>
                </a:solidFill>
                <a:effectLst/>
                <a:latin typeface="Cambria" panose="02040503050406030204" pitchFamily="18" charset="0"/>
              </a:rPr>
              <a:t> was included in the DSM-V when the chapter on addictions was changed from “Substance-Related Disorders” to ”Substance-Related and Addictive Disorders.”</a:t>
            </a:r>
          </a:p>
        </p:txBody>
      </p:sp>
    </p:spTree>
    <p:extLst>
      <p:ext uri="{BB962C8B-B14F-4D97-AF65-F5344CB8AC3E}">
        <p14:creationId xmlns:p14="http://schemas.microsoft.com/office/powerpoint/2010/main" val="366243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B94D56-7103-B9E5-1A29-00F9C7F061CB}"/>
              </a:ext>
            </a:extLst>
          </p:cNvPr>
          <p:cNvSpPr>
            <a:spLocks noGrp="1"/>
          </p:cNvSpPr>
          <p:nvPr>
            <p:ph type="title"/>
          </p:nvPr>
        </p:nvSpPr>
        <p:spPr/>
        <p:txBody>
          <a:bodyPr/>
          <a:lstStyle/>
          <a:p>
            <a:r>
              <a:rPr lang="en-US" dirty="0"/>
              <a:t>Mark Griffiths (1996)</a:t>
            </a:r>
          </a:p>
        </p:txBody>
      </p:sp>
      <p:sp>
        <p:nvSpPr>
          <p:cNvPr id="11" name="Content Placeholder 10">
            <a:extLst>
              <a:ext uri="{FF2B5EF4-FFF2-40B4-BE49-F238E27FC236}">
                <a16:creationId xmlns:a16="http://schemas.microsoft.com/office/drawing/2014/main" id="{66A0F24E-A48C-1F5E-E67A-708473A42D31}"/>
              </a:ext>
            </a:extLst>
          </p:cNvPr>
          <p:cNvSpPr>
            <a:spLocks noGrp="1"/>
          </p:cNvSpPr>
          <p:nvPr>
            <p:ph sz="half" idx="1"/>
          </p:nvPr>
        </p:nvSpPr>
        <p:spPr/>
        <p:txBody>
          <a:bodyPr/>
          <a:lstStyle/>
          <a:p>
            <a:r>
              <a:rPr lang="en-US" u="sng" dirty="0"/>
              <a:t>Behavior Addiction:</a:t>
            </a:r>
          </a:p>
          <a:p>
            <a:pPr marL="0" indent="0">
              <a:buNone/>
            </a:pPr>
            <a:r>
              <a:rPr lang="en-US" i="1" dirty="0"/>
              <a:t>“the whole is easier to recognize.         than the parts”</a:t>
            </a:r>
          </a:p>
          <a:p>
            <a:pPr marL="0" indent="0">
              <a:buNone/>
            </a:pPr>
            <a:endParaRPr lang="en-US" dirty="0"/>
          </a:p>
          <a:p>
            <a:r>
              <a:rPr lang="en-US" dirty="0"/>
              <a:t>Six components to determine if a behavior is an addiction.  </a:t>
            </a:r>
          </a:p>
        </p:txBody>
      </p:sp>
      <p:sp>
        <p:nvSpPr>
          <p:cNvPr id="12" name="Content Placeholder 11">
            <a:extLst>
              <a:ext uri="{FF2B5EF4-FFF2-40B4-BE49-F238E27FC236}">
                <a16:creationId xmlns:a16="http://schemas.microsoft.com/office/drawing/2014/main" id="{FD8F80F6-5F1C-D32D-112D-7DB57EAF1CED}"/>
              </a:ext>
            </a:extLst>
          </p:cNvPr>
          <p:cNvSpPr>
            <a:spLocks noGrp="1"/>
          </p:cNvSpPr>
          <p:nvPr>
            <p:ph sz="half" idx="2"/>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5A9A3DEF-D4D4-41C9-7863-9162A4BD1560}"/>
              </a:ext>
            </a:extLst>
          </p:cNvPr>
          <p:cNvPicPr>
            <a:picLocks noChangeAspect="1"/>
          </p:cNvPicPr>
          <p:nvPr/>
        </p:nvPicPr>
        <p:blipFill>
          <a:blip r:embed="rId2"/>
          <a:stretch>
            <a:fillRect/>
          </a:stretch>
        </p:blipFill>
        <p:spPr>
          <a:xfrm>
            <a:off x="6687880" y="891795"/>
            <a:ext cx="3970607" cy="5835715"/>
          </a:xfrm>
          <a:prstGeom prst="rect">
            <a:avLst/>
          </a:prstGeom>
        </p:spPr>
      </p:pic>
    </p:spTree>
    <p:extLst>
      <p:ext uri="{BB962C8B-B14F-4D97-AF65-F5344CB8AC3E}">
        <p14:creationId xmlns:p14="http://schemas.microsoft.com/office/powerpoint/2010/main" val="267247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C906-78FB-8FD0-123D-58ECD8A34129}"/>
              </a:ext>
            </a:extLst>
          </p:cNvPr>
          <p:cNvSpPr>
            <a:spLocks noGrp="1"/>
          </p:cNvSpPr>
          <p:nvPr>
            <p:ph type="title"/>
          </p:nvPr>
        </p:nvSpPr>
        <p:spPr/>
        <p:txBody>
          <a:bodyPr>
            <a:normAutofit fontScale="90000"/>
          </a:bodyPr>
          <a:lstStyle/>
          <a:p>
            <a:br>
              <a:rPr lang="en-US" dirty="0"/>
            </a:br>
            <a:r>
              <a:rPr lang="en-US" dirty="0"/>
              <a:t>Common Process Addictions</a:t>
            </a:r>
            <a:br>
              <a:rPr lang="en-US" dirty="0"/>
            </a:br>
            <a:endParaRPr lang="en-US" dirty="0"/>
          </a:p>
        </p:txBody>
      </p:sp>
      <p:sp>
        <p:nvSpPr>
          <p:cNvPr id="3" name="Content Placeholder 2">
            <a:extLst>
              <a:ext uri="{FF2B5EF4-FFF2-40B4-BE49-F238E27FC236}">
                <a16:creationId xmlns:a16="http://schemas.microsoft.com/office/drawing/2014/main" id="{32D5984C-10E4-F2A4-032A-CE6A7FE8DF45}"/>
              </a:ext>
            </a:extLst>
          </p:cNvPr>
          <p:cNvSpPr>
            <a:spLocks noGrp="1"/>
          </p:cNvSpPr>
          <p:nvPr>
            <p:ph idx="1"/>
          </p:nvPr>
        </p:nvSpPr>
        <p:spPr>
          <a:xfrm>
            <a:off x="838200" y="1690688"/>
            <a:ext cx="10515600" cy="4351338"/>
          </a:xfrm>
        </p:spPr>
        <p:txBody>
          <a:bodyPr>
            <a:normAutofit fontScale="92500" lnSpcReduction="10000"/>
          </a:bodyPr>
          <a:lstStyle/>
          <a:p>
            <a:r>
              <a:rPr lang="en-US" dirty="0"/>
              <a:t>Gambling *</a:t>
            </a:r>
          </a:p>
          <a:p>
            <a:r>
              <a:rPr lang="en-US" dirty="0"/>
              <a:t>Sex</a:t>
            </a:r>
          </a:p>
          <a:p>
            <a:r>
              <a:rPr lang="en-US" dirty="0"/>
              <a:t>Internet (Social Media)</a:t>
            </a:r>
          </a:p>
          <a:p>
            <a:r>
              <a:rPr lang="en-US" dirty="0"/>
              <a:t>Shopping</a:t>
            </a:r>
          </a:p>
          <a:p>
            <a:r>
              <a:rPr lang="en-US" dirty="0"/>
              <a:t>Video Game*</a:t>
            </a:r>
          </a:p>
          <a:p>
            <a:r>
              <a:rPr lang="en-US" dirty="0"/>
              <a:t>Plastic Surgery</a:t>
            </a:r>
          </a:p>
          <a:p>
            <a:r>
              <a:rPr lang="en-US" dirty="0"/>
              <a:t>Food (Binge Eating Disorder)*</a:t>
            </a:r>
          </a:p>
          <a:p>
            <a:r>
              <a:rPr lang="en-US" dirty="0"/>
              <a:t>Risky Behavior</a:t>
            </a:r>
          </a:p>
          <a:p>
            <a:pPr marL="0" indent="0">
              <a:buNone/>
            </a:pPr>
            <a:endParaRPr lang="en-US" dirty="0"/>
          </a:p>
          <a:p>
            <a:pPr marL="0" indent="0">
              <a:buNone/>
            </a:pPr>
            <a:r>
              <a:rPr lang="en-US" sz="2000" i="1" dirty="0"/>
              <a:t>*indicates current DSM/ICD diagnosis</a:t>
            </a:r>
          </a:p>
        </p:txBody>
      </p:sp>
      <p:pic>
        <p:nvPicPr>
          <p:cNvPr id="4098" name="Picture 2" descr="Different Types of Addiction: Physical and Behavioral | New Choices">
            <a:extLst>
              <a:ext uri="{FF2B5EF4-FFF2-40B4-BE49-F238E27FC236}">
                <a16:creationId xmlns:a16="http://schemas.microsoft.com/office/drawing/2014/main" id="{3B9FF739-09B7-E2A3-82E7-680BEDF143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521" y="2431643"/>
            <a:ext cx="4986783" cy="199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581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7923-082C-C256-7562-6205B029C077}"/>
              </a:ext>
            </a:extLst>
          </p:cNvPr>
          <p:cNvSpPr>
            <a:spLocks noGrp="1"/>
          </p:cNvSpPr>
          <p:nvPr>
            <p:ph type="title"/>
          </p:nvPr>
        </p:nvSpPr>
        <p:spPr/>
        <p:txBody>
          <a:bodyPr/>
          <a:lstStyle/>
          <a:p>
            <a:r>
              <a:rPr lang="en-US" dirty="0"/>
              <a:t>Where do they come from? </a:t>
            </a:r>
          </a:p>
        </p:txBody>
      </p:sp>
      <p:sp>
        <p:nvSpPr>
          <p:cNvPr id="3" name="Content Placeholder 2">
            <a:extLst>
              <a:ext uri="{FF2B5EF4-FFF2-40B4-BE49-F238E27FC236}">
                <a16:creationId xmlns:a16="http://schemas.microsoft.com/office/drawing/2014/main" id="{22D2D5CA-ABC6-EA7C-1191-2F40B091BA8A}"/>
              </a:ext>
            </a:extLst>
          </p:cNvPr>
          <p:cNvSpPr>
            <a:spLocks noGrp="1"/>
          </p:cNvSpPr>
          <p:nvPr>
            <p:ph idx="1"/>
          </p:nvPr>
        </p:nvSpPr>
        <p:spPr>
          <a:xfrm>
            <a:off x="641514" y="1506649"/>
            <a:ext cx="10515600" cy="4351338"/>
          </a:xfrm>
        </p:spPr>
        <p:txBody>
          <a:bodyPr/>
          <a:lstStyle/>
          <a:p>
            <a:r>
              <a:rPr lang="en-US" dirty="0"/>
              <a:t>“Providing treatment before fully understanding the etiology of a pathology is like driving a car on the interstate wearing blindfold.” (Shunkwiler, 2019)</a:t>
            </a:r>
          </a:p>
        </p:txBody>
      </p:sp>
      <p:pic>
        <p:nvPicPr>
          <p:cNvPr id="9218" name="Picture 2" descr="Texting and Driving is Like Driving Blindfolded - Zero Deaths Maryland &amp;  Vision Zero - Maryland Highway Safety Office">
            <a:extLst>
              <a:ext uri="{FF2B5EF4-FFF2-40B4-BE49-F238E27FC236}">
                <a16:creationId xmlns:a16="http://schemas.microsoft.com/office/drawing/2014/main" id="{E14B3C6B-C57D-4AC5-F0D1-B08AD2132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663" y="3403712"/>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ird Box (film) - Wikipedia">
            <a:extLst>
              <a:ext uri="{FF2B5EF4-FFF2-40B4-BE49-F238E27FC236}">
                <a16:creationId xmlns:a16="http://schemas.microsoft.com/office/drawing/2014/main" id="{15ACDC62-3569-AFFE-BF84-7EC0A42F0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257" y="2832212"/>
            <a:ext cx="2336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62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D4C7-3498-D167-7E7C-189C66756DB4}"/>
              </a:ext>
            </a:extLst>
          </p:cNvPr>
          <p:cNvSpPr>
            <a:spLocks noGrp="1"/>
          </p:cNvSpPr>
          <p:nvPr>
            <p:ph type="title"/>
          </p:nvPr>
        </p:nvSpPr>
        <p:spPr/>
        <p:txBody>
          <a:bodyPr/>
          <a:lstStyle/>
          <a:p>
            <a:r>
              <a:rPr lang="en-US" dirty="0"/>
              <a:t>Where do they come from? </a:t>
            </a:r>
          </a:p>
        </p:txBody>
      </p:sp>
      <p:sp>
        <p:nvSpPr>
          <p:cNvPr id="3" name="Content Placeholder 2">
            <a:extLst>
              <a:ext uri="{FF2B5EF4-FFF2-40B4-BE49-F238E27FC236}">
                <a16:creationId xmlns:a16="http://schemas.microsoft.com/office/drawing/2014/main" id="{DAF342E6-E045-EC9C-A07E-8DF19C709BEF}"/>
              </a:ext>
            </a:extLst>
          </p:cNvPr>
          <p:cNvSpPr>
            <a:spLocks noGrp="1"/>
          </p:cNvSpPr>
          <p:nvPr>
            <p:ph idx="1"/>
          </p:nvPr>
        </p:nvSpPr>
        <p:spPr/>
        <p:txBody>
          <a:bodyPr>
            <a:normAutofit lnSpcReduction="10000"/>
          </a:bodyPr>
          <a:lstStyle/>
          <a:p>
            <a:r>
              <a:rPr lang="en-US" b="1" u="sng" dirty="0"/>
              <a:t>Impulse Control Hypothesis</a:t>
            </a:r>
          </a:p>
          <a:p>
            <a:pPr marL="0" indent="0">
              <a:buNone/>
            </a:pPr>
            <a:endParaRPr lang="en-US" b="1" dirty="0"/>
          </a:p>
          <a:p>
            <a:pPr lvl="1"/>
            <a:r>
              <a:rPr lang="en-US" dirty="0"/>
              <a:t>The core feature of these behaviors as well as substance use disorders appears to be impulsivity. Impulse control disorders primarily involve a pleasant sensation quality—sex, gambling and stealing are all associated with a rush or a high (Grant, Brewer &amp; Potenza 2006).</a:t>
            </a:r>
          </a:p>
          <a:p>
            <a:pPr marL="457200" lvl="1" indent="0">
              <a:buNone/>
            </a:pPr>
            <a:endParaRPr lang="en-US" dirty="0"/>
          </a:p>
          <a:p>
            <a:pPr lvl="1"/>
            <a:r>
              <a:rPr lang="en-US" dirty="0"/>
              <a:t>Critics argue that behavioral conditions are simply secondary manifestations of underlying psychiatric illnesses including mood disorders, anxiety disorders, ADHD, personality disorders and other disorders. The repetitive behavior is simply an adaptation or compulsion to avoid discomfort. (Karim, 2012)</a:t>
            </a:r>
          </a:p>
        </p:txBody>
      </p:sp>
    </p:spTree>
    <p:extLst>
      <p:ext uri="{BB962C8B-B14F-4D97-AF65-F5344CB8AC3E}">
        <p14:creationId xmlns:p14="http://schemas.microsoft.com/office/powerpoint/2010/main" val="214262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F453-CA80-F771-0814-1BA46E22974E}"/>
              </a:ext>
            </a:extLst>
          </p:cNvPr>
          <p:cNvSpPr>
            <a:spLocks noGrp="1"/>
          </p:cNvSpPr>
          <p:nvPr>
            <p:ph type="title"/>
          </p:nvPr>
        </p:nvSpPr>
        <p:spPr/>
        <p:txBody>
          <a:bodyPr/>
          <a:lstStyle/>
          <a:p>
            <a:r>
              <a:rPr lang="en-US" dirty="0"/>
              <a:t>Where do they come from? </a:t>
            </a:r>
          </a:p>
        </p:txBody>
      </p:sp>
      <p:sp>
        <p:nvSpPr>
          <p:cNvPr id="3" name="Content Placeholder 2">
            <a:extLst>
              <a:ext uri="{FF2B5EF4-FFF2-40B4-BE49-F238E27FC236}">
                <a16:creationId xmlns:a16="http://schemas.microsoft.com/office/drawing/2014/main" id="{A655F9E0-23FF-E8DA-AFD6-B5E509481B96}"/>
              </a:ext>
            </a:extLst>
          </p:cNvPr>
          <p:cNvSpPr>
            <a:spLocks noGrp="1"/>
          </p:cNvSpPr>
          <p:nvPr>
            <p:ph idx="1"/>
          </p:nvPr>
        </p:nvSpPr>
        <p:spPr/>
        <p:txBody>
          <a:bodyPr>
            <a:normAutofit fontScale="92500" lnSpcReduction="10000"/>
          </a:bodyPr>
          <a:lstStyle/>
          <a:p>
            <a:r>
              <a:rPr lang="en-US" b="1" u="sng" dirty="0"/>
              <a:t>Biopsychosocial Hypothesis</a:t>
            </a:r>
          </a:p>
          <a:p>
            <a:endParaRPr lang="en-US" b="1" dirty="0"/>
          </a:p>
          <a:p>
            <a:pPr lvl="1"/>
            <a:r>
              <a:rPr lang="en-US" sz="2600" b="0" i="0" dirty="0">
                <a:solidFill>
                  <a:srgbClr val="202124"/>
                </a:solidFill>
                <a:effectLst/>
              </a:rPr>
              <a:t>The biopsychosocial model of addiction </a:t>
            </a:r>
            <a:r>
              <a:rPr lang="en-US" sz="2600" i="0" dirty="0">
                <a:solidFill>
                  <a:srgbClr val="202124"/>
                </a:solidFill>
                <a:effectLst/>
              </a:rPr>
              <a:t>states that genetic/ biological, psychological, and sociocultural factors contribute to addiction and should be taken into account for its prevention and treatment. </a:t>
            </a:r>
            <a:r>
              <a:rPr lang="en-US" sz="2600" b="0" i="0" dirty="0">
                <a:solidFill>
                  <a:srgbClr val="202124"/>
                </a:solidFill>
                <a:effectLst/>
              </a:rPr>
              <a:t>(Skewes &amp; González, 2013)</a:t>
            </a:r>
            <a:endParaRPr lang="en-US" sz="2600" dirty="0"/>
          </a:p>
          <a:p>
            <a:pPr lvl="1"/>
            <a:endParaRPr lang="en-US" sz="2600" dirty="0"/>
          </a:p>
          <a:p>
            <a:pPr lvl="1"/>
            <a:endParaRPr lang="en-US" sz="2600" dirty="0"/>
          </a:p>
          <a:p>
            <a:pPr lvl="1"/>
            <a:r>
              <a:rPr lang="en-US" sz="2600" b="0" i="0" dirty="0">
                <a:solidFill>
                  <a:srgbClr val="000000"/>
                </a:solidFill>
                <a:effectLst/>
              </a:rPr>
              <a:t>Criticism against the model include: the dominance or under-representation of each of the three domains (bio-, psycho- or social) when applied to research and clinical practice, and the insensitivity of the model to individuals’ ‘personal meaning’, particularly within cross-cultural settings. (Decon, 2013)</a:t>
            </a:r>
            <a:endParaRPr lang="en-US" sz="2600" dirty="0"/>
          </a:p>
        </p:txBody>
      </p:sp>
    </p:spTree>
    <p:extLst>
      <p:ext uri="{BB962C8B-B14F-4D97-AF65-F5344CB8AC3E}">
        <p14:creationId xmlns:p14="http://schemas.microsoft.com/office/powerpoint/2010/main" val="3942758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0D8A-AD06-82F0-3325-4EE9268290A8}"/>
              </a:ext>
            </a:extLst>
          </p:cNvPr>
          <p:cNvSpPr>
            <a:spLocks noGrp="1"/>
          </p:cNvSpPr>
          <p:nvPr>
            <p:ph type="title"/>
          </p:nvPr>
        </p:nvSpPr>
        <p:spPr/>
        <p:txBody>
          <a:bodyPr/>
          <a:lstStyle/>
          <a:p>
            <a:r>
              <a:rPr lang="en-US" dirty="0"/>
              <a:t>Co-Occurrence of Process Addictions and other Psychological Disorders</a:t>
            </a:r>
          </a:p>
        </p:txBody>
      </p:sp>
      <p:sp>
        <p:nvSpPr>
          <p:cNvPr id="3" name="Content Placeholder 2">
            <a:extLst>
              <a:ext uri="{FF2B5EF4-FFF2-40B4-BE49-F238E27FC236}">
                <a16:creationId xmlns:a16="http://schemas.microsoft.com/office/drawing/2014/main" id="{BDDA3B34-B4BF-5C3F-2944-9AD26516B7A2}"/>
              </a:ext>
            </a:extLst>
          </p:cNvPr>
          <p:cNvSpPr>
            <a:spLocks noGrp="1"/>
          </p:cNvSpPr>
          <p:nvPr>
            <p:ph idx="1"/>
          </p:nvPr>
        </p:nvSpPr>
        <p:spPr>
          <a:xfrm>
            <a:off x="838200" y="2562447"/>
            <a:ext cx="10515600" cy="3614516"/>
          </a:xfrm>
        </p:spPr>
        <p:txBody>
          <a:bodyPr/>
          <a:lstStyle/>
          <a:p>
            <a:r>
              <a:rPr lang="en-US" dirty="0"/>
              <a:t>What has been </a:t>
            </a:r>
            <a:r>
              <a:rPr lang="en-US" b="1" u="sng" dirty="0"/>
              <a:t>your</a:t>
            </a:r>
            <a:r>
              <a:rPr lang="en-US" dirty="0"/>
              <a:t> clinical experience with the intersection of process addiction, substance use, and mental health disorders? </a:t>
            </a:r>
          </a:p>
        </p:txBody>
      </p:sp>
      <p:pic>
        <p:nvPicPr>
          <p:cNvPr id="7170" name="Picture 2" descr="Your Guide To Affordable Therapy â Forbes Health">
            <a:extLst>
              <a:ext uri="{FF2B5EF4-FFF2-40B4-BE49-F238E27FC236}">
                <a16:creationId xmlns:a16="http://schemas.microsoft.com/office/drawing/2014/main" id="{5FE69FE5-F8D6-AC15-4A1D-81F9D0AC3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70" y="4148469"/>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You Know When You're Ready For Therapy - Talkspace">
            <a:extLst>
              <a:ext uri="{FF2B5EF4-FFF2-40B4-BE49-F238E27FC236}">
                <a16:creationId xmlns:a16="http://schemas.microsoft.com/office/drawing/2014/main" id="{721B673D-DAEB-C629-FD6A-EEEC6AD57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300" y="4148469"/>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97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DB63-9B32-2B77-EC88-FCBEFD04FBCA}"/>
              </a:ext>
            </a:extLst>
          </p:cNvPr>
          <p:cNvSpPr>
            <a:spLocks noGrp="1"/>
          </p:cNvSpPr>
          <p:nvPr>
            <p:ph type="title"/>
          </p:nvPr>
        </p:nvSpPr>
        <p:spPr/>
        <p:txBody>
          <a:bodyPr/>
          <a:lstStyle/>
          <a:p>
            <a:r>
              <a:rPr lang="en-US" dirty="0"/>
              <a:t>Co-Occurrence of Process Addictions and other Psychological Disorders</a:t>
            </a:r>
          </a:p>
        </p:txBody>
      </p:sp>
      <p:sp>
        <p:nvSpPr>
          <p:cNvPr id="3" name="Content Placeholder 2">
            <a:extLst>
              <a:ext uri="{FF2B5EF4-FFF2-40B4-BE49-F238E27FC236}">
                <a16:creationId xmlns:a16="http://schemas.microsoft.com/office/drawing/2014/main" id="{B249B02D-8CE5-F706-DB8F-F7EC1EC683FD}"/>
              </a:ext>
            </a:extLst>
          </p:cNvPr>
          <p:cNvSpPr>
            <a:spLocks noGrp="1"/>
          </p:cNvSpPr>
          <p:nvPr>
            <p:ph idx="1"/>
          </p:nvPr>
        </p:nvSpPr>
        <p:spPr>
          <a:xfrm>
            <a:off x="838200" y="2115879"/>
            <a:ext cx="10515600" cy="4061084"/>
          </a:xfrm>
        </p:spPr>
        <p:txBody>
          <a:bodyPr>
            <a:normAutofit/>
          </a:bodyPr>
          <a:lstStyle/>
          <a:p>
            <a:r>
              <a:rPr lang="en-US" sz="2400" b="0" i="0" dirty="0">
                <a:solidFill>
                  <a:srgbClr val="212121"/>
                </a:solidFill>
                <a:effectLst/>
              </a:rPr>
              <a:t>The essential feature of behavioral addictions is the failure to resist an impulse, drive, or temptation to perform an act that is harmful to the person or to others. In this respect, the behavioral addictions resemble substance use disorders. – (Grant, 2010)</a:t>
            </a:r>
          </a:p>
          <a:p>
            <a:endParaRPr lang="en-US" sz="2400" dirty="0">
              <a:solidFill>
                <a:srgbClr val="212121"/>
              </a:solidFill>
            </a:endParaRPr>
          </a:p>
          <a:p>
            <a:r>
              <a:rPr lang="en-US" sz="2400" b="0" i="0" dirty="0">
                <a:solidFill>
                  <a:srgbClr val="212121"/>
                </a:solidFill>
                <a:effectLst/>
              </a:rPr>
              <a:t>Many people with pathological gambling, compulsive sexual behavior, and compulsive buying report a decrease in positive mood effects with repeated behaviors and a need to increase the intensity of behavior to achieve the same mood effect, </a:t>
            </a:r>
            <a:r>
              <a:rPr lang="en-US" sz="2400" b="0" i="0" u="sng" dirty="0">
                <a:solidFill>
                  <a:srgbClr val="212121"/>
                </a:solidFill>
                <a:effectLst/>
              </a:rPr>
              <a:t>similar to tolerance of a substance</a:t>
            </a:r>
            <a:r>
              <a:rPr lang="en-US" sz="2400" b="0" i="0" dirty="0">
                <a:solidFill>
                  <a:srgbClr val="212121"/>
                </a:solidFill>
                <a:effectLst/>
              </a:rPr>
              <a:t>. – (Grant, 2010)</a:t>
            </a:r>
            <a:endParaRPr lang="en-US" sz="2400" dirty="0"/>
          </a:p>
        </p:txBody>
      </p:sp>
    </p:spTree>
    <p:extLst>
      <p:ext uri="{BB962C8B-B14F-4D97-AF65-F5344CB8AC3E}">
        <p14:creationId xmlns:p14="http://schemas.microsoft.com/office/powerpoint/2010/main" val="1150677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5125-9A27-FCEC-CD09-D5B79E1A0F63}"/>
              </a:ext>
            </a:extLst>
          </p:cNvPr>
          <p:cNvSpPr>
            <a:spLocks noGrp="1"/>
          </p:cNvSpPr>
          <p:nvPr>
            <p:ph type="title"/>
          </p:nvPr>
        </p:nvSpPr>
        <p:spPr/>
        <p:txBody>
          <a:bodyPr/>
          <a:lstStyle/>
          <a:p>
            <a:r>
              <a:rPr lang="en-US" dirty="0"/>
              <a:t>Co-Occurrence of Process Addictions and other Psychological Disorders</a:t>
            </a:r>
          </a:p>
        </p:txBody>
      </p:sp>
      <p:sp>
        <p:nvSpPr>
          <p:cNvPr id="3" name="Content Placeholder 2">
            <a:extLst>
              <a:ext uri="{FF2B5EF4-FFF2-40B4-BE49-F238E27FC236}">
                <a16:creationId xmlns:a16="http://schemas.microsoft.com/office/drawing/2014/main" id="{9D82F53F-DE1D-B419-EF57-77D1EE9CA767}"/>
              </a:ext>
            </a:extLst>
          </p:cNvPr>
          <p:cNvSpPr>
            <a:spLocks noGrp="1"/>
          </p:cNvSpPr>
          <p:nvPr>
            <p:ph idx="1"/>
          </p:nvPr>
        </p:nvSpPr>
        <p:spPr>
          <a:xfrm>
            <a:off x="838200" y="1881963"/>
            <a:ext cx="10515600" cy="4295000"/>
          </a:xfrm>
        </p:spPr>
        <p:txBody>
          <a:bodyPr>
            <a:normAutofit/>
          </a:bodyPr>
          <a:lstStyle/>
          <a:p>
            <a:r>
              <a:rPr lang="en-US" sz="2400" b="0" i="0" dirty="0">
                <a:solidFill>
                  <a:srgbClr val="212121"/>
                </a:solidFill>
                <a:effectLst/>
              </a:rPr>
              <a:t>Some evidence from neuroimaging studies supports a shared neurocircuitry of gambling disorder and substance use disorders. (Brewer, 2008)</a:t>
            </a:r>
            <a:endParaRPr lang="en-US" sz="2400" u="sng" baseline="30000" dirty="0">
              <a:solidFill>
                <a:srgbClr val="4C2C92"/>
              </a:solidFill>
            </a:endParaRPr>
          </a:p>
          <a:p>
            <a:endParaRPr lang="en-US" sz="2400" b="0" i="0" u="sng" baseline="30000" dirty="0">
              <a:solidFill>
                <a:srgbClr val="4C2C92"/>
              </a:solidFill>
              <a:effectLst/>
            </a:endParaRPr>
          </a:p>
          <a:p>
            <a:r>
              <a:rPr lang="en-US" sz="2400" dirty="0">
                <a:solidFill>
                  <a:srgbClr val="212121"/>
                </a:solidFill>
              </a:rPr>
              <a:t>A</a:t>
            </a:r>
            <a:r>
              <a:rPr lang="en-US" sz="2400" b="0" i="0" dirty="0">
                <a:solidFill>
                  <a:srgbClr val="212121"/>
                </a:solidFill>
                <a:effectLst/>
              </a:rPr>
              <a:t>bnormal functioning of the prefrontal cortex has been associated with gambling and substance addictions, and diminished cortex activation has also been implicated in the cravings associated with gambling and substance addictions. (Grant, 2017)</a:t>
            </a:r>
            <a:endParaRPr lang="en-US" sz="2400" dirty="0"/>
          </a:p>
        </p:txBody>
      </p:sp>
      <p:pic>
        <p:nvPicPr>
          <p:cNvPr id="12290" name="Picture 2" descr="Prefrontal Cortex Damage: What to Expect &amp; How to Recover">
            <a:extLst>
              <a:ext uri="{FF2B5EF4-FFF2-40B4-BE49-F238E27FC236}">
                <a16:creationId xmlns:a16="http://schemas.microsoft.com/office/drawing/2014/main" id="{69B18312-0846-2237-1650-C3E0F7EB5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713" y="4255239"/>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38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6E2C-B512-7E98-4D7A-E3419BBA9907}"/>
              </a:ext>
            </a:extLst>
          </p:cNvPr>
          <p:cNvSpPr>
            <a:spLocks noGrp="1"/>
          </p:cNvSpPr>
          <p:nvPr>
            <p:ph type="title"/>
          </p:nvPr>
        </p:nvSpPr>
        <p:spPr/>
        <p:txBody>
          <a:bodyPr/>
          <a:lstStyle/>
          <a:p>
            <a:r>
              <a:rPr lang="en-US" dirty="0"/>
              <a:t>Co-Occurrence of Process Addictions and other Psychological Disorders</a:t>
            </a:r>
          </a:p>
        </p:txBody>
      </p:sp>
      <p:sp>
        <p:nvSpPr>
          <p:cNvPr id="3" name="Content Placeholder 2">
            <a:extLst>
              <a:ext uri="{FF2B5EF4-FFF2-40B4-BE49-F238E27FC236}">
                <a16:creationId xmlns:a16="http://schemas.microsoft.com/office/drawing/2014/main" id="{2C3A3092-BD20-0DDF-DA39-6318B7B835FB}"/>
              </a:ext>
            </a:extLst>
          </p:cNvPr>
          <p:cNvSpPr>
            <a:spLocks noGrp="1"/>
          </p:cNvSpPr>
          <p:nvPr>
            <p:ph idx="1"/>
          </p:nvPr>
        </p:nvSpPr>
        <p:spPr/>
        <p:txBody>
          <a:bodyPr>
            <a:normAutofit fontScale="92500" lnSpcReduction="10000"/>
          </a:bodyPr>
          <a:lstStyle/>
          <a:p>
            <a:r>
              <a:rPr lang="en-US" sz="2600" b="0" i="0" dirty="0">
                <a:solidFill>
                  <a:srgbClr val="212121"/>
                </a:solidFill>
                <a:effectLst/>
              </a:rPr>
              <a:t>The St. Louis Epidemiologic Catchment Area (ECA) study found </a:t>
            </a:r>
            <a:r>
              <a:rPr lang="en-US" sz="2600" b="0" i="0" u="sng" dirty="0">
                <a:solidFill>
                  <a:srgbClr val="212121"/>
                </a:solidFill>
                <a:effectLst/>
              </a:rPr>
              <a:t>high rates of co-occurrence </a:t>
            </a:r>
            <a:r>
              <a:rPr lang="en-US" sz="2600" b="0" i="0" dirty="0">
                <a:solidFill>
                  <a:srgbClr val="212121"/>
                </a:solidFill>
                <a:effectLst/>
              </a:rPr>
              <a:t>for substance use disorders and pathological gambling, with the highest ratios generally observed between gambling, alcohol use disorders. (</a:t>
            </a:r>
            <a:r>
              <a:rPr lang="en-US" sz="2600" b="0" i="0" dirty="0" err="1">
                <a:solidFill>
                  <a:srgbClr val="212121"/>
                </a:solidFill>
                <a:effectLst/>
              </a:rPr>
              <a:t>Cunningam</a:t>
            </a:r>
            <a:r>
              <a:rPr lang="en-US" sz="2600" b="0" i="0" dirty="0">
                <a:solidFill>
                  <a:srgbClr val="212121"/>
                </a:solidFill>
                <a:effectLst/>
              </a:rPr>
              <a:t>, 1998)</a:t>
            </a:r>
          </a:p>
          <a:p>
            <a:endParaRPr lang="en-US" sz="2600" dirty="0">
              <a:solidFill>
                <a:srgbClr val="212121"/>
              </a:solidFill>
            </a:endParaRPr>
          </a:p>
          <a:p>
            <a:r>
              <a:rPr lang="en-US" sz="2600" b="0" i="0" dirty="0">
                <a:solidFill>
                  <a:srgbClr val="212121"/>
                </a:solidFill>
                <a:effectLst/>
              </a:rPr>
              <a:t>A Canadian epidemiological survey estimated that the relative risk for an </a:t>
            </a:r>
            <a:r>
              <a:rPr lang="en-US" sz="2600" b="0" i="0" u="sng" dirty="0">
                <a:solidFill>
                  <a:srgbClr val="212121"/>
                </a:solidFill>
                <a:effectLst/>
              </a:rPr>
              <a:t>alcohol use disorder increased 3.8-fold when disordered gambling was present.</a:t>
            </a:r>
            <a:r>
              <a:rPr lang="en-US" sz="2600" b="0" i="0" dirty="0">
                <a:solidFill>
                  <a:srgbClr val="212121"/>
                </a:solidFill>
                <a:effectLst/>
              </a:rPr>
              <a:t> (Bland, 1993)</a:t>
            </a:r>
          </a:p>
          <a:p>
            <a:endParaRPr lang="en-US" sz="2600" dirty="0">
              <a:solidFill>
                <a:srgbClr val="212121"/>
              </a:solidFill>
            </a:endParaRPr>
          </a:p>
          <a:p>
            <a:r>
              <a:rPr lang="en-US" sz="2600" b="0" i="0" u="sng" dirty="0">
                <a:solidFill>
                  <a:srgbClr val="212121"/>
                </a:solidFill>
                <a:effectLst/>
              </a:rPr>
              <a:t>Internet addiction was associated with harmful alcohol use </a:t>
            </a:r>
            <a:r>
              <a:rPr lang="en-US" sz="2600" b="0" i="0" dirty="0">
                <a:solidFill>
                  <a:srgbClr val="212121"/>
                </a:solidFill>
                <a:effectLst/>
              </a:rPr>
              <a:t>(nearly 2x) in a study of 2,453 college students, after controlling for gender, age and depression. (Yen, 2009)</a:t>
            </a:r>
          </a:p>
          <a:p>
            <a:endParaRPr lang="en-US" b="0" i="0" dirty="0">
              <a:solidFill>
                <a:srgbClr val="212121"/>
              </a:solidFill>
              <a:effectLst/>
              <a:latin typeface="Cambria" panose="02040503050406030204" pitchFamily="18" charset="0"/>
            </a:endParaRPr>
          </a:p>
          <a:p>
            <a:endParaRPr lang="en-US" dirty="0">
              <a:solidFill>
                <a:srgbClr val="212121"/>
              </a:solidFill>
              <a:latin typeface="Cambria" panose="02040503050406030204" pitchFamily="18" charset="0"/>
            </a:endParaRPr>
          </a:p>
          <a:p>
            <a:endParaRPr lang="en-US" dirty="0"/>
          </a:p>
        </p:txBody>
      </p:sp>
    </p:spTree>
    <p:extLst>
      <p:ext uri="{BB962C8B-B14F-4D97-AF65-F5344CB8AC3E}">
        <p14:creationId xmlns:p14="http://schemas.microsoft.com/office/powerpoint/2010/main" val="103052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716D72B-0D25-43A5-8554-C535E511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85A28-FAC7-AA4D-BCC9-19E0BCF459AE}"/>
              </a:ext>
            </a:extLst>
          </p:cNvPr>
          <p:cNvSpPr>
            <a:spLocks noGrp="1"/>
          </p:cNvSpPr>
          <p:nvPr>
            <p:ph type="title"/>
          </p:nvPr>
        </p:nvSpPr>
        <p:spPr>
          <a:xfrm>
            <a:off x="7543801" y="432877"/>
            <a:ext cx="3988536" cy="1642533"/>
          </a:xfrm>
        </p:spPr>
        <p:txBody>
          <a:bodyPr vert="horz" lIns="91440" tIns="45720" rIns="91440" bIns="45720" rtlCol="0" anchor="b">
            <a:normAutofit/>
          </a:bodyPr>
          <a:lstStyle/>
          <a:p>
            <a:r>
              <a:rPr lang="en-US" sz="5400" kern="1200" dirty="0">
                <a:solidFill>
                  <a:schemeClr val="tx1"/>
                </a:solidFill>
                <a:latin typeface="+mj-lt"/>
                <a:ea typeface="+mj-ea"/>
                <a:cs typeface="+mj-cs"/>
              </a:rPr>
              <a:t>Introductions</a:t>
            </a:r>
          </a:p>
        </p:txBody>
      </p:sp>
      <p:pic>
        <p:nvPicPr>
          <p:cNvPr id="7" name="Picture 6" descr="A person and person posing for a picture&#10;&#10;Description automatically generated with medium confidence">
            <a:extLst>
              <a:ext uri="{FF2B5EF4-FFF2-40B4-BE49-F238E27FC236}">
                <a16:creationId xmlns:a16="http://schemas.microsoft.com/office/drawing/2014/main" id="{F19988B2-758E-CC9E-D8DD-E4055C41AC3A}"/>
              </a:ext>
            </a:extLst>
          </p:cNvPr>
          <p:cNvPicPr>
            <a:picLocks noChangeAspect="1"/>
          </p:cNvPicPr>
          <p:nvPr/>
        </p:nvPicPr>
        <p:blipFill rotWithShape="1">
          <a:blip r:embed="rId2"/>
          <a:srcRect l="5405" r="4" b="2"/>
          <a:stretch/>
        </p:blipFill>
        <p:spPr>
          <a:xfrm>
            <a:off x="-7" y="10"/>
            <a:ext cx="3919476" cy="4143497"/>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p:spPr>
      </p:pic>
      <p:pic>
        <p:nvPicPr>
          <p:cNvPr id="8" name="Content Placeholder 7" descr="A group of boys playing on a beach&#10;&#10;Description automatically generated with low confidence">
            <a:extLst>
              <a:ext uri="{FF2B5EF4-FFF2-40B4-BE49-F238E27FC236}">
                <a16:creationId xmlns:a16="http://schemas.microsoft.com/office/drawing/2014/main" id="{BDAD02F9-E44E-1FB1-4EB0-398F6A894AF0}"/>
              </a:ext>
            </a:extLst>
          </p:cNvPr>
          <p:cNvPicPr>
            <a:picLocks noGrp="1" noChangeAspect="1"/>
          </p:cNvPicPr>
          <p:nvPr>
            <p:ph sz="half" idx="1"/>
          </p:nvPr>
        </p:nvPicPr>
        <p:blipFill rotWithShape="1">
          <a:blip r:embed="rId3"/>
          <a:srcRect l="10296" r="4471" b="5"/>
          <a:stretch/>
        </p:blipFill>
        <p:spPr>
          <a:xfrm>
            <a:off x="4013206" y="-36303"/>
            <a:ext cx="3254254" cy="3827472"/>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p:spPr>
      </p:pic>
      <p:sp>
        <p:nvSpPr>
          <p:cNvPr id="2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6484" y="2424319"/>
            <a:ext cx="3851563" cy="18288"/>
          </a:xfrm>
          <a:custGeom>
            <a:avLst/>
            <a:gdLst>
              <a:gd name="connsiteX0" fmla="*/ 0 w 3851563"/>
              <a:gd name="connsiteY0" fmla="*/ 0 h 18288"/>
              <a:gd name="connsiteX1" fmla="*/ 718958 w 3851563"/>
              <a:gd name="connsiteY1" fmla="*/ 0 h 18288"/>
              <a:gd name="connsiteX2" fmla="*/ 1437917 w 3851563"/>
              <a:gd name="connsiteY2" fmla="*/ 0 h 18288"/>
              <a:gd name="connsiteX3" fmla="*/ 1964297 w 3851563"/>
              <a:gd name="connsiteY3" fmla="*/ 0 h 18288"/>
              <a:gd name="connsiteX4" fmla="*/ 2606224 w 3851563"/>
              <a:gd name="connsiteY4" fmla="*/ 0 h 18288"/>
              <a:gd name="connsiteX5" fmla="*/ 3171120 w 3851563"/>
              <a:gd name="connsiteY5" fmla="*/ 0 h 18288"/>
              <a:gd name="connsiteX6" fmla="*/ 3851563 w 3851563"/>
              <a:gd name="connsiteY6" fmla="*/ 0 h 18288"/>
              <a:gd name="connsiteX7" fmla="*/ 3851563 w 3851563"/>
              <a:gd name="connsiteY7" fmla="*/ 18288 h 18288"/>
              <a:gd name="connsiteX8" fmla="*/ 3209636 w 3851563"/>
              <a:gd name="connsiteY8" fmla="*/ 18288 h 18288"/>
              <a:gd name="connsiteX9" fmla="*/ 2644740 w 3851563"/>
              <a:gd name="connsiteY9" fmla="*/ 18288 h 18288"/>
              <a:gd name="connsiteX10" fmla="*/ 2002813 w 3851563"/>
              <a:gd name="connsiteY10" fmla="*/ 18288 h 18288"/>
              <a:gd name="connsiteX11" fmla="*/ 1399401 w 3851563"/>
              <a:gd name="connsiteY11" fmla="*/ 18288 h 18288"/>
              <a:gd name="connsiteX12" fmla="*/ 834505 w 3851563"/>
              <a:gd name="connsiteY12" fmla="*/ 18288 h 18288"/>
              <a:gd name="connsiteX13" fmla="*/ 0 w 3851563"/>
              <a:gd name="connsiteY13" fmla="*/ 18288 h 18288"/>
              <a:gd name="connsiteX14" fmla="*/ 0 w 3851563"/>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1563" h="18288" fill="none" extrusionOk="0">
                <a:moveTo>
                  <a:pt x="0" y="0"/>
                </a:moveTo>
                <a:cubicBezTo>
                  <a:pt x="195934" y="10403"/>
                  <a:pt x="550513" y="-3379"/>
                  <a:pt x="718958" y="0"/>
                </a:cubicBezTo>
                <a:cubicBezTo>
                  <a:pt x="887403" y="3379"/>
                  <a:pt x="1238155" y="34184"/>
                  <a:pt x="1437917" y="0"/>
                </a:cubicBezTo>
                <a:cubicBezTo>
                  <a:pt x="1637679" y="-34184"/>
                  <a:pt x="1735575" y="21633"/>
                  <a:pt x="1964297" y="0"/>
                </a:cubicBezTo>
                <a:cubicBezTo>
                  <a:pt x="2193019" y="-21633"/>
                  <a:pt x="2398398" y="-18127"/>
                  <a:pt x="2606224" y="0"/>
                </a:cubicBezTo>
                <a:cubicBezTo>
                  <a:pt x="2814050" y="18127"/>
                  <a:pt x="3010763" y="-3923"/>
                  <a:pt x="3171120" y="0"/>
                </a:cubicBezTo>
                <a:cubicBezTo>
                  <a:pt x="3331477" y="3923"/>
                  <a:pt x="3662318" y="22618"/>
                  <a:pt x="3851563" y="0"/>
                </a:cubicBezTo>
                <a:cubicBezTo>
                  <a:pt x="3851602" y="7328"/>
                  <a:pt x="3852182" y="9982"/>
                  <a:pt x="3851563" y="18288"/>
                </a:cubicBezTo>
                <a:cubicBezTo>
                  <a:pt x="3539697" y="8623"/>
                  <a:pt x="3360357" y="-7186"/>
                  <a:pt x="3209636" y="18288"/>
                </a:cubicBezTo>
                <a:cubicBezTo>
                  <a:pt x="3058915" y="43762"/>
                  <a:pt x="2810322" y="8087"/>
                  <a:pt x="2644740" y="18288"/>
                </a:cubicBezTo>
                <a:cubicBezTo>
                  <a:pt x="2479158" y="28489"/>
                  <a:pt x="2131941" y="44882"/>
                  <a:pt x="2002813" y="18288"/>
                </a:cubicBezTo>
                <a:cubicBezTo>
                  <a:pt x="1873685" y="-8306"/>
                  <a:pt x="1675560" y="30966"/>
                  <a:pt x="1399401" y="18288"/>
                </a:cubicBezTo>
                <a:cubicBezTo>
                  <a:pt x="1123242" y="5610"/>
                  <a:pt x="1065368" y="33824"/>
                  <a:pt x="834505" y="18288"/>
                </a:cubicBezTo>
                <a:cubicBezTo>
                  <a:pt x="603642" y="2752"/>
                  <a:pt x="191505" y="58863"/>
                  <a:pt x="0" y="18288"/>
                </a:cubicBezTo>
                <a:cubicBezTo>
                  <a:pt x="-593" y="9736"/>
                  <a:pt x="244" y="6610"/>
                  <a:pt x="0" y="0"/>
                </a:cubicBezTo>
                <a:close/>
              </a:path>
              <a:path w="3851563" h="18288" stroke="0" extrusionOk="0">
                <a:moveTo>
                  <a:pt x="0" y="0"/>
                </a:moveTo>
                <a:cubicBezTo>
                  <a:pt x="289752" y="13020"/>
                  <a:pt x="480313" y="17689"/>
                  <a:pt x="641927" y="0"/>
                </a:cubicBezTo>
                <a:cubicBezTo>
                  <a:pt x="803541" y="-17689"/>
                  <a:pt x="1025789" y="14289"/>
                  <a:pt x="1322370" y="0"/>
                </a:cubicBezTo>
                <a:cubicBezTo>
                  <a:pt x="1618951" y="-14289"/>
                  <a:pt x="1675364" y="4422"/>
                  <a:pt x="1925782" y="0"/>
                </a:cubicBezTo>
                <a:cubicBezTo>
                  <a:pt x="2176200" y="-4422"/>
                  <a:pt x="2354648" y="21578"/>
                  <a:pt x="2644740" y="0"/>
                </a:cubicBezTo>
                <a:cubicBezTo>
                  <a:pt x="2934832" y="-21578"/>
                  <a:pt x="2992732" y="-4264"/>
                  <a:pt x="3286667" y="0"/>
                </a:cubicBezTo>
                <a:cubicBezTo>
                  <a:pt x="3580602" y="4264"/>
                  <a:pt x="3638704" y="20914"/>
                  <a:pt x="3851563" y="0"/>
                </a:cubicBezTo>
                <a:cubicBezTo>
                  <a:pt x="3851890" y="8595"/>
                  <a:pt x="3851491" y="13110"/>
                  <a:pt x="3851563" y="18288"/>
                </a:cubicBezTo>
                <a:cubicBezTo>
                  <a:pt x="3681588" y="-9641"/>
                  <a:pt x="3414286" y="12858"/>
                  <a:pt x="3209636" y="18288"/>
                </a:cubicBezTo>
                <a:cubicBezTo>
                  <a:pt x="3004986" y="23718"/>
                  <a:pt x="2777102" y="31540"/>
                  <a:pt x="2490677" y="18288"/>
                </a:cubicBezTo>
                <a:cubicBezTo>
                  <a:pt x="2204252" y="5036"/>
                  <a:pt x="2142029" y="45834"/>
                  <a:pt x="1810235" y="18288"/>
                </a:cubicBezTo>
                <a:cubicBezTo>
                  <a:pt x="1478441" y="-9258"/>
                  <a:pt x="1432135" y="21272"/>
                  <a:pt x="1245339" y="18288"/>
                </a:cubicBezTo>
                <a:cubicBezTo>
                  <a:pt x="1058543" y="15304"/>
                  <a:pt x="886298" y="9998"/>
                  <a:pt x="718958" y="18288"/>
                </a:cubicBezTo>
                <a:cubicBezTo>
                  <a:pt x="551618" y="26578"/>
                  <a:pt x="308263" y="-12886"/>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tanding on a stage&#10;&#10;Description automatically generated">
            <a:extLst>
              <a:ext uri="{FF2B5EF4-FFF2-40B4-BE49-F238E27FC236}">
                <a16:creationId xmlns:a16="http://schemas.microsoft.com/office/drawing/2014/main" id="{04F53118-8E51-6612-4478-1524EAF9B4E1}"/>
              </a:ext>
            </a:extLst>
          </p:cNvPr>
          <p:cNvPicPr>
            <a:picLocks noChangeAspect="1"/>
          </p:cNvPicPr>
          <p:nvPr/>
        </p:nvPicPr>
        <p:blipFill rotWithShape="1">
          <a:blip r:embed="rId4"/>
          <a:srcRect t="3149" r="-4" b="-4"/>
          <a:stretch/>
        </p:blipFill>
        <p:spPr>
          <a:xfrm>
            <a:off x="4" y="4328340"/>
            <a:ext cx="3912953"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p:spPr>
      </p:pic>
      <p:pic>
        <p:nvPicPr>
          <p:cNvPr id="9" name="Picture 8" descr="A picture containing person, outdoor&#10;&#10;Description automatically generated">
            <a:extLst>
              <a:ext uri="{FF2B5EF4-FFF2-40B4-BE49-F238E27FC236}">
                <a16:creationId xmlns:a16="http://schemas.microsoft.com/office/drawing/2014/main" id="{DD7929EE-DFDA-23DC-5312-6F044304F423}"/>
              </a:ext>
            </a:extLst>
          </p:cNvPr>
          <p:cNvPicPr>
            <a:picLocks noChangeAspect="1"/>
          </p:cNvPicPr>
          <p:nvPr/>
        </p:nvPicPr>
        <p:blipFill rotWithShape="1">
          <a:blip r:embed="rId5"/>
          <a:srcRect l="261" r="-4" b="-4"/>
          <a:stretch/>
        </p:blipFill>
        <p:spPr>
          <a:xfrm>
            <a:off x="4110923" y="3791169"/>
            <a:ext cx="3058821" cy="3066831"/>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sp>
        <p:nvSpPr>
          <p:cNvPr id="13" name="Content Placeholder 12">
            <a:extLst>
              <a:ext uri="{FF2B5EF4-FFF2-40B4-BE49-F238E27FC236}">
                <a16:creationId xmlns:a16="http://schemas.microsoft.com/office/drawing/2014/main" id="{BE6E00D1-8B1A-8295-504D-5A8137EAD71C}"/>
              </a:ext>
            </a:extLst>
          </p:cNvPr>
          <p:cNvSpPr>
            <a:spLocks noGrp="1"/>
          </p:cNvSpPr>
          <p:nvPr>
            <p:ph sz="half" idx="2"/>
          </p:nvPr>
        </p:nvSpPr>
        <p:spPr>
          <a:xfrm>
            <a:off x="7543618" y="2704407"/>
            <a:ext cx="3997805" cy="3489159"/>
          </a:xfrm>
        </p:spPr>
        <p:txBody>
          <a:bodyPr vert="horz" lIns="91440" tIns="45720" rIns="91440" bIns="45720" rtlCol="0">
            <a:normAutofit/>
          </a:bodyPr>
          <a:lstStyle/>
          <a:p>
            <a:pPr marL="0"/>
            <a:endParaRPr lang="en-US" sz="2200" dirty="0"/>
          </a:p>
          <a:p>
            <a:r>
              <a:rPr lang="en-US" sz="2200" dirty="0"/>
              <a:t>Who am I? </a:t>
            </a:r>
          </a:p>
          <a:p>
            <a:endParaRPr lang="en-US" sz="2200" dirty="0"/>
          </a:p>
          <a:p>
            <a:r>
              <a:rPr lang="en-US" sz="2200" dirty="0"/>
              <a:t>Why this topic?</a:t>
            </a:r>
          </a:p>
          <a:p>
            <a:endParaRPr lang="en-US" sz="2200" dirty="0"/>
          </a:p>
        </p:txBody>
      </p:sp>
    </p:spTree>
    <p:extLst>
      <p:ext uri="{BB962C8B-B14F-4D97-AF65-F5344CB8AC3E}">
        <p14:creationId xmlns:p14="http://schemas.microsoft.com/office/powerpoint/2010/main" val="140545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D79B-1AC9-C784-6891-CCEE06ED9806}"/>
              </a:ext>
            </a:extLst>
          </p:cNvPr>
          <p:cNvSpPr>
            <a:spLocks noGrp="1"/>
          </p:cNvSpPr>
          <p:nvPr>
            <p:ph type="title"/>
          </p:nvPr>
        </p:nvSpPr>
        <p:spPr/>
        <p:txBody>
          <a:bodyPr/>
          <a:lstStyle/>
          <a:p>
            <a:r>
              <a:rPr lang="en-US" dirty="0"/>
              <a:t>Co-Occurrence of Process Addictions and other Psychological Disorders</a:t>
            </a:r>
          </a:p>
        </p:txBody>
      </p:sp>
      <p:pic>
        <p:nvPicPr>
          <p:cNvPr id="5" name="Content Placeholder 4" descr="Table&#10;&#10;Description automatically generated">
            <a:extLst>
              <a:ext uri="{FF2B5EF4-FFF2-40B4-BE49-F238E27FC236}">
                <a16:creationId xmlns:a16="http://schemas.microsoft.com/office/drawing/2014/main" id="{BD9B9AE3-65B4-F669-7581-76A33A1E953B}"/>
              </a:ext>
            </a:extLst>
          </p:cNvPr>
          <p:cNvPicPr>
            <a:picLocks noGrp="1" noChangeAspect="1"/>
          </p:cNvPicPr>
          <p:nvPr>
            <p:ph idx="1"/>
          </p:nvPr>
        </p:nvPicPr>
        <p:blipFill>
          <a:blip r:embed="rId2"/>
          <a:stretch>
            <a:fillRect/>
          </a:stretch>
        </p:blipFill>
        <p:spPr>
          <a:xfrm>
            <a:off x="2768600" y="2401094"/>
            <a:ext cx="6654800" cy="3200400"/>
          </a:xfrm>
        </p:spPr>
      </p:pic>
      <p:sp>
        <p:nvSpPr>
          <p:cNvPr id="6" name="TextBox 5">
            <a:extLst>
              <a:ext uri="{FF2B5EF4-FFF2-40B4-BE49-F238E27FC236}">
                <a16:creationId xmlns:a16="http://schemas.microsoft.com/office/drawing/2014/main" id="{559DA8B3-9CAB-A34E-1469-45206F2D99D5}"/>
              </a:ext>
            </a:extLst>
          </p:cNvPr>
          <p:cNvSpPr txBox="1"/>
          <p:nvPr/>
        </p:nvSpPr>
        <p:spPr>
          <a:xfrm>
            <a:off x="8963247" y="5805377"/>
            <a:ext cx="2115879" cy="369332"/>
          </a:xfrm>
          <a:prstGeom prst="rect">
            <a:avLst/>
          </a:prstGeom>
          <a:noFill/>
        </p:spPr>
        <p:txBody>
          <a:bodyPr wrap="square" rtlCol="0">
            <a:spAutoFit/>
          </a:bodyPr>
          <a:lstStyle/>
          <a:p>
            <a:r>
              <a:rPr lang="en-US" dirty="0"/>
              <a:t>(Grant, 2010)</a:t>
            </a:r>
          </a:p>
        </p:txBody>
      </p:sp>
    </p:spTree>
    <p:extLst>
      <p:ext uri="{BB962C8B-B14F-4D97-AF65-F5344CB8AC3E}">
        <p14:creationId xmlns:p14="http://schemas.microsoft.com/office/powerpoint/2010/main" val="2351103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5465-9E51-516E-131D-197F9D2C62C0}"/>
              </a:ext>
            </a:extLst>
          </p:cNvPr>
          <p:cNvSpPr>
            <a:spLocks noGrp="1"/>
          </p:cNvSpPr>
          <p:nvPr>
            <p:ph type="title"/>
          </p:nvPr>
        </p:nvSpPr>
        <p:spPr/>
        <p:txBody>
          <a:bodyPr/>
          <a:lstStyle/>
          <a:p>
            <a:r>
              <a:rPr lang="en-US" dirty="0"/>
              <a:t>Co-Occurrence of Process Addictions and other Psychological Disorders</a:t>
            </a:r>
          </a:p>
        </p:txBody>
      </p:sp>
      <p:sp>
        <p:nvSpPr>
          <p:cNvPr id="3" name="Content Placeholder 2">
            <a:extLst>
              <a:ext uri="{FF2B5EF4-FFF2-40B4-BE49-F238E27FC236}">
                <a16:creationId xmlns:a16="http://schemas.microsoft.com/office/drawing/2014/main" id="{17EBD1F8-ED2A-34BB-DC37-5976B93480DD}"/>
              </a:ext>
            </a:extLst>
          </p:cNvPr>
          <p:cNvSpPr>
            <a:spLocks noGrp="1"/>
          </p:cNvSpPr>
          <p:nvPr>
            <p:ph idx="1"/>
          </p:nvPr>
        </p:nvSpPr>
        <p:spPr/>
        <p:txBody>
          <a:bodyPr/>
          <a:lstStyle/>
          <a:p>
            <a:r>
              <a:rPr lang="en-US" b="0" i="0" dirty="0">
                <a:solidFill>
                  <a:srgbClr val="212121"/>
                </a:solidFill>
                <a:effectLst/>
              </a:rPr>
              <a:t>Other psychiatric disorders, such as major depressive disorder, bipolar disorder, obsessive compulsive disorder, and attention deficit hyperactivity disorder, are also commonly reported in association with behavioral addictions. (Di Nicola, 2010)</a:t>
            </a:r>
            <a:endParaRPr lang="en-US" dirty="0"/>
          </a:p>
        </p:txBody>
      </p:sp>
      <p:pic>
        <p:nvPicPr>
          <p:cNvPr id="6146" name="Picture 2" descr="Learning &amp; Development - Co-Occuring Disorders (SEA)">
            <a:extLst>
              <a:ext uri="{FF2B5EF4-FFF2-40B4-BE49-F238E27FC236}">
                <a16:creationId xmlns:a16="http://schemas.microsoft.com/office/drawing/2014/main" id="{C9296301-DC27-F07E-3710-D7C8F28C1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105" y="4146698"/>
            <a:ext cx="4521790" cy="226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17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05C2-FE59-BEB0-F679-DD6DF09212B5}"/>
              </a:ext>
            </a:extLst>
          </p:cNvPr>
          <p:cNvSpPr>
            <a:spLocks noGrp="1"/>
          </p:cNvSpPr>
          <p:nvPr>
            <p:ph type="title"/>
          </p:nvPr>
        </p:nvSpPr>
        <p:spPr/>
        <p:txBody>
          <a:bodyPr/>
          <a:lstStyle/>
          <a:p>
            <a:r>
              <a:rPr lang="en-US" dirty="0"/>
              <a:t>Treatment (Non-Pharmacological)</a:t>
            </a:r>
          </a:p>
        </p:txBody>
      </p:sp>
      <p:sp>
        <p:nvSpPr>
          <p:cNvPr id="6" name="Content Placeholder 5">
            <a:extLst>
              <a:ext uri="{FF2B5EF4-FFF2-40B4-BE49-F238E27FC236}">
                <a16:creationId xmlns:a16="http://schemas.microsoft.com/office/drawing/2014/main" id="{B28B2A1D-4CB2-DB27-8401-A312F76ABCE4}"/>
              </a:ext>
            </a:extLst>
          </p:cNvPr>
          <p:cNvSpPr>
            <a:spLocks noGrp="1"/>
          </p:cNvSpPr>
          <p:nvPr>
            <p:ph sz="half" idx="2"/>
          </p:nvPr>
        </p:nvSpPr>
        <p:spPr>
          <a:xfrm>
            <a:off x="6172200" y="1825625"/>
            <a:ext cx="5181600" cy="4667250"/>
          </a:xfrm>
        </p:spPr>
        <p:txBody>
          <a:bodyPr>
            <a:normAutofit fontScale="70000" lnSpcReduction="20000"/>
          </a:bodyPr>
          <a:lstStyle/>
          <a:p>
            <a:pPr marL="0" indent="0" algn="ctr">
              <a:buNone/>
            </a:pPr>
            <a:r>
              <a:rPr lang="en-US" sz="3200" b="1" u="sng" dirty="0"/>
              <a:t>Cognitive Behavioral Therapy</a:t>
            </a:r>
          </a:p>
          <a:p>
            <a:pPr marL="0" indent="0" algn="ctr">
              <a:buNone/>
            </a:pPr>
            <a:endParaRPr lang="en-US" sz="3200" b="1" u="sng" dirty="0"/>
          </a:p>
          <a:p>
            <a:r>
              <a:rPr lang="en-US" sz="2900" b="0" i="0" dirty="0">
                <a:solidFill>
                  <a:srgbClr val="000000"/>
                </a:solidFill>
                <a:effectLst/>
              </a:rPr>
              <a:t>Cognitive treatment aims to counteract underlying irrational beliefs and attitudes about gambling that are believed to initiate and maintain the undesirable behavior. (Gaboury and Ladouceur, 1989)</a:t>
            </a:r>
          </a:p>
          <a:p>
            <a:endParaRPr lang="en-US" sz="2900" dirty="0">
              <a:solidFill>
                <a:srgbClr val="000000"/>
              </a:solidFill>
            </a:endParaRPr>
          </a:p>
          <a:p>
            <a:r>
              <a:rPr lang="en-US" sz="2900" dirty="0">
                <a:solidFill>
                  <a:srgbClr val="000000"/>
                </a:solidFill>
              </a:rPr>
              <a:t>C</a:t>
            </a:r>
            <a:r>
              <a:rPr lang="en-US" sz="2900" b="0" i="0" dirty="0">
                <a:solidFill>
                  <a:srgbClr val="000000"/>
                </a:solidFill>
                <a:effectLst/>
              </a:rPr>
              <a:t>ognitive-behavioral approaches have been successful for both adolescent problem gamblers (Ladouceur et al., 1994) and adult pathological gamblers (Sylvain et al., 1997). </a:t>
            </a:r>
          </a:p>
          <a:p>
            <a:endParaRPr lang="en-US" sz="2900" dirty="0">
              <a:solidFill>
                <a:srgbClr val="000000"/>
              </a:solidFill>
            </a:endParaRPr>
          </a:p>
          <a:p>
            <a:r>
              <a:rPr lang="en-US" sz="2900" b="0" i="0" dirty="0">
                <a:solidFill>
                  <a:srgbClr val="000000"/>
                </a:solidFill>
                <a:effectLst/>
              </a:rPr>
              <a:t>Often viewed as an easier approach to teach due to its operational orientation. </a:t>
            </a:r>
          </a:p>
          <a:p>
            <a:pPr marL="0" indent="0">
              <a:buNone/>
            </a:pPr>
            <a:endParaRPr lang="en-US" sz="2900" u="sng" dirty="0">
              <a:solidFill>
                <a:srgbClr val="000000"/>
              </a:solidFill>
            </a:endParaRPr>
          </a:p>
          <a:p>
            <a:pPr marL="0" indent="0">
              <a:buNone/>
            </a:pPr>
            <a:endParaRPr lang="en-US" sz="2900" b="1" u="sng" dirty="0"/>
          </a:p>
        </p:txBody>
      </p:sp>
      <p:sp>
        <p:nvSpPr>
          <p:cNvPr id="8" name="Content Placeholder 7">
            <a:extLst>
              <a:ext uri="{FF2B5EF4-FFF2-40B4-BE49-F238E27FC236}">
                <a16:creationId xmlns:a16="http://schemas.microsoft.com/office/drawing/2014/main" id="{9D9FC467-614E-395D-6A8E-E7687AEE9B6D}"/>
              </a:ext>
            </a:extLst>
          </p:cNvPr>
          <p:cNvSpPr>
            <a:spLocks noGrp="1"/>
          </p:cNvSpPr>
          <p:nvPr>
            <p:ph sz="half" idx="1"/>
          </p:nvPr>
        </p:nvSpPr>
        <p:spPr/>
        <p:txBody>
          <a:bodyPr>
            <a:normAutofit fontScale="70000" lnSpcReduction="20000"/>
          </a:bodyPr>
          <a:lstStyle/>
          <a:p>
            <a:pPr marL="0" indent="0" algn="ctr">
              <a:buNone/>
            </a:pPr>
            <a:r>
              <a:rPr lang="en-US" sz="3100" b="1" i="0" u="sng" dirty="0">
                <a:effectLst/>
              </a:rPr>
              <a:t>Psychodynamic</a:t>
            </a:r>
          </a:p>
          <a:p>
            <a:pPr algn="l"/>
            <a:endParaRPr lang="en-US" b="1" dirty="0">
              <a:latin typeface="arial" panose="020B0604020202020204" pitchFamily="34" charset="0"/>
            </a:endParaRPr>
          </a:p>
          <a:p>
            <a:r>
              <a:rPr lang="en-US" dirty="0">
                <a:solidFill>
                  <a:srgbClr val="000000"/>
                </a:solidFill>
              </a:rPr>
              <a:t>Clinicians</a:t>
            </a:r>
            <a:r>
              <a:rPr lang="en-US" b="0" i="0" dirty="0">
                <a:solidFill>
                  <a:srgbClr val="000000"/>
                </a:solidFill>
                <a:effectLst/>
              </a:rPr>
              <a:t> seek to understand the basis of all human behaviors by considering the motivational forces that derive from unconscious mental processes. (Wong, 1989) </a:t>
            </a:r>
          </a:p>
          <a:p>
            <a:endParaRPr lang="en-US" b="1" i="0" dirty="0">
              <a:effectLst/>
            </a:endParaRPr>
          </a:p>
          <a:p>
            <a:r>
              <a:rPr lang="en-US" b="0" i="0" dirty="0">
                <a:solidFill>
                  <a:srgbClr val="000000"/>
                </a:solidFill>
                <a:effectLst/>
              </a:rPr>
              <a:t>This perspective suggests that the process addiction is a symptom or expression of an underlying psychological condition.</a:t>
            </a:r>
          </a:p>
          <a:p>
            <a:endParaRPr lang="en-US" b="1" i="0" dirty="0">
              <a:effectLst/>
            </a:endParaRPr>
          </a:p>
          <a:p>
            <a:r>
              <a:rPr lang="en-US" dirty="0"/>
              <a:t>Limited empirical research on its overall effectiveness. </a:t>
            </a:r>
            <a:endParaRPr lang="en-US" i="0" dirty="0">
              <a:effectLst/>
            </a:endParaRPr>
          </a:p>
          <a:p>
            <a:pPr marL="0" indent="0">
              <a:buNone/>
            </a:pPr>
            <a:r>
              <a:rPr lang="en-US" dirty="0"/>
              <a:t>			</a:t>
            </a:r>
            <a:br>
              <a:rPr lang="en-US" dirty="0"/>
            </a:br>
            <a:endParaRPr lang="en-US" dirty="0"/>
          </a:p>
        </p:txBody>
      </p:sp>
    </p:spTree>
    <p:extLst>
      <p:ext uri="{BB962C8B-B14F-4D97-AF65-F5344CB8AC3E}">
        <p14:creationId xmlns:p14="http://schemas.microsoft.com/office/powerpoint/2010/main" val="3892989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22BE-69A7-345D-ABCA-7CBCEC3B1762}"/>
              </a:ext>
            </a:extLst>
          </p:cNvPr>
          <p:cNvSpPr>
            <a:spLocks noGrp="1"/>
          </p:cNvSpPr>
          <p:nvPr>
            <p:ph type="title"/>
          </p:nvPr>
        </p:nvSpPr>
        <p:spPr/>
        <p:txBody>
          <a:bodyPr/>
          <a:lstStyle/>
          <a:p>
            <a:r>
              <a:rPr lang="en-US" dirty="0"/>
              <a:t>Treatment (Psychotropic)</a:t>
            </a:r>
          </a:p>
        </p:txBody>
      </p:sp>
      <p:sp>
        <p:nvSpPr>
          <p:cNvPr id="3" name="Content Placeholder 2">
            <a:extLst>
              <a:ext uri="{FF2B5EF4-FFF2-40B4-BE49-F238E27FC236}">
                <a16:creationId xmlns:a16="http://schemas.microsoft.com/office/drawing/2014/main" id="{8A06A199-0749-FC1E-9AF6-66D4AB053BDA}"/>
              </a:ext>
            </a:extLst>
          </p:cNvPr>
          <p:cNvSpPr>
            <a:spLocks noGrp="1"/>
          </p:cNvSpPr>
          <p:nvPr>
            <p:ph idx="1"/>
          </p:nvPr>
        </p:nvSpPr>
        <p:spPr>
          <a:xfrm>
            <a:off x="678711" y="1690688"/>
            <a:ext cx="10515600" cy="4351338"/>
          </a:xfrm>
        </p:spPr>
        <p:txBody>
          <a:bodyPr/>
          <a:lstStyle/>
          <a:p>
            <a:r>
              <a:rPr lang="en-US" dirty="0"/>
              <a:t>Naltrexone (Vivitrol) has been reported to reduce craving in pathological gamblers (Grant et al. 2006). </a:t>
            </a:r>
          </a:p>
          <a:p>
            <a:r>
              <a:rPr lang="en-US" dirty="0"/>
              <a:t>Naltrexone (Vivitrol) has also shown promise in the treatment of compulsive sexual behavior (Grant &amp; Kim 2001).</a:t>
            </a:r>
          </a:p>
          <a:p>
            <a:r>
              <a:rPr lang="en-US" dirty="0"/>
              <a:t>Topirimate (Topamax) is an anticonvulsant and has shows some success in reducing binge episodes (McElroy et al. 2007).</a:t>
            </a:r>
          </a:p>
        </p:txBody>
      </p:sp>
      <p:pic>
        <p:nvPicPr>
          <p:cNvPr id="10242" name="Picture 2" descr="Using Topiramate to Treat Alcohol and Other Addictions">
            <a:extLst>
              <a:ext uri="{FF2B5EF4-FFF2-40B4-BE49-F238E27FC236}">
                <a16:creationId xmlns:a16="http://schemas.microsoft.com/office/drawing/2014/main" id="{A533B86B-856F-0EB4-B0C4-195E2C68B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689" y="4559264"/>
            <a:ext cx="3074224" cy="193361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or Healthcare Professionals | What is VIVITROLÂ® (naltrexone for  extended-release injectable suspension)?">
            <a:extLst>
              <a:ext uri="{FF2B5EF4-FFF2-40B4-BE49-F238E27FC236}">
                <a16:creationId xmlns:a16="http://schemas.microsoft.com/office/drawing/2014/main" id="{93EE6FF0-B3D1-E2B8-F4C6-E88D5CD13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49775"/>
            <a:ext cx="41910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80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31AA-2544-66C1-4FD3-2974BEEB3F3C}"/>
              </a:ext>
            </a:extLst>
          </p:cNvPr>
          <p:cNvSpPr>
            <a:spLocks noGrp="1"/>
          </p:cNvSpPr>
          <p:nvPr>
            <p:ph type="title"/>
          </p:nvPr>
        </p:nvSpPr>
        <p:spPr/>
        <p:txBody>
          <a:bodyPr/>
          <a:lstStyle/>
          <a:p>
            <a:r>
              <a:rPr lang="en-US" dirty="0"/>
              <a:t>Treatment Challenges</a:t>
            </a:r>
          </a:p>
        </p:txBody>
      </p:sp>
      <p:sp>
        <p:nvSpPr>
          <p:cNvPr id="3" name="Content Placeholder 2">
            <a:extLst>
              <a:ext uri="{FF2B5EF4-FFF2-40B4-BE49-F238E27FC236}">
                <a16:creationId xmlns:a16="http://schemas.microsoft.com/office/drawing/2014/main" id="{EFE933E9-80E8-095F-4246-A74EE39DABAD}"/>
              </a:ext>
            </a:extLst>
          </p:cNvPr>
          <p:cNvSpPr>
            <a:spLocks noGrp="1"/>
          </p:cNvSpPr>
          <p:nvPr>
            <p:ph idx="1"/>
          </p:nvPr>
        </p:nvSpPr>
        <p:spPr/>
        <p:txBody>
          <a:bodyPr/>
          <a:lstStyle/>
          <a:p>
            <a:r>
              <a:rPr lang="en-US" dirty="0"/>
              <a:t>Difficulty in getting third party payment for process addiction as primary condition. </a:t>
            </a:r>
          </a:p>
          <a:p>
            <a:endParaRPr lang="en-US" dirty="0"/>
          </a:p>
          <a:p>
            <a:endParaRPr lang="en-US" dirty="0"/>
          </a:p>
          <a:p>
            <a:r>
              <a:rPr lang="en-US" dirty="0"/>
              <a:t>Stigma associated with process addictions.</a:t>
            </a:r>
          </a:p>
          <a:p>
            <a:endParaRPr lang="en-US" dirty="0"/>
          </a:p>
          <a:p>
            <a:endParaRPr lang="en-US" dirty="0"/>
          </a:p>
          <a:p>
            <a:r>
              <a:rPr lang="en-US" dirty="0"/>
              <a:t>Lack of understanding among healthcare professionals. </a:t>
            </a:r>
          </a:p>
          <a:p>
            <a:endParaRPr lang="en-US" dirty="0"/>
          </a:p>
        </p:txBody>
      </p:sp>
    </p:spTree>
    <p:extLst>
      <p:ext uri="{BB962C8B-B14F-4D97-AF65-F5344CB8AC3E}">
        <p14:creationId xmlns:p14="http://schemas.microsoft.com/office/powerpoint/2010/main" val="71531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1963-FC7B-1A81-39BD-534FF21B7226}"/>
              </a:ext>
            </a:extLst>
          </p:cNvPr>
          <p:cNvSpPr>
            <a:spLocks noGrp="1"/>
          </p:cNvSpPr>
          <p:nvPr>
            <p:ph type="title"/>
          </p:nvPr>
        </p:nvSpPr>
        <p:spPr/>
        <p:txBody>
          <a:bodyPr/>
          <a:lstStyle/>
          <a:p>
            <a:r>
              <a:rPr lang="en-US" dirty="0"/>
              <a:t>Legalized Sports Betting- </a:t>
            </a:r>
            <a:br>
              <a:rPr lang="en-US" dirty="0"/>
            </a:br>
            <a:r>
              <a:rPr lang="en-US" dirty="0"/>
              <a:t>It’s coming, so what does that mean?  </a:t>
            </a:r>
          </a:p>
        </p:txBody>
      </p:sp>
      <p:pic>
        <p:nvPicPr>
          <p:cNvPr id="5" name="Content Placeholder 4" descr="Text&#10;&#10;Description automatically generated">
            <a:extLst>
              <a:ext uri="{FF2B5EF4-FFF2-40B4-BE49-F238E27FC236}">
                <a16:creationId xmlns:a16="http://schemas.microsoft.com/office/drawing/2014/main" id="{A5C10E81-99C7-0789-73DC-7F59B07A1A4C}"/>
              </a:ext>
            </a:extLst>
          </p:cNvPr>
          <p:cNvPicPr>
            <a:picLocks noGrp="1" noChangeAspect="1"/>
          </p:cNvPicPr>
          <p:nvPr>
            <p:ph idx="1"/>
          </p:nvPr>
        </p:nvPicPr>
        <p:blipFill>
          <a:blip r:embed="rId2"/>
          <a:stretch>
            <a:fillRect/>
          </a:stretch>
        </p:blipFill>
        <p:spPr>
          <a:xfrm>
            <a:off x="1784497" y="5154077"/>
            <a:ext cx="9347791" cy="1230438"/>
          </a:xfrm>
        </p:spPr>
      </p:pic>
      <p:pic>
        <p:nvPicPr>
          <p:cNvPr id="7" name="Picture 6" descr="Graphical user interface, text&#10;&#10;Description automatically generated">
            <a:extLst>
              <a:ext uri="{FF2B5EF4-FFF2-40B4-BE49-F238E27FC236}">
                <a16:creationId xmlns:a16="http://schemas.microsoft.com/office/drawing/2014/main" id="{B13FCBE8-7C8A-B0D9-53A4-0A845926C5A8}"/>
              </a:ext>
            </a:extLst>
          </p:cNvPr>
          <p:cNvPicPr>
            <a:picLocks noChangeAspect="1"/>
          </p:cNvPicPr>
          <p:nvPr/>
        </p:nvPicPr>
        <p:blipFill>
          <a:blip r:embed="rId3"/>
          <a:stretch>
            <a:fillRect/>
          </a:stretch>
        </p:blipFill>
        <p:spPr>
          <a:xfrm>
            <a:off x="6899644" y="1690688"/>
            <a:ext cx="4956544" cy="2469093"/>
          </a:xfrm>
          <a:prstGeom prst="rect">
            <a:avLst/>
          </a:prstGeom>
        </p:spPr>
      </p:pic>
      <p:pic>
        <p:nvPicPr>
          <p:cNvPr id="9" name="Picture 8" descr="A screenshot of a computer&#10;&#10;Description automatically generated with low confidence">
            <a:extLst>
              <a:ext uri="{FF2B5EF4-FFF2-40B4-BE49-F238E27FC236}">
                <a16:creationId xmlns:a16="http://schemas.microsoft.com/office/drawing/2014/main" id="{FDF957E8-A536-789B-523F-A581D2DB5247}"/>
              </a:ext>
            </a:extLst>
          </p:cNvPr>
          <p:cNvPicPr>
            <a:picLocks noChangeAspect="1"/>
          </p:cNvPicPr>
          <p:nvPr/>
        </p:nvPicPr>
        <p:blipFill>
          <a:blip r:embed="rId4"/>
          <a:stretch>
            <a:fillRect/>
          </a:stretch>
        </p:blipFill>
        <p:spPr>
          <a:xfrm>
            <a:off x="335812" y="1995055"/>
            <a:ext cx="6004999" cy="2719655"/>
          </a:xfrm>
          <a:prstGeom prst="rect">
            <a:avLst/>
          </a:prstGeom>
        </p:spPr>
      </p:pic>
    </p:spTree>
    <p:extLst>
      <p:ext uri="{BB962C8B-B14F-4D97-AF65-F5344CB8AC3E}">
        <p14:creationId xmlns:p14="http://schemas.microsoft.com/office/powerpoint/2010/main" val="174466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084C-897B-F120-D15B-5D642832BB5D}"/>
              </a:ext>
            </a:extLst>
          </p:cNvPr>
          <p:cNvSpPr>
            <a:spLocks noGrp="1"/>
          </p:cNvSpPr>
          <p:nvPr>
            <p:ph type="title"/>
          </p:nvPr>
        </p:nvSpPr>
        <p:spPr/>
        <p:txBody>
          <a:bodyPr/>
          <a:lstStyle/>
          <a:p>
            <a:r>
              <a:rPr lang="en-US" dirty="0"/>
              <a:t>Legalized Sports Betting- </a:t>
            </a:r>
            <a:br>
              <a:rPr lang="en-US" dirty="0"/>
            </a:br>
            <a:r>
              <a:rPr lang="en-US" dirty="0"/>
              <a:t>It’s coming, so what does that mean? </a:t>
            </a:r>
          </a:p>
        </p:txBody>
      </p:sp>
      <p:pic>
        <p:nvPicPr>
          <p:cNvPr id="5122" name="Picture 2" descr="The case against legalizing gambling - by Milan Singh">
            <a:extLst>
              <a:ext uri="{FF2B5EF4-FFF2-40B4-BE49-F238E27FC236}">
                <a16:creationId xmlns:a16="http://schemas.microsoft.com/office/drawing/2014/main" id="{28C158CC-5F27-1FDF-62E1-0DF6E079EC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121" y="2236288"/>
            <a:ext cx="5786365" cy="39197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PEline Calls Up, Hope Remains For More Funding From NY Sports Betting">
            <a:extLst>
              <a:ext uri="{FF2B5EF4-FFF2-40B4-BE49-F238E27FC236}">
                <a16:creationId xmlns:a16="http://schemas.microsoft.com/office/drawing/2014/main" id="{A5AB7D0A-4E83-4B4D-1559-AE5AE8093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98" y="1899498"/>
            <a:ext cx="6124502" cy="459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176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D3D9-D3F8-3252-D23D-63C39AA3FEC8}"/>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372ABD6E-0C90-DC57-F12E-1D67457462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2286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DD20-75E3-4E49-84EE-4D2B45F4FF49}"/>
              </a:ext>
            </a:extLst>
          </p:cNvPr>
          <p:cNvSpPr>
            <a:spLocks noGrp="1"/>
          </p:cNvSpPr>
          <p:nvPr>
            <p:ph type="title"/>
          </p:nvPr>
        </p:nvSpPr>
        <p:spPr/>
        <p:txBody>
          <a:bodyPr>
            <a:normAutofit/>
          </a:bodyPr>
          <a:lstStyle/>
          <a:p>
            <a:pPr algn="ctr"/>
            <a:endParaRPr lang="en-US" sz="4800" b="1" dirty="0"/>
          </a:p>
        </p:txBody>
      </p:sp>
      <p:sp>
        <p:nvSpPr>
          <p:cNvPr id="3" name="Content Placeholder 2">
            <a:extLst>
              <a:ext uri="{FF2B5EF4-FFF2-40B4-BE49-F238E27FC236}">
                <a16:creationId xmlns:a16="http://schemas.microsoft.com/office/drawing/2014/main" id="{9DA4F4F6-16D9-134B-9B20-40930F46346B}"/>
              </a:ext>
            </a:extLst>
          </p:cNvPr>
          <p:cNvSpPr>
            <a:spLocks noGrp="1"/>
          </p:cNvSpPr>
          <p:nvPr>
            <p:ph idx="1"/>
          </p:nvPr>
        </p:nvSpPr>
        <p:spPr>
          <a:xfrm>
            <a:off x="304800" y="3001385"/>
            <a:ext cx="11049000" cy="3711388"/>
          </a:xfrm>
        </p:spPr>
        <p:txBody>
          <a:bodyPr>
            <a:normAutofit lnSpcReduction="10000"/>
          </a:bodyPr>
          <a:lstStyle/>
          <a:p>
            <a:pPr marL="0" indent="0" algn="ctr">
              <a:buNone/>
            </a:pPr>
            <a:endParaRPr lang="en-US" b="1" u="sng" dirty="0"/>
          </a:p>
          <a:p>
            <a:pPr marL="0" indent="0" algn="ctr">
              <a:buNone/>
            </a:pPr>
            <a:r>
              <a:rPr lang="en-US" b="1" u="sng" dirty="0"/>
              <a:t>Mission:</a:t>
            </a:r>
            <a:endParaRPr lang="en-US" dirty="0"/>
          </a:p>
          <a:p>
            <a:pPr marL="0" indent="0">
              <a:buNone/>
            </a:pPr>
            <a:r>
              <a:rPr lang="en-US" sz="2000" dirty="0"/>
              <a:t>The Center for Rural Behavioral Health at Minnesota State University, Mankato is dedicated to improving access to behavioral healthcare for residents in outstate Minnesota to include recognized Reservations/Settlements through research, workforce development, and continuing education.</a:t>
            </a:r>
            <a:endParaRPr lang="en-US" dirty="0"/>
          </a:p>
          <a:p>
            <a:pPr marL="0" indent="0" algn="ctr">
              <a:buNone/>
            </a:pPr>
            <a:r>
              <a:rPr lang="en-US" b="1" u="sng" dirty="0"/>
              <a:t>Upcoming Events:</a:t>
            </a:r>
          </a:p>
          <a:p>
            <a:pPr marL="0" indent="0">
              <a:buNone/>
            </a:pPr>
            <a:r>
              <a:rPr lang="en-US" b="1" u="sng" dirty="0"/>
              <a:t>April 14</a:t>
            </a:r>
            <a:r>
              <a:rPr lang="en-US" b="1" u="sng" baseline="30000" dirty="0"/>
              <a:t>th</a:t>
            </a:r>
            <a:r>
              <a:rPr lang="en-US" b="1" u="sng" dirty="0"/>
              <a:t> and 28</a:t>
            </a:r>
            <a:r>
              <a:rPr lang="en-US" b="1" u="sng" baseline="30000" dirty="0"/>
              <a:t>th</a:t>
            </a:r>
            <a:r>
              <a:rPr lang="en-US" b="1" u="sng" dirty="0"/>
              <a:t>: </a:t>
            </a:r>
            <a:r>
              <a:rPr lang="en-US" dirty="0"/>
              <a:t>Advanced Clinical Supervisor Training </a:t>
            </a:r>
            <a:r>
              <a:rPr lang="en-US" sz="1400" dirty="0"/>
              <a:t>(Rashida Fisher and Tamara Kaiser)</a:t>
            </a:r>
          </a:p>
          <a:p>
            <a:pPr marL="0" indent="0">
              <a:buNone/>
            </a:pPr>
            <a:endParaRPr lang="en-US" sz="1400" dirty="0"/>
          </a:p>
          <a:p>
            <a:pPr marL="0" indent="0">
              <a:buNone/>
            </a:pPr>
            <a:r>
              <a:rPr lang="en-US" b="1" u="sng" dirty="0"/>
              <a:t>May 18/19 and June 15/16: </a:t>
            </a:r>
            <a:r>
              <a:rPr lang="en-US" dirty="0"/>
              <a:t>Foundational Clinical Supervisor Training</a:t>
            </a:r>
          </a:p>
          <a:p>
            <a:pPr marL="0" indent="0">
              <a:buNone/>
            </a:pPr>
            <a:endParaRPr lang="en-US" sz="1400" dirty="0"/>
          </a:p>
          <a:p>
            <a:pPr marL="0" indent="0">
              <a:buNone/>
            </a:pPr>
            <a:endParaRPr lang="en-US" sz="1400" dirty="0"/>
          </a:p>
        </p:txBody>
      </p:sp>
      <p:pic>
        <p:nvPicPr>
          <p:cNvPr id="4" name="Picture 3" descr="A picture containing grass, outdoor, sky, sunset&#10;&#10;Description automatically generated">
            <a:extLst>
              <a:ext uri="{FF2B5EF4-FFF2-40B4-BE49-F238E27FC236}">
                <a16:creationId xmlns:a16="http://schemas.microsoft.com/office/drawing/2014/main" id="{12271974-0C61-5457-3CE0-6CE237535EF4}"/>
              </a:ext>
            </a:extLst>
          </p:cNvPr>
          <p:cNvPicPr>
            <a:picLocks noChangeAspect="1"/>
          </p:cNvPicPr>
          <p:nvPr/>
        </p:nvPicPr>
        <p:blipFill rotWithShape="1">
          <a:blip r:embed="rId3"/>
          <a:srcRect t="1025"/>
          <a:stretch/>
        </p:blipFill>
        <p:spPr>
          <a:xfrm>
            <a:off x="0" y="1"/>
            <a:ext cx="12191980" cy="342900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99231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lstStyle/>
          <a:p>
            <a:pPr marL="0" indent="0" algn="ctr">
              <a:buNone/>
            </a:pPr>
            <a:r>
              <a:rPr lang="en-US" dirty="0" err="1"/>
              <a:t>Thad.Shunkwiler@mnsu.edu</a:t>
            </a:r>
            <a:endParaRPr lang="en-US" dirty="0"/>
          </a:p>
        </p:txBody>
      </p:sp>
      <p:pic>
        <p:nvPicPr>
          <p:cNvPr id="5" name="Picture 4" descr="A drawing of a face&#10;&#10;Description automatically generated">
            <a:extLst>
              <a:ext uri="{FF2B5EF4-FFF2-40B4-BE49-F238E27FC236}">
                <a16:creationId xmlns:a16="http://schemas.microsoft.com/office/drawing/2014/main" id="{8C4338CF-0D06-0B44-A3E4-8A2B821B86D2}"/>
              </a:ext>
            </a:extLst>
          </p:cNvPr>
          <p:cNvPicPr>
            <a:picLocks noChangeAspect="1"/>
          </p:cNvPicPr>
          <p:nvPr/>
        </p:nvPicPr>
        <p:blipFill>
          <a:blip r:embed="rId2"/>
          <a:stretch>
            <a:fillRect/>
          </a:stretch>
        </p:blipFill>
        <p:spPr>
          <a:xfrm>
            <a:off x="4149444" y="2542895"/>
            <a:ext cx="4143952" cy="4143952"/>
          </a:xfrm>
          <a:prstGeom prst="rect">
            <a:avLst/>
          </a:prstGeom>
        </p:spPr>
      </p:pic>
    </p:spTree>
    <p:extLst>
      <p:ext uri="{BB962C8B-B14F-4D97-AF65-F5344CB8AC3E}">
        <p14:creationId xmlns:p14="http://schemas.microsoft.com/office/powerpoint/2010/main" val="99522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262A-67EE-D349-BA77-30704B267AC3}"/>
              </a:ext>
            </a:extLst>
          </p:cNvPr>
          <p:cNvSpPr>
            <a:spLocks noGrp="1"/>
          </p:cNvSpPr>
          <p:nvPr>
            <p:ph type="title"/>
          </p:nvPr>
        </p:nvSpPr>
        <p:spPr/>
        <p:txBody>
          <a:bodyPr/>
          <a:lstStyle/>
          <a:p>
            <a:r>
              <a:rPr lang="en-US" b="1" u="sng" dirty="0"/>
              <a:t>Disclaimer </a:t>
            </a:r>
          </a:p>
        </p:txBody>
      </p:sp>
      <p:sp>
        <p:nvSpPr>
          <p:cNvPr id="3" name="Content Placeholder 2">
            <a:extLst>
              <a:ext uri="{FF2B5EF4-FFF2-40B4-BE49-F238E27FC236}">
                <a16:creationId xmlns:a16="http://schemas.microsoft.com/office/drawing/2014/main" id="{62B0975A-271E-7C4F-B9C2-A712771F6B77}"/>
              </a:ext>
            </a:extLst>
          </p:cNvPr>
          <p:cNvSpPr>
            <a:spLocks noGrp="1"/>
          </p:cNvSpPr>
          <p:nvPr>
            <p:ph sz="half" idx="1"/>
          </p:nvPr>
        </p:nvSpPr>
        <p:spPr>
          <a:xfrm>
            <a:off x="838200" y="2509285"/>
            <a:ext cx="5181600" cy="3083441"/>
          </a:xfrm>
        </p:spPr>
        <p:txBody>
          <a:bodyPr>
            <a:normAutofit/>
          </a:bodyPr>
          <a:lstStyle/>
          <a:p>
            <a:pPr marL="0" indent="0">
              <a:buNone/>
            </a:pPr>
            <a:r>
              <a:rPr lang="en-US" sz="3200" dirty="0"/>
              <a:t>The information in this presentation is for educational purposes only and is </a:t>
            </a:r>
            <a:r>
              <a:rPr lang="en-US" sz="3200" b="1" u="sng" dirty="0"/>
              <a:t>the sole opinion of the presenter.</a:t>
            </a:r>
          </a:p>
          <a:p>
            <a:endParaRPr lang="en-US" sz="2400" dirty="0"/>
          </a:p>
          <a:p>
            <a:pPr marL="0" indent="0">
              <a:buNone/>
            </a:pPr>
            <a:endParaRPr lang="en-US" dirty="0"/>
          </a:p>
        </p:txBody>
      </p:sp>
      <p:pic>
        <p:nvPicPr>
          <p:cNvPr id="14" name="Picture 13">
            <a:extLst>
              <a:ext uri="{FF2B5EF4-FFF2-40B4-BE49-F238E27FC236}">
                <a16:creationId xmlns:a16="http://schemas.microsoft.com/office/drawing/2014/main" id="{75A2503E-F2EA-0599-115C-7E40A498DCCE}"/>
              </a:ext>
            </a:extLst>
          </p:cNvPr>
          <p:cNvPicPr>
            <a:picLocks noChangeAspect="1"/>
          </p:cNvPicPr>
          <p:nvPr/>
        </p:nvPicPr>
        <p:blipFill>
          <a:blip r:embed="rId3"/>
          <a:stretch>
            <a:fillRect/>
          </a:stretch>
        </p:blipFill>
        <p:spPr>
          <a:xfrm>
            <a:off x="7050969" y="1554669"/>
            <a:ext cx="4207138" cy="1764792"/>
          </a:xfrm>
          <a:prstGeom prst="rect">
            <a:avLst/>
          </a:prstGeom>
        </p:spPr>
      </p:pic>
      <p:pic>
        <p:nvPicPr>
          <p:cNvPr id="1026" name="Picture 2" descr="Minnesota Association for Children's Mental Health | Saint Paul MN">
            <a:extLst>
              <a:ext uri="{FF2B5EF4-FFF2-40B4-BE49-F238E27FC236}">
                <a16:creationId xmlns:a16="http://schemas.microsoft.com/office/drawing/2014/main" id="{A4A7BA86-A9B7-4914-DFF3-BCFC0FA27EC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725788" y="387458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52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8290B-B2A7-6422-3267-3633494D7808}"/>
              </a:ext>
            </a:extLst>
          </p:cNvPr>
          <p:cNvSpPr>
            <a:spLocks noGrp="1"/>
          </p:cNvSpPr>
          <p:nvPr>
            <p:ph type="title"/>
          </p:nvPr>
        </p:nvSpPr>
        <p:spPr/>
        <p:txBody>
          <a:bodyPr/>
          <a:lstStyle/>
          <a:p>
            <a:r>
              <a:rPr lang="en-US" dirty="0"/>
              <a:t>References: </a:t>
            </a:r>
          </a:p>
        </p:txBody>
      </p:sp>
      <p:sp>
        <p:nvSpPr>
          <p:cNvPr id="5" name="Content Placeholder 4">
            <a:extLst>
              <a:ext uri="{FF2B5EF4-FFF2-40B4-BE49-F238E27FC236}">
                <a16:creationId xmlns:a16="http://schemas.microsoft.com/office/drawing/2014/main" id="{F1D9C72C-9D15-FED8-3C04-9A20F86C5FB6}"/>
              </a:ext>
            </a:extLst>
          </p:cNvPr>
          <p:cNvSpPr>
            <a:spLocks noGrp="1"/>
          </p:cNvSpPr>
          <p:nvPr>
            <p:ph idx="1"/>
          </p:nvPr>
        </p:nvSpPr>
        <p:spPr/>
        <p:txBody>
          <a:bodyPr>
            <a:normAutofit fontScale="40000" lnSpcReduction="20000"/>
          </a:bodyPr>
          <a:lstStyle/>
          <a:p>
            <a:r>
              <a:rPr lang="en-US" i="0" dirty="0">
                <a:solidFill>
                  <a:srgbClr val="212121"/>
                </a:solidFill>
                <a:effectLst/>
              </a:rPr>
              <a:t>Bland RC, Newman SC, </a:t>
            </a:r>
            <a:r>
              <a:rPr lang="en-US" i="0" dirty="0" err="1">
                <a:solidFill>
                  <a:srgbClr val="212121"/>
                </a:solidFill>
                <a:effectLst/>
              </a:rPr>
              <a:t>Orn</a:t>
            </a:r>
            <a:r>
              <a:rPr lang="en-US" i="0" dirty="0">
                <a:solidFill>
                  <a:srgbClr val="212121"/>
                </a:solidFill>
                <a:effectLst/>
              </a:rPr>
              <a:t> H, </a:t>
            </a:r>
            <a:r>
              <a:rPr lang="en-US" i="0" dirty="0" err="1">
                <a:solidFill>
                  <a:srgbClr val="212121"/>
                </a:solidFill>
                <a:effectLst/>
              </a:rPr>
              <a:t>Stebelsky</a:t>
            </a:r>
            <a:r>
              <a:rPr lang="en-US" i="0" dirty="0">
                <a:solidFill>
                  <a:srgbClr val="212121"/>
                </a:solidFill>
                <a:effectLst/>
              </a:rPr>
              <a:t> G. Epidemiology of pathological gambling in Edmonton. Can J Psychiatry. 1993 Mar;38(2):108-12. </a:t>
            </a:r>
            <a:r>
              <a:rPr lang="en-US" i="0" dirty="0" err="1">
                <a:solidFill>
                  <a:srgbClr val="212121"/>
                </a:solidFill>
                <a:effectLst/>
              </a:rPr>
              <a:t>doi</a:t>
            </a:r>
            <a:r>
              <a:rPr lang="en-US" i="0" dirty="0">
                <a:solidFill>
                  <a:srgbClr val="212121"/>
                </a:solidFill>
                <a:effectLst/>
              </a:rPr>
              <a:t>: 10.1177/070674379303800207. PMID: 8467435.</a:t>
            </a:r>
          </a:p>
          <a:p>
            <a:r>
              <a:rPr lang="en-US" i="0" dirty="0">
                <a:solidFill>
                  <a:srgbClr val="212121"/>
                </a:solidFill>
                <a:effectLst/>
              </a:rPr>
              <a:t>Brewer JA, Potenza MN. The neurobiology and genetics of impulse control disorders: Relationships to drug addictions. </a:t>
            </a:r>
            <a:r>
              <a:rPr lang="en-US" i="1" dirty="0" err="1">
                <a:solidFill>
                  <a:srgbClr val="212121"/>
                </a:solidFill>
                <a:effectLst/>
              </a:rPr>
              <a:t>Biochem</a:t>
            </a:r>
            <a:r>
              <a:rPr lang="en-US" i="1" dirty="0">
                <a:solidFill>
                  <a:srgbClr val="212121"/>
                </a:solidFill>
                <a:effectLst/>
              </a:rPr>
              <a:t> </a:t>
            </a:r>
            <a:r>
              <a:rPr lang="en-US" i="1" dirty="0" err="1">
                <a:solidFill>
                  <a:srgbClr val="212121"/>
                </a:solidFill>
                <a:effectLst/>
              </a:rPr>
              <a:t>Pharmacol</a:t>
            </a:r>
            <a:r>
              <a:rPr lang="en-US" i="1" dirty="0">
                <a:solidFill>
                  <a:srgbClr val="212121"/>
                </a:solidFill>
                <a:effectLst/>
              </a:rPr>
              <a:t>. </a:t>
            </a:r>
            <a:r>
              <a:rPr lang="en-US" i="0" dirty="0">
                <a:solidFill>
                  <a:srgbClr val="212121"/>
                </a:solidFill>
                <a:effectLst/>
              </a:rPr>
              <a:t>2008;75(1):63–75. </a:t>
            </a:r>
          </a:p>
          <a:p>
            <a:r>
              <a:rPr lang="en-US" i="0" dirty="0">
                <a:solidFill>
                  <a:srgbClr val="212121"/>
                </a:solidFill>
                <a:effectLst/>
              </a:rPr>
              <a:t>Deacon BJ. The biomedical model of mental disorder: a critical analysis of its validity, utility, and effects on psychotherapy research. Clin Psychol Rev. 2013 Nov;33(7):846-61. </a:t>
            </a:r>
            <a:r>
              <a:rPr lang="en-US" i="0" dirty="0" err="1">
                <a:solidFill>
                  <a:srgbClr val="212121"/>
                </a:solidFill>
                <a:effectLst/>
              </a:rPr>
              <a:t>doi</a:t>
            </a:r>
            <a:r>
              <a:rPr lang="en-US" i="0" dirty="0">
                <a:solidFill>
                  <a:srgbClr val="212121"/>
                </a:solidFill>
                <a:effectLst/>
              </a:rPr>
              <a:t>: 10.1016/j.cpr.2012.09.007. </a:t>
            </a:r>
            <a:r>
              <a:rPr lang="en-US" i="0" dirty="0" err="1">
                <a:solidFill>
                  <a:srgbClr val="212121"/>
                </a:solidFill>
                <a:effectLst/>
              </a:rPr>
              <a:t>Epub</a:t>
            </a:r>
            <a:r>
              <a:rPr lang="en-US" i="0" dirty="0">
                <a:solidFill>
                  <a:srgbClr val="212121"/>
                </a:solidFill>
                <a:effectLst/>
              </a:rPr>
              <a:t> 2013 Apr 8. PMID: 23664634.</a:t>
            </a:r>
          </a:p>
          <a:p>
            <a:r>
              <a:rPr lang="en-US" i="0" dirty="0">
                <a:solidFill>
                  <a:srgbClr val="212121"/>
                </a:solidFill>
                <a:effectLst/>
              </a:rPr>
              <a:t>du Hoffmann J, Nicola SM. Dopamine invigorates reward seeking by promoting cue-evoked excitation in the nucleus </a:t>
            </a:r>
            <a:r>
              <a:rPr lang="en-US" i="0" dirty="0" err="1">
                <a:solidFill>
                  <a:srgbClr val="212121"/>
                </a:solidFill>
                <a:effectLst/>
              </a:rPr>
              <a:t>accumbens</a:t>
            </a:r>
            <a:r>
              <a:rPr lang="en-US" i="0" dirty="0">
                <a:solidFill>
                  <a:srgbClr val="212121"/>
                </a:solidFill>
                <a:effectLst/>
              </a:rPr>
              <a:t>. J </a:t>
            </a:r>
            <a:r>
              <a:rPr lang="en-US" i="0" dirty="0" err="1">
                <a:solidFill>
                  <a:srgbClr val="212121"/>
                </a:solidFill>
                <a:effectLst/>
              </a:rPr>
              <a:t>Neurosci</a:t>
            </a:r>
            <a:r>
              <a:rPr lang="en-US" i="0" dirty="0">
                <a:solidFill>
                  <a:srgbClr val="212121"/>
                </a:solidFill>
                <a:effectLst/>
              </a:rPr>
              <a:t>. 2014 Oct 22;34(43):14349-64. </a:t>
            </a:r>
            <a:r>
              <a:rPr lang="en-US" i="0" dirty="0" err="1">
                <a:solidFill>
                  <a:srgbClr val="212121"/>
                </a:solidFill>
                <a:effectLst/>
              </a:rPr>
              <a:t>doi</a:t>
            </a:r>
            <a:r>
              <a:rPr lang="en-US" i="0" dirty="0">
                <a:solidFill>
                  <a:srgbClr val="212121"/>
                </a:solidFill>
                <a:effectLst/>
              </a:rPr>
              <a:t>: 10.1523/JNEUROSCI.3492-14.2014. PMID: 25339748; PMCID: PMC4205557.</a:t>
            </a:r>
          </a:p>
          <a:p>
            <a:r>
              <a:rPr lang="en-US" i="0" dirty="0">
                <a:solidFill>
                  <a:srgbClr val="212121"/>
                </a:solidFill>
                <a:effectLst/>
              </a:rPr>
              <a:t>Karim R, </a:t>
            </a:r>
            <a:r>
              <a:rPr lang="en-US" i="0" dirty="0" err="1">
                <a:solidFill>
                  <a:srgbClr val="212121"/>
                </a:solidFill>
                <a:effectLst/>
              </a:rPr>
              <a:t>Chaudhri</a:t>
            </a:r>
            <a:r>
              <a:rPr lang="en-US" i="0" dirty="0">
                <a:solidFill>
                  <a:srgbClr val="212121"/>
                </a:solidFill>
                <a:effectLst/>
              </a:rPr>
              <a:t> P. Behavioral addictions: an overview. J Psychoactive Drugs. 2012 Jan-Mar;44(1):5-17. </a:t>
            </a:r>
            <a:r>
              <a:rPr lang="en-US" i="0" dirty="0" err="1">
                <a:solidFill>
                  <a:srgbClr val="212121"/>
                </a:solidFill>
                <a:effectLst/>
              </a:rPr>
              <a:t>doi</a:t>
            </a:r>
            <a:r>
              <a:rPr lang="en-US" i="0" dirty="0">
                <a:solidFill>
                  <a:srgbClr val="212121"/>
                </a:solidFill>
                <a:effectLst/>
              </a:rPr>
              <a:t>: 10.1080/02791072.2012.662859. PMID: 22641961.</a:t>
            </a:r>
          </a:p>
          <a:p>
            <a:r>
              <a:rPr lang="en-US" i="0" dirty="0">
                <a:solidFill>
                  <a:srgbClr val="333333"/>
                </a:solidFill>
                <a:effectLst/>
              </a:rPr>
              <a:t>Ladouceur, R., &amp; Gaboury, A. (1988). Effects of limited and unlimited stakes on gambling behavior. </a:t>
            </a:r>
            <a:r>
              <a:rPr lang="en-US" i="1" dirty="0">
                <a:solidFill>
                  <a:srgbClr val="333333"/>
                </a:solidFill>
                <a:effectLst/>
              </a:rPr>
              <a:t>Journal of Gambling Behavior, 4</a:t>
            </a:r>
            <a:r>
              <a:rPr lang="en-US" i="0" dirty="0">
                <a:solidFill>
                  <a:srgbClr val="333333"/>
                </a:solidFill>
                <a:effectLst/>
              </a:rPr>
              <a:t>(2), 119–126.</a:t>
            </a:r>
            <a:endParaRPr lang="en-US" i="0" dirty="0">
              <a:solidFill>
                <a:srgbClr val="212121"/>
              </a:solidFill>
              <a:effectLst/>
            </a:endParaRPr>
          </a:p>
          <a:p>
            <a:r>
              <a:rPr lang="en-US" i="0" dirty="0">
                <a:solidFill>
                  <a:srgbClr val="212121"/>
                </a:solidFill>
                <a:effectLst/>
              </a:rPr>
              <a:t>Grant JE, Potenza MN, Hollander E, Cunningham-Williams R, </a:t>
            </a:r>
            <a:r>
              <a:rPr lang="en-US" i="0" dirty="0" err="1">
                <a:solidFill>
                  <a:srgbClr val="212121"/>
                </a:solidFill>
                <a:effectLst/>
              </a:rPr>
              <a:t>Nurminen</a:t>
            </a:r>
            <a:r>
              <a:rPr lang="en-US" i="0" dirty="0">
                <a:solidFill>
                  <a:srgbClr val="212121"/>
                </a:solidFill>
                <a:effectLst/>
              </a:rPr>
              <a:t> T, Smits G, Kallio A. A multicenter investigation of the opioid antagonist </a:t>
            </a:r>
            <a:r>
              <a:rPr lang="en-US" i="0" dirty="0" err="1">
                <a:solidFill>
                  <a:srgbClr val="212121"/>
                </a:solidFill>
                <a:effectLst/>
              </a:rPr>
              <a:t>nalmefene</a:t>
            </a:r>
            <a:r>
              <a:rPr lang="en-US" i="0" dirty="0">
                <a:solidFill>
                  <a:srgbClr val="212121"/>
                </a:solidFill>
                <a:effectLst/>
              </a:rPr>
              <a:t> in the treatment of pathological gambling. </a:t>
            </a:r>
            <a:r>
              <a:rPr lang="en-US" i="1" dirty="0">
                <a:solidFill>
                  <a:srgbClr val="212121"/>
                </a:solidFill>
                <a:effectLst/>
              </a:rPr>
              <a:t>Am J Psychiatry.</a:t>
            </a:r>
            <a:r>
              <a:rPr lang="en-US" i="0" dirty="0">
                <a:solidFill>
                  <a:srgbClr val="212121"/>
                </a:solidFill>
                <a:effectLst/>
              </a:rPr>
              <a:t>2006;163(2):303–312.</a:t>
            </a:r>
          </a:p>
          <a:p>
            <a:r>
              <a:rPr lang="en-US" i="0" dirty="0">
                <a:solidFill>
                  <a:srgbClr val="212121"/>
                </a:solidFill>
                <a:effectLst/>
              </a:rPr>
              <a:t>Grant JE, Kim SW, Hartman BK. A double-blind, placebo-controlled study of the opiate antagonist, naltrexone, for the treatment of pathological gambling urges. </a:t>
            </a:r>
            <a:r>
              <a:rPr lang="en-US" i="1" dirty="0">
                <a:solidFill>
                  <a:srgbClr val="212121"/>
                </a:solidFill>
                <a:effectLst/>
              </a:rPr>
              <a:t>J Clin Psychiatry. </a:t>
            </a:r>
            <a:r>
              <a:rPr lang="en-US" i="0" dirty="0">
                <a:solidFill>
                  <a:srgbClr val="212121"/>
                </a:solidFill>
                <a:effectLst/>
              </a:rPr>
              <a:t>2008;69(5):783–789.</a:t>
            </a:r>
          </a:p>
          <a:p>
            <a:r>
              <a:rPr lang="en-US" i="0" dirty="0">
                <a:solidFill>
                  <a:srgbClr val="232323"/>
                </a:solidFill>
                <a:effectLst/>
              </a:rPr>
              <a:t>Grant, J. E., Brewer, J. A., &amp; Potenza, M. N. (2006). The Neurobiology of Substance and Behavioral Addictions. CNS Spectrums, 11, 924-930. </a:t>
            </a:r>
            <a:endParaRPr lang="en-US" i="0" dirty="0">
              <a:solidFill>
                <a:srgbClr val="212121"/>
              </a:solidFill>
              <a:effectLst/>
            </a:endParaRPr>
          </a:p>
          <a:p>
            <a:r>
              <a:rPr lang="en-US" i="0" dirty="0">
                <a:solidFill>
                  <a:srgbClr val="212121"/>
                </a:solidFill>
                <a:effectLst/>
              </a:rPr>
              <a:t>McElroy SL, Hudson JI, </a:t>
            </a:r>
            <a:r>
              <a:rPr lang="en-US" i="0" dirty="0" err="1">
                <a:solidFill>
                  <a:srgbClr val="212121"/>
                </a:solidFill>
                <a:effectLst/>
              </a:rPr>
              <a:t>Capece</a:t>
            </a:r>
            <a:r>
              <a:rPr lang="en-US" i="0" dirty="0">
                <a:solidFill>
                  <a:srgbClr val="212121"/>
                </a:solidFill>
                <a:effectLst/>
              </a:rPr>
              <a:t> JA, Beyers K, Fisher AC, Rosenthal NR et al (2007. b). Topiramate for the treatment of binge eating disorder associated with obesity: a placebo-controlled study. </a:t>
            </a:r>
            <a:r>
              <a:rPr lang="en-US" i="1" dirty="0">
                <a:solidFill>
                  <a:srgbClr val="212121"/>
                </a:solidFill>
                <a:effectLst/>
              </a:rPr>
              <a:t>Biol Psychiatry</a:t>
            </a:r>
            <a:r>
              <a:rPr lang="en-US" i="0" dirty="0">
                <a:solidFill>
                  <a:srgbClr val="212121"/>
                </a:solidFill>
                <a:effectLst/>
              </a:rPr>
              <a:t> 61: 1039–1048.</a:t>
            </a:r>
          </a:p>
          <a:p>
            <a:r>
              <a:rPr lang="en-US" i="0" dirty="0">
                <a:solidFill>
                  <a:srgbClr val="2E414F"/>
                </a:solidFill>
                <a:effectLst/>
              </a:rPr>
              <a:t>Skewes, M.C., &amp; Gonzalez, V.M. (2013). The Biopsychosocial Model of Addiction.</a:t>
            </a:r>
            <a:endParaRPr lang="en-US" i="0" dirty="0">
              <a:solidFill>
                <a:srgbClr val="212121"/>
              </a:solidFill>
              <a:effectLst/>
            </a:endParaRPr>
          </a:p>
          <a:p>
            <a:r>
              <a:rPr lang="en-US" i="0" dirty="0">
                <a:solidFill>
                  <a:srgbClr val="212121"/>
                </a:solidFill>
                <a:effectLst/>
              </a:rPr>
              <a:t>Sylvain C, Ladouceur R, Boisvert JM. Cognitive and behavioral treatment of pathological gambling: a controlled study. J Consult Clin Psychol. 1997 Oct;65(5):727-32. </a:t>
            </a:r>
            <a:r>
              <a:rPr lang="en-US" i="0" dirty="0" err="1">
                <a:solidFill>
                  <a:srgbClr val="212121"/>
                </a:solidFill>
                <a:effectLst/>
              </a:rPr>
              <a:t>doi</a:t>
            </a:r>
            <a:r>
              <a:rPr lang="en-US" i="0" dirty="0">
                <a:solidFill>
                  <a:srgbClr val="212121"/>
                </a:solidFill>
                <a:effectLst/>
              </a:rPr>
              <a:t>: 10.1037//0022-006x.65.5.727. PMID: 9337491.</a:t>
            </a:r>
          </a:p>
          <a:p>
            <a:r>
              <a:rPr lang="en-US" i="0" dirty="0">
                <a:solidFill>
                  <a:srgbClr val="333333"/>
                </a:solidFill>
                <a:effectLst/>
              </a:rPr>
              <a:t>Wong, P. T. (1989). Personal meaning and successful aging. </a:t>
            </a:r>
            <a:r>
              <a:rPr lang="en-US" i="1" dirty="0">
                <a:solidFill>
                  <a:srgbClr val="333333"/>
                </a:solidFill>
                <a:effectLst/>
              </a:rPr>
              <a:t>Canadian Psychology / </a:t>
            </a:r>
            <a:r>
              <a:rPr lang="en-US" i="1" dirty="0" err="1">
                <a:solidFill>
                  <a:srgbClr val="333333"/>
                </a:solidFill>
                <a:effectLst/>
              </a:rPr>
              <a:t>Psychologie</a:t>
            </a:r>
            <a:r>
              <a:rPr lang="en-US" i="1" dirty="0">
                <a:solidFill>
                  <a:srgbClr val="333333"/>
                </a:solidFill>
                <a:effectLst/>
              </a:rPr>
              <a:t> </a:t>
            </a:r>
            <a:r>
              <a:rPr lang="en-US" i="1" dirty="0" err="1">
                <a:solidFill>
                  <a:srgbClr val="333333"/>
                </a:solidFill>
                <a:effectLst/>
              </a:rPr>
              <a:t>canadienne</a:t>
            </a:r>
            <a:r>
              <a:rPr lang="en-US" i="1" dirty="0">
                <a:solidFill>
                  <a:srgbClr val="333333"/>
                </a:solidFill>
                <a:effectLst/>
              </a:rPr>
              <a:t>, 30</a:t>
            </a:r>
            <a:r>
              <a:rPr lang="en-US" i="0" dirty="0">
                <a:solidFill>
                  <a:srgbClr val="333333"/>
                </a:solidFill>
                <a:effectLst/>
              </a:rPr>
              <a:t>(3), 516–525.</a:t>
            </a:r>
          </a:p>
          <a:p>
            <a:r>
              <a:rPr lang="en-US" i="0" dirty="0">
                <a:solidFill>
                  <a:srgbClr val="212121"/>
                </a:solidFill>
                <a:effectLst/>
              </a:rPr>
              <a:t>Yen CF, Ko CH, Yen JY, Chang YP, Cheng CP. Multi-dimensional discriminative factors for Internet addiction among adolescents regarding gender and age. Psychiatry Clin </a:t>
            </a:r>
            <a:r>
              <a:rPr lang="en-US" i="0" dirty="0" err="1">
                <a:solidFill>
                  <a:srgbClr val="212121"/>
                </a:solidFill>
                <a:effectLst/>
              </a:rPr>
              <a:t>Neurosci</a:t>
            </a:r>
            <a:r>
              <a:rPr lang="en-US" i="0" dirty="0">
                <a:solidFill>
                  <a:srgbClr val="212121"/>
                </a:solidFill>
                <a:effectLst/>
              </a:rPr>
              <a:t>. 2009 Jun;63(3):357-64. </a:t>
            </a:r>
            <a:r>
              <a:rPr lang="en-US" i="0" dirty="0" err="1">
                <a:solidFill>
                  <a:srgbClr val="212121"/>
                </a:solidFill>
                <a:effectLst/>
              </a:rPr>
              <a:t>doi</a:t>
            </a:r>
            <a:r>
              <a:rPr lang="en-US" i="0" dirty="0">
                <a:solidFill>
                  <a:srgbClr val="212121"/>
                </a:solidFill>
                <a:effectLst/>
              </a:rPr>
              <a:t>: 10.1111/j.1440-1819.2009.01969.x. PMID: 19566768.</a:t>
            </a:r>
            <a:endParaRPr lang="en-US" dirty="0"/>
          </a:p>
        </p:txBody>
      </p:sp>
    </p:spTree>
    <p:extLst>
      <p:ext uri="{BB962C8B-B14F-4D97-AF65-F5344CB8AC3E}">
        <p14:creationId xmlns:p14="http://schemas.microsoft.com/office/powerpoint/2010/main" val="277204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6482-651B-174C-ADF1-4507AFFB5B6A}"/>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EEEF435E-99D3-5346-9A18-40AAB33A56EE}"/>
              </a:ext>
            </a:extLst>
          </p:cNvPr>
          <p:cNvSpPr>
            <a:spLocks noGrp="1"/>
          </p:cNvSpPr>
          <p:nvPr>
            <p:ph idx="1"/>
          </p:nvPr>
        </p:nvSpPr>
        <p:spPr>
          <a:xfrm>
            <a:off x="838200" y="1690688"/>
            <a:ext cx="10515600" cy="4310719"/>
          </a:xfrm>
        </p:spPr>
        <p:txBody>
          <a:bodyPr>
            <a:normAutofit fontScale="77500" lnSpcReduction="20000"/>
          </a:bodyPr>
          <a:lstStyle/>
          <a:p>
            <a:pPr marL="514350" indent="-514350">
              <a:buFont typeface="+mj-lt"/>
              <a:buAutoNum type="arabicPeriod"/>
            </a:pPr>
            <a:endParaRPr lang="en-US" dirty="0"/>
          </a:p>
          <a:p>
            <a:pPr marL="514350" indent="-514350">
              <a:buFont typeface="+mj-lt"/>
              <a:buAutoNum type="arabicPeriod"/>
            </a:pPr>
            <a:r>
              <a:rPr lang="en-US" sz="3600" dirty="0"/>
              <a:t>Identify the pathology and presumed etiology of process addictions</a:t>
            </a:r>
          </a:p>
          <a:p>
            <a:pPr marL="742950" indent="-742950">
              <a:buFont typeface="+mj-lt"/>
              <a:buAutoNum type="arabicPeriod"/>
            </a:pPr>
            <a:endParaRPr lang="en-US" sz="3600" dirty="0"/>
          </a:p>
          <a:p>
            <a:pPr marL="514350" indent="-514350">
              <a:buFont typeface="+mj-lt"/>
              <a:buAutoNum type="arabicPeriod"/>
            </a:pPr>
            <a:r>
              <a:rPr lang="en-US" sz="3600" dirty="0"/>
              <a:t>Examine the co-occurring nature of process addictions, chemical addictions, and mental health</a:t>
            </a:r>
          </a:p>
          <a:p>
            <a:pPr marL="742950" indent="-742950">
              <a:buFont typeface="+mj-lt"/>
              <a:buAutoNum type="arabicPeriod"/>
            </a:pPr>
            <a:endParaRPr lang="en-US" sz="3600" dirty="0"/>
          </a:p>
          <a:p>
            <a:pPr marL="514350" indent="-514350">
              <a:buFont typeface="+mj-lt"/>
              <a:buAutoNum type="arabicPeriod"/>
            </a:pPr>
            <a:r>
              <a:rPr lang="en-US" sz="3600" dirty="0"/>
              <a:t>Explore treatment modalities to intervene on process addictions</a:t>
            </a:r>
          </a:p>
          <a:p>
            <a:pPr marL="514350" indent="-514350">
              <a:buFont typeface="+mj-lt"/>
              <a:buAutoNum type="arabicPeriod"/>
            </a:pPr>
            <a:endParaRPr lang="en-US" sz="3600" dirty="0"/>
          </a:p>
          <a:p>
            <a:pPr marL="0" indent="0" algn="ctr">
              <a:buNone/>
            </a:pPr>
            <a:r>
              <a:rPr lang="en-US" sz="3600" u="sng" dirty="0"/>
              <a:t>Goal: </a:t>
            </a:r>
            <a:r>
              <a:rPr lang="en-US" sz="3600" i="1" u="sng" dirty="0"/>
              <a:t>Information to enhance your clinical knowledge and practice</a:t>
            </a:r>
          </a:p>
          <a:p>
            <a:pPr marL="514350" indent="-514350">
              <a:buFont typeface="+mj-lt"/>
              <a:buAutoNum type="arabicPeriod"/>
            </a:pPr>
            <a:endParaRPr lang="en-US" i="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5335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AD60-1621-3991-7D2C-545232F0BF68}"/>
              </a:ext>
            </a:extLst>
          </p:cNvPr>
          <p:cNvSpPr>
            <a:spLocks noGrp="1"/>
          </p:cNvSpPr>
          <p:nvPr>
            <p:ph type="title"/>
          </p:nvPr>
        </p:nvSpPr>
        <p:spPr/>
        <p:txBody>
          <a:bodyPr/>
          <a:lstStyle/>
          <a:p>
            <a:r>
              <a:rPr lang="en-US" b="1" u="sng" dirty="0"/>
              <a:t>Your beliefs on process addiction.</a:t>
            </a:r>
          </a:p>
        </p:txBody>
      </p:sp>
      <p:pic>
        <p:nvPicPr>
          <p:cNvPr id="2050" name="Picture 2" descr="Sex addiction requires careful consideration | Wisconsin Law Journal - WI  Legal News &amp; Resources">
            <a:extLst>
              <a:ext uri="{FF2B5EF4-FFF2-40B4-BE49-F238E27FC236}">
                <a16:creationId xmlns:a16="http://schemas.microsoft.com/office/drawing/2014/main" id="{C6354F78-FCA1-BE80-55D5-A40C2290E4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64802" y="3269673"/>
            <a:ext cx="2309062" cy="17074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x Addiction - Psychological Healing Center">
            <a:extLst>
              <a:ext uri="{FF2B5EF4-FFF2-40B4-BE49-F238E27FC236}">
                <a16:creationId xmlns:a16="http://schemas.microsoft.com/office/drawing/2014/main" id="{5AC68F41-9B02-6B06-73A8-069B691F9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7187" y="416559"/>
            <a:ext cx="2633353" cy="26333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ambling addiction: Symptoms, triggers, and treatment">
            <a:extLst>
              <a:ext uri="{FF2B5EF4-FFF2-40B4-BE49-F238E27FC236}">
                <a16:creationId xmlns:a16="http://schemas.microsoft.com/office/drawing/2014/main" id="{9569B6B6-7246-3DBC-FB20-8781D1349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913" y="1568046"/>
            <a:ext cx="2316552" cy="15415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igns Your Teen Has Video Game Addiction | Addiction Treatment">
            <a:extLst>
              <a:ext uri="{FF2B5EF4-FFF2-40B4-BE49-F238E27FC236}">
                <a16:creationId xmlns:a16="http://schemas.microsoft.com/office/drawing/2014/main" id="{7D2F8B82-D07D-BF43-F893-F982B244EC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18" y="3473721"/>
            <a:ext cx="2598744" cy="129937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xercise addiction â the disorder no one talks about - Times of India">
            <a:extLst>
              <a:ext uri="{FF2B5EF4-FFF2-40B4-BE49-F238E27FC236}">
                <a16:creationId xmlns:a16="http://schemas.microsoft.com/office/drawing/2014/main" id="{DF0E7298-18BA-2EDD-1FD4-E58641BE5B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6091" y="4612702"/>
            <a:ext cx="2622509" cy="19643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ompulsive Shopping in Women - Promises Behavioral Health">
            <a:extLst>
              <a:ext uri="{FF2B5EF4-FFF2-40B4-BE49-F238E27FC236}">
                <a16:creationId xmlns:a16="http://schemas.microsoft.com/office/drawing/2014/main" id="{DCFA8112-0766-2F43-6A08-1B4E689692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2433" y="4951573"/>
            <a:ext cx="2348184" cy="156260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Food Addiction | DrFuhrman.com">
            <a:extLst>
              <a:ext uri="{FF2B5EF4-FFF2-40B4-BE49-F238E27FC236}">
                <a16:creationId xmlns:a16="http://schemas.microsoft.com/office/drawing/2014/main" id="{A6C862F4-EE5F-BF7C-52BB-11049A551A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9333" y="5124764"/>
            <a:ext cx="2380285" cy="157823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My Strange Addiction (TV Series 2010â2015) - IMDb">
            <a:extLst>
              <a:ext uri="{FF2B5EF4-FFF2-40B4-BE49-F238E27FC236}">
                <a16:creationId xmlns:a16="http://schemas.microsoft.com/office/drawing/2014/main" id="{E18EF678-8D7F-58EC-20D6-97EE077D6C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132" y="1750360"/>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33DECB-BEFF-48FA-103C-C8F33DF2E608}"/>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Your experience with process addictions?</a:t>
            </a:r>
          </a:p>
        </p:txBody>
      </p:sp>
      <p:sp>
        <p:nvSpPr>
          <p:cNvPr id="3079" name="Freeform: Shape 307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What is Process Addiction and its symptoms?">
            <a:extLst>
              <a:ext uri="{FF2B5EF4-FFF2-40B4-BE49-F238E27FC236}">
                <a16:creationId xmlns:a16="http://schemas.microsoft.com/office/drawing/2014/main" id="{7231BDA8-4D9B-B094-2E7D-D33DA2D6A70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427"/>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7174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4E78-BF8A-8830-E9B0-B35F27B4C8FD}"/>
              </a:ext>
            </a:extLst>
          </p:cNvPr>
          <p:cNvSpPr>
            <a:spLocks noGrp="1"/>
          </p:cNvSpPr>
          <p:nvPr>
            <p:ph type="title"/>
          </p:nvPr>
        </p:nvSpPr>
        <p:spPr/>
        <p:txBody>
          <a:bodyPr/>
          <a:lstStyle/>
          <a:p>
            <a:r>
              <a:rPr lang="en-US" dirty="0"/>
              <a:t>Process Addictions Defined</a:t>
            </a:r>
          </a:p>
        </p:txBody>
      </p:sp>
      <p:sp>
        <p:nvSpPr>
          <p:cNvPr id="3" name="Content Placeholder 2">
            <a:extLst>
              <a:ext uri="{FF2B5EF4-FFF2-40B4-BE49-F238E27FC236}">
                <a16:creationId xmlns:a16="http://schemas.microsoft.com/office/drawing/2014/main" id="{CCAFC1A5-F62C-2F86-FE7A-CAA10BDCFACA}"/>
              </a:ext>
            </a:extLst>
          </p:cNvPr>
          <p:cNvSpPr>
            <a:spLocks noGrp="1"/>
          </p:cNvSpPr>
          <p:nvPr>
            <p:ph idx="1"/>
          </p:nvPr>
        </p:nvSpPr>
        <p:spPr/>
        <p:txBody>
          <a:bodyPr/>
          <a:lstStyle/>
          <a:p>
            <a:endParaRPr lang="en-US" dirty="0"/>
          </a:p>
          <a:p>
            <a:endParaRPr lang="en-US" dirty="0"/>
          </a:p>
        </p:txBody>
      </p:sp>
      <p:pic>
        <p:nvPicPr>
          <p:cNvPr id="5" name="Picture 4" descr="Graphical user interface, text, application, Teams&#10;&#10;Description automatically generated">
            <a:extLst>
              <a:ext uri="{FF2B5EF4-FFF2-40B4-BE49-F238E27FC236}">
                <a16:creationId xmlns:a16="http://schemas.microsoft.com/office/drawing/2014/main" id="{456EBC18-E3D4-56EB-3AF0-17782E82ADCD}"/>
              </a:ext>
            </a:extLst>
          </p:cNvPr>
          <p:cNvPicPr>
            <a:picLocks noChangeAspect="1"/>
          </p:cNvPicPr>
          <p:nvPr/>
        </p:nvPicPr>
        <p:blipFill>
          <a:blip r:embed="rId2"/>
          <a:stretch>
            <a:fillRect/>
          </a:stretch>
        </p:blipFill>
        <p:spPr>
          <a:xfrm>
            <a:off x="982878" y="1584251"/>
            <a:ext cx="10226244" cy="2298359"/>
          </a:xfrm>
          <a:prstGeom prst="rect">
            <a:avLst/>
          </a:prstGeom>
        </p:spPr>
      </p:pic>
      <p:sp>
        <p:nvSpPr>
          <p:cNvPr id="7" name="TextBox 6">
            <a:extLst>
              <a:ext uri="{FF2B5EF4-FFF2-40B4-BE49-F238E27FC236}">
                <a16:creationId xmlns:a16="http://schemas.microsoft.com/office/drawing/2014/main" id="{3D62F47B-1857-04A2-28C1-9F74B816976F}"/>
              </a:ext>
            </a:extLst>
          </p:cNvPr>
          <p:cNvSpPr txBox="1"/>
          <p:nvPr/>
        </p:nvSpPr>
        <p:spPr>
          <a:xfrm>
            <a:off x="1605516" y="4607303"/>
            <a:ext cx="9526772" cy="1569660"/>
          </a:xfrm>
          <a:prstGeom prst="rect">
            <a:avLst/>
          </a:prstGeom>
          <a:noFill/>
        </p:spPr>
        <p:txBody>
          <a:bodyPr wrap="square">
            <a:spAutoFit/>
          </a:bodyPr>
          <a:lstStyle/>
          <a:p>
            <a:r>
              <a:rPr lang="en-US" sz="2400" b="0" i="0" dirty="0">
                <a:solidFill>
                  <a:srgbClr val="212121"/>
                </a:solidFill>
                <a:effectLst/>
                <a:latin typeface="Cambria" panose="02040503050406030204" pitchFamily="18" charset="0"/>
              </a:rPr>
              <a:t>While considerable efforts have been made to understand the neurobiological basis of substance addiction, the potentially ‘addictive’ qualities of repetitive behaviors, and whether such behaviors constitute ‘behavioral addictions’, is relatively neglected. - (Grant, 2017)</a:t>
            </a:r>
            <a:endParaRPr lang="en-US" sz="2400" dirty="0"/>
          </a:p>
        </p:txBody>
      </p:sp>
    </p:spTree>
    <p:extLst>
      <p:ext uri="{BB962C8B-B14F-4D97-AF65-F5344CB8AC3E}">
        <p14:creationId xmlns:p14="http://schemas.microsoft.com/office/powerpoint/2010/main" val="243158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32BD-0B95-5BF3-198B-586AC96A8196}"/>
              </a:ext>
            </a:extLst>
          </p:cNvPr>
          <p:cNvSpPr>
            <a:spLocks noGrp="1"/>
          </p:cNvSpPr>
          <p:nvPr>
            <p:ph type="title"/>
          </p:nvPr>
        </p:nvSpPr>
        <p:spPr/>
        <p:txBody>
          <a:bodyPr/>
          <a:lstStyle/>
          <a:p>
            <a:r>
              <a:rPr lang="en-US" dirty="0"/>
              <a:t>American Society of Addiction Medicine</a:t>
            </a:r>
          </a:p>
        </p:txBody>
      </p:sp>
      <p:sp>
        <p:nvSpPr>
          <p:cNvPr id="3" name="Content Placeholder 2">
            <a:extLst>
              <a:ext uri="{FF2B5EF4-FFF2-40B4-BE49-F238E27FC236}">
                <a16:creationId xmlns:a16="http://schemas.microsoft.com/office/drawing/2014/main" id="{CD67E581-F21C-48A8-F3D9-0F644A8E538A}"/>
              </a:ext>
            </a:extLst>
          </p:cNvPr>
          <p:cNvSpPr>
            <a:spLocks noGrp="1"/>
          </p:cNvSpPr>
          <p:nvPr>
            <p:ph idx="1"/>
          </p:nvPr>
        </p:nvSpPr>
        <p:spPr/>
        <p:txBody>
          <a:bodyPr/>
          <a:lstStyle/>
          <a:p>
            <a:r>
              <a:rPr lang="en-US" b="0" i="0" dirty="0">
                <a:solidFill>
                  <a:srgbClr val="000000"/>
                </a:solidFill>
                <a:effectLst/>
                <a:latin typeface="Yantramanav"/>
              </a:rPr>
              <a:t>“Addiction is a treatable, chronic medical disease involving complex interactions among brain circuits, genetics, the environment, and an individual’s life experiences. People with addiction use substances or </a:t>
            </a:r>
            <a:r>
              <a:rPr lang="en-US" b="1" i="0" dirty="0">
                <a:solidFill>
                  <a:srgbClr val="000000"/>
                </a:solidFill>
                <a:effectLst/>
                <a:latin typeface="Yantramanav"/>
              </a:rPr>
              <a:t>engage in behaviors that become compulsive </a:t>
            </a:r>
            <a:r>
              <a:rPr lang="en-US" b="0" i="0" dirty="0">
                <a:solidFill>
                  <a:srgbClr val="000000"/>
                </a:solidFill>
                <a:effectLst/>
                <a:latin typeface="Yantramanav"/>
              </a:rPr>
              <a:t>and often continue despite harmful consequences.”</a:t>
            </a:r>
            <a:endParaRPr lang="en-US" dirty="0"/>
          </a:p>
        </p:txBody>
      </p:sp>
      <p:pic>
        <p:nvPicPr>
          <p:cNvPr id="8194" name="Picture 2" descr="ASAM - American Society of Addiction Medicine">
            <a:extLst>
              <a:ext uri="{FF2B5EF4-FFF2-40B4-BE49-F238E27FC236}">
                <a16:creationId xmlns:a16="http://schemas.microsoft.com/office/drawing/2014/main" id="{43693D9C-22C1-9F4F-D377-9A36F58B1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968" y="4410792"/>
            <a:ext cx="4714064" cy="224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20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B6E5-018F-17FD-4CFF-CE77F596744E}"/>
              </a:ext>
            </a:extLst>
          </p:cNvPr>
          <p:cNvSpPr>
            <a:spLocks noGrp="1"/>
          </p:cNvSpPr>
          <p:nvPr>
            <p:ph type="title"/>
          </p:nvPr>
        </p:nvSpPr>
        <p:spPr/>
        <p:txBody>
          <a:bodyPr/>
          <a:lstStyle/>
          <a:p>
            <a:r>
              <a:rPr lang="en-US" dirty="0"/>
              <a:t>ICD-11: Disorders Due to Addictive Behaviors</a:t>
            </a:r>
          </a:p>
        </p:txBody>
      </p:sp>
      <p:sp>
        <p:nvSpPr>
          <p:cNvPr id="3" name="Content Placeholder 2">
            <a:extLst>
              <a:ext uri="{FF2B5EF4-FFF2-40B4-BE49-F238E27FC236}">
                <a16:creationId xmlns:a16="http://schemas.microsoft.com/office/drawing/2014/main" id="{BAFFFDA9-0333-82F1-5DA0-2BF72A140C69}"/>
              </a:ext>
            </a:extLst>
          </p:cNvPr>
          <p:cNvSpPr>
            <a:spLocks noGrp="1"/>
          </p:cNvSpPr>
          <p:nvPr>
            <p:ph idx="1"/>
          </p:nvPr>
        </p:nvSpPr>
        <p:spPr>
          <a:xfrm>
            <a:off x="838200" y="1531088"/>
            <a:ext cx="10283456" cy="4510937"/>
          </a:xfrm>
        </p:spPr>
        <p:txBody>
          <a:bodyPr/>
          <a:lstStyle/>
          <a:p>
            <a:r>
              <a:rPr lang="en-US" b="0" i="0" dirty="0">
                <a:solidFill>
                  <a:srgbClr val="000000"/>
                </a:solidFill>
                <a:effectLst/>
                <a:latin typeface="Helvetica Neue" panose="02000503000000020004" pitchFamily="2" charset="0"/>
              </a:rPr>
              <a:t>Disorders due to addictive behaviors are recognizable and clinically significant syndromes associated with distress or interference with personal functions that develop as a result of repetitive rewarding behaviors other than the use of dependence-producing substances. </a:t>
            </a:r>
          </a:p>
          <a:p>
            <a:endParaRPr lang="en-US" dirty="0">
              <a:solidFill>
                <a:srgbClr val="000000"/>
              </a:solidFill>
              <a:latin typeface="Helvetica Neue" panose="02000503000000020004" pitchFamily="2" charset="0"/>
            </a:endParaRPr>
          </a:p>
          <a:p>
            <a:r>
              <a:rPr lang="en-US" b="0" i="0" dirty="0">
                <a:solidFill>
                  <a:srgbClr val="000000"/>
                </a:solidFill>
                <a:effectLst/>
                <a:latin typeface="Helvetica Neue" panose="02000503000000020004" pitchFamily="2" charset="0"/>
              </a:rPr>
              <a:t>Disorders due to addictive behaviors include </a:t>
            </a:r>
            <a:r>
              <a:rPr lang="en-US" b="1" i="0" dirty="0">
                <a:solidFill>
                  <a:srgbClr val="000000"/>
                </a:solidFill>
                <a:effectLst/>
                <a:latin typeface="Helvetica Neue" panose="02000503000000020004" pitchFamily="2" charset="0"/>
              </a:rPr>
              <a:t>gambling disorder </a:t>
            </a:r>
            <a:r>
              <a:rPr lang="en-US" b="0" i="0" dirty="0">
                <a:solidFill>
                  <a:srgbClr val="000000"/>
                </a:solidFill>
                <a:effectLst/>
                <a:latin typeface="Helvetica Neue" panose="02000503000000020004" pitchFamily="2" charset="0"/>
              </a:rPr>
              <a:t>and </a:t>
            </a:r>
            <a:r>
              <a:rPr lang="en-US" b="1" i="0" dirty="0">
                <a:solidFill>
                  <a:srgbClr val="000000"/>
                </a:solidFill>
                <a:effectLst/>
                <a:latin typeface="Helvetica Neue" panose="02000503000000020004" pitchFamily="2" charset="0"/>
              </a:rPr>
              <a:t>gaming disorder.</a:t>
            </a:r>
            <a:endParaRPr lang="en-US" dirty="0"/>
          </a:p>
        </p:txBody>
      </p:sp>
      <p:pic>
        <p:nvPicPr>
          <p:cNvPr id="11266" name="Picture 2" descr="An International Study Compares the ICD-11 and ICD-10 - Eating Disorders  Review">
            <a:extLst>
              <a:ext uri="{FF2B5EF4-FFF2-40B4-BE49-F238E27FC236}">
                <a16:creationId xmlns:a16="http://schemas.microsoft.com/office/drawing/2014/main" id="{BCD4E851-694B-9A7F-D8BB-17077E3AF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002" y="4630221"/>
            <a:ext cx="1862654" cy="186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991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17306</TotalTime>
  <Words>1985</Words>
  <Application>Microsoft Macintosh PowerPoint</Application>
  <PresentationFormat>Widescreen</PresentationFormat>
  <Paragraphs>158</Paragraphs>
  <Slides>30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vt:lpstr>
      <vt:lpstr>Calibri</vt:lpstr>
      <vt:lpstr>Calibri Light</vt:lpstr>
      <vt:lpstr>Cambria</vt:lpstr>
      <vt:lpstr>Helvetica Neue</vt:lpstr>
      <vt:lpstr>Yantramanav</vt:lpstr>
      <vt:lpstr>Office Theme</vt:lpstr>
      <vt:lpstr>You’re Addicted to What? Examining the Intersection of Process Addictions  and  Mental Health</vt:lpstr>
      <vt:lpstr>Introductions</vt:lpstr>
      <vt:lpstr>Disclaimer </vt:lpstr>
      <vt:lpstr>Learning Objectives</vt:lpstr>
      <vt:lpstr>Your beliefs on process addiction.</vt:lpstr>
      <vt:lpstr>Your experience with process addictions?</vt:lpstr>
      <vt:lpstr>Process Addictions Defined</vt:lpstr>
      <vt:lpstr>American Society of Addiction Medicine</vt:lpstr>
      <vt:lpstr>ICD-11: Disorders Due to Addictive Behaviors</vt:lpstr>
      <vt:lpstr>Mental Health Disorders- DSM 5</vt:lpstr>
      <vt:lpstr>Mark Griffiths (1996)</vt:lpstr>
      <vt:lpstr> Common Process Addictions </vt:lpstr>
      <vt:lpstr>Where do they come from? </vt:lpstr>
      <vt:lpstr>Where do they come from? </vt:lpstr>
      <vt:lpstr>Where do they come from? </vt:lpstr>
      <vt:lpstr>Co-Occurrence of Process Addictions and other Psychological Disorders</vt:lpstr>
      <vt:lpstr>Co-Occurrence of Process Addictions and other Psychological Disorders</vt:lpstr>
      <vt:lpstr>Co-Occurrence of Process Addictions and other Psychological Disorders</vt:lpstr>
      <vt:lpstr>Co-Occurrence of Process Addictions and other Psychological Disorders</vt:lpstr>
      <vt:lpstr>Co-Occurrence of Process Addictions and other Psychological Disorders</vt:lpstr>
      <vt:lpstr>Co-Occurrence of Process Addictions and other Psychological Disorders</vt:lpstr>
      <vt:lpstr>Treatment (Non-Pharmacological)</vt:lpstr>
      <vt:lpstr>Treatment (Psychotropic)</vt:lpstr>
      <vt:lpstr>Treatment Challenges</vt:lpstr>
      <vt:lpstr>Legalized Sports Betting-  It’s coming, so what does that mean?  </vt:lpstr>
      <vt:lpstr>Legalized Sports Betting-  It’s coming, so what does that mean? </vt:lpstr>
      <vt:lpstr>Case Study:</vt:lpstr>
      <vt:lpstr>PowerPoint Presentation</vt:lpstr>
      <vt:lpstr>Questions?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  The Good The Bad, and The Ugly</dc:title>
  <dc:creator>Microsoft Office User</dc:creator>
  <cp:lastModifiedBy>Microsoft Office User</cp:lastModifiedBy>
  <cp:revision>51</cp:revision>
  <cp:lastPrinted>2019-04-25T21:08:14Z</cp:lastPrinted>
  <dcterms:created xsi:type="dcterms:W3CDTF">2019-04-23T21:32:09Z</dcterms:created>
  <dcterms:modified xsi:type="dcterms:W3CDTF">2023-01-18T18:13:32Z</dcterms:modified>
</cp:coreProperties>
</file>