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2"/>
  </p:notesMasterIdLst>
  <p:sldIdLst>
    <p:sldId id="256" r:id="rId2"/>
    <p:sldId id="257" r:id="rId3"/>
    <p:sldId id="258" r:id="rId4"/>
    <p:sldId id="260" r:id="rId5"/>
    <p:sldId id="261" r:id="rId6"/>
    <p:sldId id="262" r:id="rId7"/>
    <p:sldId id="301" r:id="rId8"/>
    <p:sldId id="265" r:id="rId9"/>
    <p:sldId id="299" r:id="rId10"/>
    <p:sldId id="300" r:id="rId11"/>
    <p:sldId id="266" r:id="rId12"/>
    <p:sldId id="305" r:id="rId13"/>
    <p:sldId id="306" r:id="rId14"/>
    <p:sldId id="302" r:id="rId15"/>
    <p:sldId id="303" r:id="rId16"/>
    <p:sldId id="310" r:id="rId17"/>
    <p:sldId id="267" r:id="rId18"/>
    <p:sldId id="307" r:id="rId19"/>
    <p:sldId id="319" r:id="rId20"/>
    <p:sldId id="312" r:id="rId21"/>
    <p:sldId id="311" r:id="rId22"/>
    <p:sldId id="314" r:id="rId23"/>
    <p:sldId id="317" r:id="rId24"/>
    <p:sldId id="318" r:id="rId25"/>
    <p:sldId id="313" r:id="rId26"/>
    <p:sldId id="315" r:id="rId27"/>
    <p:sldId id="308" r:id="rId28"/>
    <p:sldId id="296" r:id="rId29"/>
    <p:sldId id="292" r:id="rId30"/>
    <p:sldId id="29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p:restoredTop sz="92370"/>
  </p:normalViewPr>
  <p:slideViewPr>
    <p:cSldViewPr snapToGrid="0" snapToObjects="1">
      <p:cViewPr varScale="1">
        <p:scale>
          <a:sx n="130" d="100"/>
          <a:sy n="130" d="100"/>
        </p:scale>
        <p:origin x="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69C6C-31E1-104F-B8E5-EFC3F1067839}"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BE9D4-866B-1246-9235-1864870E724E}" type="slidenum">
              <a:rPr lang="en-US" smtClean="0"/>
              <a:t>‹#›</a:t>
            </a:fld>
            <a:endParaRPr lang="en-US"/>
          </a:p>
        </p:txBody>
      </p:sp>
    </p:spTree>
    <p:extLst>
      <p:ext uri="{BB962C8B-B14F-4D97-AF65-F5344CB8AC3E}">
        <p14:creationId xmlns:p14="http://schemas.microsoft.com/office/powerpoint/2010/main" val="143827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BE9D4-866B-1246-9235-1864870E724E}" type="slidenum">
              <a:rPr lang="en-US" smtClean="0"/>
              <a:t>3</a:t>
            </a:fld>
            <a:endParaRPr lang="en-US"/>
          </a:p>
        </p:txBody>
      </p:sp>
    </p:spTree>
    <p:extLst>
      <p:ext uri="{BB962C8B-B14F-4D97-AF65-F5344CB8AC3E}">
        <p14:creationId xmlns:p14="http://schemas.microsoft.com/office/powerpoint/2010/main" val="368073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anxiety, worry or physical symptoms cause clinically significant distress or impairment in important areas of functioning;</a:t>
            </a:r>
          </a:p>
          <a:p>
            <a:r>
              <a:rPr lang="en-US" dirty="0"/>
              <a:t>The disturbance is not due to the physiological effects of a substance or medical condition;</a:t>
            </a:r>
          </a:p>
          <a:p>
            <a:r>
              <a:rPr lang="en-US" dirty="0"/>
              <a:t>The disturbance is not better explained by another medical disorder (American Psychiatric Association, 2013)</a:t>
            </a:r>
          </a:p>
          <a:p>
            <a:endParaRPr lang="en-US" dirty="0"/>
          </a:p>
        </p:txBody>
      </p:sp>
      <p:sp>
        <p:nvSpPr>
          <p:cNvPr id="4" name="Slide Number Placeholder 3"/>
          <p:cNvSpPr>
            <a:spLocks noGrp="1"/>
          </p:cNvSpPr>
          <p:nvPr>
            <p:ph type="sldNum" sz="quarter" idx="5"/>
          </p:nvPr>
        </p:nvSpPr>
        <p:spPr/>
        <p:txBody>
          <a:bodyPr/>
          <a:lstStyle/>
          <a:p>
            <a:fld id="{1ABBE9D4-866B-1246-9235-1864870E724E}" type="slidenum">
              <a:rPr lang="en-US" smtClean="0"/>
              <a:t>11</a:t>
            </a:fld>
            <a:endParaRPr lang="en-US"/>
          </a:p>
        </p:txBody>
      </p:sp>
    </p:spTree>
    <p:extLst>
      <p:ext uri="{BB962C8B-B14F-4D97-AF65-F5344CB8AC3E}">
        <p14:creationId xmlns:p14="http://schemas.microsoft.com/office/powerpoint/2010/main" val="185293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98C99B8-0AA5-4A4B-9E40-2295BD9F90CA}"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FA85-F8C3-FA46-B008-9AC0DC3772B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1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C99B8-0AA5-4A4B-9E40-2295BD9F90CA}"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330142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C99B8-0AA5-4A4B-9E40-2295BD9F90CA}"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FA85-F8C3-FA46-B008-9AC0DC3772B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3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C99B8-0AA5-4A4B-9E40-2295BD9F90CA}"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247158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C99B8-0AA5-4A4B-9E40-2295BD9F90CA}"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EFA85-F8C3-FA46-B008-9AC0DC3772B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C99B8-0AA5-4A4B-9E40-2295BD9F90CA}"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141910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C99B8-0AA5-4A4B-9E40-2295BD9F90CA}"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25366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8C99B8-0AA5-4A4B-9E40-2295BD9F90CA}"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313923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99B8-0AA5-4A4B-9E40-2295BD9F90CA}"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124705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C99B8-0AA5-4A4B-9E40-2295BD9F90CA}"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FA85-F8C3-FA46-B008-9AC0DC3772B2}" type="slidenum">
              <a:rPr lang="en-US" smtClean="0"/>
              <a:t>‹#›</a:t>
            </a:fld>
            <a:endParaRPr lang="en-US"/>
          </a:p>
        </p:txBody>
      </p:sp>
    </p:spTree>
    <p:extLst>
      <p:ext uri="{BB962C8B-B14F-4D97-AF65-F5344CB8AC3E}">
        <p14:creationId xmlns:p14="http://schemas.microsoft.com/office/powerpoint/2010/main" val="355982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C99B8-0AA5-4A4B-9E40-2295BD9F90CA}"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EFA85-F8C3-FA46-B008-9AC0DC3772B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23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98C99B8-0AA5-4A4B-9E40-2295BD9F90CA}" type="datetimeFigureOut">
              <a:rPr lang="en-US" smtClean="0"/>
              <a:t>1/18/23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D6EFA85-F8C3-FA46-B008-9AC0DC3772B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3514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5BB0-405D-4448-92A2-70A09F1BFB7B}"/>
              </a:ext>
            </a:extLst>
          </p:cNvPr>
          <p:cNvSpPr>
            <a:spLocks noGrp="1"/>
          </p:cNvSpPr>
          <p:nvPr>
            <p:ph type="ctrTitle"/>
          </p:nvPr>
        </p:nvSpPr>
        <p:spPr>
          <a:xfrm>
            <a:off x="0" y="4960137"/>
            <a:ext cx="8229600" cy="1463040"/>
          </a:xfrm>
        </p:spPr>
        <p:txBody>
          <a:bodyPr>
            <a:normAutofit fontScale="90000"/>
          </a:bodyPr>
          <a:lstStyle/>
          <a:p>
            <a:r>
              <a:rPr lang="en-US" dirty="0"/>
              <a:t>Self-care is not selfish: The science of emotional wellness and why you deserve it too!  </a:t>
            </a:r>
          </a:p>
        </p:txBody>
      </p:sp>
      <p:sp>
        <p:nvSpPr>
          <p:cNvPr id="3" name="Subtitle 2">
            <a:extLst>
              <a:ext uri="{FF2B5EF4-FFF2-40B4-BE49-F238E27FC236}">
                <a16:creationId xmlns:a16="http://schemas.microsoft.com/office/drawing/2014/main" id="{E7D293F2-724B-5043-B9BC-701546E2ACC8}"/>
              </a:ext>
            </a:extLst>
          </p:cNvPr>
          <p:cNvSpPr>
            <a:spLocks noGrp="1"/>
          </p:cNvSpPr>
          <p:nvPr>
            <p:ph type="subTitle" idx="1"/>
          </p:nvPr>
        </p:nvSpPr>
        <p:spPr/>
        <p:txBody>
          <a:bodyPr>
            <a:normAutofit lnSpcReduction="10000"/>
          </a:bodyPr>
          <a:lstStyle/>
          <a:p>
            <a:r>
              <a:rPr lang="en-US" dirty="0"/>
              <a:t>Dr. Jennifer </a:t>
            </a:r>
            <a:r>
              <a:rPr lang="en-US" dirty="0" err="1"/>
              <a:t>Londgren</a:t>
            </a:r>
            <a:r>
              <a:rPr lang="en-US" dirty="0"/>
              <a:t>, LMFT, NCC, BC-TMH</a:t>
            </a:r>
          </a:p>
          <a:p>
            <a:r>
              <a:rPr lang="en-US" dirty="0"/>
              <a:t>10</a:t>
            </a:r>
            <a:r>
              <a:rPr lang="en-US" baseline="30000" dirty="0"/>
              <a:t>th</a:t>
            </a:r>
            <a:r>
              <a:rPr lang="en-US" dirty="0"/>
              <a:t> Annual Co-Occurring Disorders Symposium </a:t>
            </a:r>
          </a:p>
          <a:p>
            <a:r>
              <a:rPr lang="en-US" dirty="0"/>
              <a:t>January 27</a:t>
            </a:r>
            <a:r>
              <a:rPr lang="en-US" baseline="30000" dirty="0"/>
              <a:t>th</a:t>
            </a:r>
            <a:r>
              <a:rPr lang="en-US" dirty="0"/>
              <a:t> 2023</a:t>
            </a:r>
          </a:p>
        </p:txBody>
      </p:sp>
    </p:spTree>
    <p:extLst>
      <p:ext uri="{BB962C8B-B14F-4D97-AF65-F5344CB8AC3E}">
        <p14:creationId xmlns:p14="http://schemas.microsoft.com/office/powerpoint/2010/main" val="230346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EC95-A251-5140-9D68-52C158599B97}"/>
              </a:ext>
            </a:extLst>
          </p:cNvPr>
          <p:cNvSpPr>
            <a:spLocks noGrp="1"/>
          </p:cNvSpPr>
          <p:nvPr>
            <p:ph type="title"/>
          </p:nvPr>
        </p:nvSpPr>
        <p:spPr/>
        <p:txBody>
          <a:bodyPr/>
          <a:lstStyle/>
          <a:p>
            <a:r>
              <a:rPr lang="en-US" dirty="0"/>
              <a:t>Self-care detriment: asking stressful questions</a:t>
            </a:r>
          </a:p>
        </p:txBody>
      </p:sp>
      <p:sp>
        <p:nvSpPr>
          <p:cNvPr id="3" name="Content Placeholder 2">
            <a:extLst>
              <a:ext uri="{FF2B5EF4-FFF2-40B4-BE49-F238E27FC236}">
                <a16:creationId xmlns:a16="http://schemas.microsoft.com/office/drawing/2014/main" id="{123CADA8-5DB2-EC48-8AB5-F5EF363DA59E}"/>
              </a:ext>
            </a:extLst>
          </p:cNvPr>
          <p:cNvSpPr>
            <a:spLocks noGrp="1"/>
          </p:cNvSpPr>
          <p:nvPr>
            <p:ph idx="1"/>
          </p:nvPr>
        </p:nvSpPr>
        <p:spPr/>
        <p:txBody>
          <a:bodyPr/>
          <a:lstStyle/>
          <a:p>
            <a:r>
              <a:rPr lang="en-US" dirty="0"/>
              <a:t>Brain is designed to help us survive; it’s always looking for what is wrong</a:t>
            </a:r>
          </a:p>
          <a:p>
            <a:r>
              <a:rPr lang="en-US" dirty="0"/>
              <a:t>Stress of ambiguous questions</a:t>
            </a:r>
          </a:p>
          <a:p>
            <a:r>
              <a:rPr lang="en-US" dirty="0"/>
              <a:t>Answers that keep us safe</a:t>
            </a:r>
          </a:p>
          <a:p>
            <a:r>
              <a:rPr lang="en-US" dirty="0"/>
              <a:t>Asking stressful questions: What is going to happen? Why is this happening? When will this end? What did I do to deserve this? What am I going to do? </a:t>
            </a:r>
          </a:p>
          <a:p>
            <a:r>
              <a:rPr lang="en-US" i="1" dirty="0"/>
              <a:t>Why am I the only one that cares?</a:t>
            </a:r>
          </a:p>
          <a:p>
            <a:endParaRPr lang="en-US" dirty="0"/>
          </a:p>
        </p:txBody>
      </p:sp>
    </p:spTree>
    <p:extLst>
      <p:ext uri="{BB962C8B-B14F-4D97-AF65-F5344CB8AC3E}">
        <p14:creationId xmlns:p14="http://schemas.microsoft.com/office/powerpoint/2010/main" val="218942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5E88-6445-DF45-951C-125A81AFF39E}"/>
              </a:ext>
            </a:extLst>
          </p:cNvPr>
          <p:cNvSpPr>
            <a:spLocks noGrp="1"/>
          </p:cNvSpPr>
          <p:nvPr>
            <p:ph type="title"/>
          </p:nvPr>
        </p:nvSpPr>
        <p:spPr/>
        <p:txBody>
          <a:bodyPr/>
          <a:lstStyle/>
          <a:p>
            <a:r>
              <a:rPr lang="en-US" dirty="0"/>
              <a:t>Self-care strategy 1: ask better questions</a:t>
            </a:r>
          </a:p>
        </p:txBody>
      </p:sp>
      <p:sp>
        <p:nvSpPr>
          <p:cNvPr id="3" name="Content Placeholder 2">
            <a:extLst>
              <a:ext uri="{FF2B5EF4-FFF2-40B4-BE49-F238E27FC236}">
                <a16:creationId xmlns:a16="http://schemas.microsoft.com/office/drawing/2014/main" id="{C521CA41-8DD8-6940-992A-72D13A300DBE}"/>
              </a:ext>
            </a:extLst>
          </p:cNvPr>
          <p:cNvSpPr>
            <a:spLocks noGrp="1"/>
          </p:cNvSpPr>
          <p:nvPr>
            <p:ph idx="1"/>
          </p:nvPr>
        </p:nvSpPr>
        <p:spPr/>
        <p:txBody>
          <a:bodyPr>
            <a:normAutofit/>
          </a:bodyPr>
          <a:lstStyle/>
          <a:p>
            <a:r>
              <a:rPr lang="en-US" dirty="0"/>
              <a:t>Reframe your problem into a question. </a:t>
            </a:r>
            <a:r>
              <a:rPr lang="en-US" i="1" dirty="0"/>
              <a:t>Case study: Jerry Coffee</a:t>
            </a:r>
          </a:p>
          <a:p>
            <a:r>
              <a:rPr lang="en-US" dirty="0"/>
              <a:t>“How can I make this the best school year I’ve ever had???”</a:t>
            </a:r>
          </a:p>
          <a:p>
            <a:r>
              <a:rPr lang="en-US" dirty="0"/>
              <a:t>“What did I learn from this?”</a:t>
            </a:r>
          </a:p>
          <a:p>
            <a:r>
              <a:rPr lang="en-US" dirty="0"/>
              <a:t>“How can I cope when I feel overwhelmed?</a:t>
            </a:r>
          </a:p>
          <a:p>
            <a:r>
              <a:rPr lang="en-US" dirty="0"/>
              <a:t>“How can I use this as an opportunity to become my best self?”</a:t>
            </a:r>
          </a:p>
          <a:p>
            <a:r>
              <a:rPr lang="en-US" dirty="0"/>
              <a:t>”How can I improve my self-care and have a great time?”</a:t>
            </a:r>
          </a:p>
          <a:p>
            <a:r>
              <a:rPr lang="en-US" b="1" dirty="0"/>
              <a:t>Think of a problem or stressor you have related to your professional work. How can you turn your problem into a question and be provided with a better set of answers?</a:t>
            </a:r>
          </a:p>
          <a:p>
            <a:endParaRPr lang="en-US" dirty="0"/>
          </a:p>
        </p:txBody>
      </p:sp>
    </p:spTree>
    <p:extLst>
      <p:ext uri="{BB962C8B-B14F-4D97-AF65-F5344CB8AC3E}">
        <p14:creationId xmlns:p14="http://schemas.microsoft.com/office/powerpoint/2010/main" val="297917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03AA-FDBA-F14E-BEB1-64CE029F66D4}"/>
              </a:ext>
            </a:extLst>
          </p:cNvPr>
          <p:cNvSpPr>
            <a:spLocks noGrp="1"/>
          </p:cNvSpPr>
          <p:nvPr>
            <p:ph type="title"/>
          </p:nvPr>
        </p:nvSpPr>
        <p:spPr/>
        <p:txBody>
          <a:bodyPr/>
          <a:lstStyle/>
          <a:p>
            <a:r>
              <a:rPr lang="en-US" dirty="0"/>
              <a:t>Self-care detriment: COMPLAINING</a:t>
            </a:r>
          </a:p>
        </p:txBody>
      </p:sp>
      <p:sp>
        <p:nvSpPr>
          <p:cNvPr id="3" name="Content Placeholder 2">
            <a:extLst>
              <a:ext uri="{FF2B5EF4-FFF2-40B4-BE49-F238E27FC236}">
                <a16:creationId xmlns:a16="http://schemas.microsoft.com/office/drawing/2014/main" id="{ECB78791-88CF-8E4A-9C20-AB04936D24BB}"/>
              </a:ext>
            </a:extLst>
          </p:cNvPr>
          <p:cNvSpPr>
            <a:spLocks noGrp="1"/>
          </p:cNvSpPr>
          <p:nvPr>
            <p:ph idx="1"/>
          </p:nvPr>
        </p:nvSpPr>
        <p:spPr/>
        <p:txBody>
          <a:bodyPr>
            <a:normAutofit fontScale="92500"/>
          </a:bodyPr>
          <a:lstStyle/>
          <a:p>
            <a:r>
              <a:rPr lang="en-US" dirty="0"/>
              <a:t>Complaining is often to “vent” instead of problem solving</a:t>
            </a:r>
          </a:p>
          <a:p>
            <a:r>
              <a:rPr lang="en-US" dirty="0"/>
              <a:t>Negativity is contagious: the more you are exposed to it, the more negative you become</a:t>
            </a:r>
          </a:p>
          <a:p>
            <a:r>
              <a:rPr lang="en-US" dirty="0"/>
              <a:t>When you complain, your body releases the stress hormone cortisol. </a:t>
            </a:r>
          </a:p>
          <a:p>
            <a:r>
              <a:rPr lang="en-US" dirty="0"/>
              <a:t>Cortisol shifts you into flight or fight mode, directing oxygen, blood, and energy away from everything but the systems essential for survival</a:t>
            </a:r>
          </a:p>
          <a:p>
            <a:r>
              <a:rPr lang="en-US" dirty="0" err="1"/>
              <a:t>Standford</a:t>
            </a:r>
            <a:r>
              <a:rPr lang="en-US" dirty="0"/>
              <a:t> research study, “tell me about a time you’ve been wronged or slighted”</a:t>
            </a:r>
          </a:p>
          <a:p>
            <a:r>
              <a:rPr lang="en-US" dirty="0"/>
              <a:t>Stress caused by complaining damages neurons in the hippocampus (part of the brain used for problem solving and cognitive functioning) and impairs its ability to create new ones</a:t>
            </a:r>
          </a:p>
          <a:p>
            <a:r>
              <a:rPr lang="en-US" dirty="0"/>
              <a:t>Exposure to complaining, negativity via social media, news</a:t>
            </a:r>
          </a:p>
          <a:p>
            <a:endParaRPr lang="en-US" dirty="0"/>
          </a:p>
        </p:txBody>
      </p:sp>
    </p:spTree>
    <p:extLst>
      <p:ext uri="{BB962C8B-B14F-4D97-AF65-F5344CB8AC3E}">
        <p14:creationId xmlns:p14="http://schemas.microsoft.com/office/powerpoint/2010/main" val="205733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05E-0A20-3342-A3CC-6FFD89C5A9A6}"/>
              </a:ext>
            </a:extLst>
          </p:cNvPr>
          <p:cNvSpPr>
            <a:spLocks noGrp="1"/>
          </p:cNvSpPr>
          <p:nvPr>
            <p:ph type="title"/>
          </p:nvPr>
        </p:nvSpPr>
        <p:spPr/>
        <p:txBody>
          <a:bodyPr/>
          <a:lstStyle/>
          <a:p>
            <a:r>
              <a:rPr lang="en-US" dirty="0"/>
              <a:t>Self-care strategy 2: guard your mind</a:t>
            </a:r>
          </a:p>
        </p:txBody>
      </p:sp>
      <p:sp>
        <p:nvSpPr>
          <p:cNvPr id="3" name="Content Placeholder 2">
            <a:extLst>
              <a:ext uri="{FF2B5EF4-FFF2-40B4-BE49-F238E27FC236}">
                <a16:creationId xmlns:a16="http://schemas.microsoft.com/office/drawing/2014/main" id="{9D4F1A15-8C9C-4E4A-8340-25456AA77DC6}"/>
              </a:ext>
            </a:extLst>
          </p:cNvPr>
          <p:cNvSpPr>
            <a:spLocks noGrp="1"/>
          </p:cNvSpPr>
          <p:nvPr>
            <p:ph idx="1"/>
          </p:nvPr>
        </p:nvSpPr>
        <p:spPr/>
        <p:txBody>
          <a:bodyPr>
            <a:normAutofit lnSpcReduction="10000"/>
          </a:bodyPr>
          <a:lstStyle/>
          <a:p>
            <a:r>
              <a:rPr lang="en-US" dirty="0"/>
              <a:t>Connect with people in more meaningful ways than complaining </a:t>
            </a:r>
          </a:p>
          <a:p>
            <a:r>
              <a:rPr lang="en-US" dirty="0"/>
              <a:t>Protect your sphere of influence</a:t>
            </a:r>
          </a:p>
          <a:p>
            <a:r>
              <a:rPr lang="en-US" dirty="0"/>
              <a:t>Be intentional about surrounding yourself with people who energize you </a:t>
            </a:r>
          </a:p>
          <a:p>
            <a:r>
              <a:rPr lang="en-US" dirty="0"/>
              <a:t>Set boundaries </a:t>
            </a:r>
          </a:p>
          <a:p>
            <a:r>
              <a:rPr lang="en-US" dirty="0"/>
              <a:t>Be intentional about the media you consume</a:t>
            </a:r>
          </a:p>
          <a:p>
            <a:r>
              <a:rPr lang="en-US" dirty="0"/>
              <a:t>Be assertive about things that frustrate you, but don’t let the frustration spiral</a:t>
            </a:r>
          </a:p>
          <a:p>
            <a:r>
              <a:rPr lang="en-US" dirty="0"/>
              <a:t>The victim mentality makes you selfish and entitled.   </a:t>
            </a:r>
          </a:p>
          <a:p>
            <a:pPr marL="0" indent="0">
              <a:buNone/>
            </a:pPr>
            <a:endParaRPr lang="en-US" dirty="0"/>
          </a:p>
          <a:p>
            <a:r>
              <a:rPr lang="en-US" dirty="0"/>
              <a:t>”Garbage in, garbage out” –my mom</a:t>
            </a:r>
          </a:p>
          <a:p>
            <a:endParaRPr lang="en-US" dirty="0"/>
          </a:p>
        </p:txBody>
      </p:sp>
    </p:spTree>
    <p:extLst>
      <p:ext uri="{BB962C8B-B14F-4D97-AF65-F5344CB8AC3E}">
        <p14:creationId xmlns:p14="http://schemas.microsoft.com/office/powerpoint/2010/main" val="35883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DEBD-E2B0-F34C-9D9E-A26300C6D7DA}"/>
              </a:ext>
            </a:extLst>
          </p:cNvPr>
          <p:cNvSpPr>
            <a:spLocks noGrp="1"/>
          </p:cNvSpPr>
          <p:nvPr>
            <p:ph type="title"/>
          </p:nvPr>
        </p:nvSpPr>
        <p:spPr/>
        <p:txBody>
          <a:bodyPr/>
          <a:lstStyle/>
          <a:p>
            <a:r>
              <a:rPr lang="en-US" dirty="0"/>
              <a:t>Self-care detriment: distress over unmet expectations</a:t>
            </a:r>
          </a:p>
        </p:txBody>
      </p:sp>
      <p:sp>
        <p:nvSpPr>
          <p:cNvPr id="3" name="Content Placeholder 2">
            <a:extLst>
              <a:ext uri="{FF2B5EF4-FFF2-40B4-BE49-F238E27FC236}">
                <a16:creationId xmlns:a16="http://schemas.microsoft.com/office/drawing/2014/main" id="{706945A6-706F-C042-95A0-3DAEACC7EFB6}"/>
              </a:ext>
            </a:extLst>
          </p:cNvPr>
          <p:cNvSpPr>
            <a:spLocks noGrp="1"/>
          </p:cNvSpPr>
          <p:nvPr>
            <p:ph idx="1"/>
          </p:nvPr>
        </p:nvSpPr>
        <p:spPr/>
        <p:txBody>
          <a:bodyPr/>
          <a:lstStyle/>
          <a:p>
            <a:r>
              <a:rPr lang="en-US" dirty="0"/>
              <a:t>Expectations about the world</a:t>
            </a:r>
          </a:p>
          <a:p>
            <a:r>
              <a:rPr lang="en-US" dirty="0"/>
              <a:t>Expectations about others</a:t>
            </a:r>
          </a:p>
          <a:p>
            <a:r>
              <a:rPr lang="en-US" dirty="0"/>
              <a:t>Expectations about self</a:t>
            </a:r>
          </a:p>
          <a:p>
            <a:r>
              <a:rPr lang="en-US" dirty="0"/>
              <a:t>Stressful thoughts develop in response to our unmet expectations </a:t>
            </a:r>
          </a:p>
          <a:p>
            <a:r>
              <a:rPr lang="en-US" dirty="0"/>
              <a:t>Anger, resentment, frustration, worthlessness common responses</a:t>
            </a:r>
          </a:p>
          <a:p>
            <a:endParaRPr lang="en-US" dirty="0"/>
          </a:p>
          <a:p>
            <a:endParaRPr lang="en-US" dirty="0"/>
          </a:p>
          <a:p>
            <a:pPr marL="0" indent="0">
              <a:buNone/>
            </a:pPr>
            <a:r>
              <a:rPr lang="en-US" dirty="0"/>
              <a:t>“Frustration is a matter of expectation” –Luis Von </a:t>
            </a:r>
            <a:r>
              <a:rPr lang="en-US" dirty="0" err="1"/>
              <a:t>Ahn</a:t>
            </a:r>
            <a:endParaRPr lang="en-US" dirty="0"/>
          </a:p>
          <a:p>
            <a:endParaRPr lang="en-US" dirty="0"/>
          </a:p>
        </p:txBody>
      </p:sp>
    </p:spTree>
    <p:extLst>
      <p:ext uri="{BB962C8B-B14F-4D97-AF65-F5344CB8AC3E}">
        <p14:creationId xmlns:p14="http://schemas.microsoft.com/office/powerpoint/2010/main" val="308401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75B4-0B02-974A-B441-349F7221CF71}"/>
              </a:ext>
            </a:extLst>
          </p:cNvPr>
          <p:cNvSpPr>
            <a:spLocks noGrp="1"/>
          </p:cNvSpPr>
          <p:nvPr>
            <p:ph type="title"/>
          </p:nvPr>
        </p:nvSpPr>
        <p:spPr/>
        <p:txBody>
          <a:bodyPr/>
          <a:lstStyle/>
          <a:p>
            <a:r>
              <a:rPr lang="en-US" dirty="0"/>
              <a:t>Self-care strategy 3: Appreciation</a:t>
            </a:r>
          </a:p>
        </p:txBody>
      </p:sp>
      <p:sp>
        <p:nvSpPr>
          <p:cNvPr id="3" name="Content Placeholder 2">
            <a:extLst>
              <a:ext uri="{FF2B5EF4-FFF2-40B4-BE49-F238E27FC236}">
                <a16:creationId xmlns:a16="http://schemas.microsoft.com/office/drawing/2014/main" id="{AFD149E0-9C2E-A348-8EAC-3682BCC3ABEF}"/>
              </a:ext>
            </a:extLst>
          </p:cNvPr>
          <p:cNvSpPr>
            <a:spLocks noGrp="1"/>
          </p:cNvSpPr>
          <p:nvPr>
            <p:ph idx="1"/>
          </p:nvPr>
        </p:nvSpPr>
        <p:spPr/>
        <p:txBody>
          <a:bodyPr>
            <a:normAutofit lnSpcReduction="10000"/>
          </a:bodyPr>
          <a:lstStyle/>
          <a:p>
            <a:r>
              <a:rPr lang="en-US" dirty="0"/>
              <a:t>Change your </a:t>
            </a:r>
            <a:r>
              <a:rPr lang="en-US" u="sng" dirty="0"/>
              <a:t>expectations</a:t>
            </a:r>
            <a:r>
              <a:rPr lang="en-US" dirty="0"/>
              <a:t> into </a:t>
            </a:r>
            <a:r>
              <a:rPr lang="en-US" u="sng" dirty="0"/>
              <a:t>appreciation</a:t>
            </a:r>
          </a:p>
          <a:p>
            <a:r>
              <a:rPr lang="en-US" dirty="0"/>
              <a:t>Focus on what you have, not what’s missing </a:t>
            </a:r>
          </a:p>
          <a:p>
            <a:r>
              <a:rPr lang="en-US" dirty="0"/>
              <a:t>Neurobiology of gratitude (brain releases dopamine, wants to repeat it) </a:t>
            </a:r>
          </a:p>
          <a:p>
            <a:r>
              <a:rPr lang="en-US" dirty="0"/>
              <a:t>Empirical studies (journaling in college students, PTSD in Vietnam war veterans) </a:t>
            </a:r>
          </a:p>
          <a:p>
            <a:r>
              <a:rPr lang="en-US" dirty="0"/>
              <a:t>Foundation of joy, empathy</a:t>
            </a:r>
          </a:p>
          <a:p>
            <a:r>
              <a:rPr lang="en-US" dirty="0"/>
              <a:t>Find things to appreciate in your significant other, your co-workers, your kids, yourself</a:t>
            </a:r>
          </a:p>
          <a:p>
            <a:r>
              <a:rPr lang="en-US" dirty="0"/>
              <a:t>Gratitude most effective when it is specific and when it is shared </a:t>
            </a:r>
          </a:p>
          <a:p>
            <a:r>
              <a:rPr lang="en-US" dirty="0"/>
              <a:t>Make it a habit for yourself (3 things you are grateful for three minutes a day) and your family (happy/sad/worried/grateful)</a:t>
            </a:r>
          </a:p>
          <a:p>
            <a:endParaRPr lang="en-US" dirty="0"/>
          </a:p>
        </p:txBody>
      </p:sp>
    </p:spTree>
    <p:extLst>
      <p:ext uri="{BB962C8B-B14F-4D97-AF65-F5344CB8AC3E}">
        <p14:creationId xmlns:p14="http://schemas.microsoft.com/office/powerpoint/2010/main" val="221634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1C9E-B9A4-2D4C-ACF7-A1689BA4F5EB}"/>
              </a:ext>
            </a:extLst>
          </p:cNvPr>
          <p:cNvSpPr>
            <a:spLocks noGrp="1"/>
          </p:cNvSpPr>
          <p:nvPr>
            <p:ph type="title"/>
          </p:nvPr>
        </p:nvSpPr>
        <p:spPr/>
        <p:txBody>
          <a:bodyPr/>
          <a:lstStyle/>
          <a:p>
            <a:r>
              <a:rPr lang="en-US" dirty="0"/>
              <a:t>Gratitude visualization</a:t>
            </a:r>
          </a:p>
        </p:txBody>
      </p:sp>
      <p:sp>
        <p:nvSpPr>
          <p:cNvPr id="3" name="Content Placeholder 2">
            <a:extLst>
              <a:ext uri="{FF2B5EF4-FFF2-40B4-BE49-F238E27FC236}">
                <a16:creationId xmlns:a16="http://schemas.microsoft.com/office/drawing/2014/main" id="{82EC5B3D-29A9-974C-A847-04F79D571344}"/>
              </a:ext>
            </a:extLst>
          </p:cNvPr>
          <p:cNvSpPr>
            <a:spLocks noGrp="1"/>
          </p:cNvSpPr>
          <p:nvPr>
            <p:ph idx="1"/>
          </p:nvPr>
        </p:nvSpPr>
        <p:spPr/>
        <p:txBody>
          <a:bodyPr>
            <a:normAutofit fontScale="92500" lnSpcReduction="10000"/>
          </a:bodyPr>
          <a:lstStyle/>
          <a:p>
            <a:r>
              <a:rPr lang="en-US" dirty="0"/>
              <a:t>Take a moment right now to think of three things others have given you:</a:t>
            </a:r>
          </a:p>
          <a:p>
            <a:r>
              <a:rPr lang="en-US" dirty="0"/>
              <a:t>1. A small kindness someone did you</a:t>
            </a:r>
          </a:p>
          <a:p>
            <a:r>
              <a:rPr lang="en-US" dirty="0"/>
              <a:t>2. A gift that mattered to you</a:t>
            </a:r>
          </a:p>
          <a:p>
            <a:r>
              <a:rPr lang="en-US" dirty="0"/>
              <a:t>3. Something that makes every day a little bit better</a:t>
            </a:r>
          </a:p>
          <a:p>
            <a:r>
              <a:rPr lang="en-US" dirty="0"/>
              <a:t>Close your eyes. Take yourself back to the place in time of one of these acts, and relive how it felt- the sights, scents, and sounds. Re-experience it with awe and experience those feelings in a deeper way. After this visualization, recognize that small things are happening for you. Don’t overlook them or take them for granted. Next, take a moment to feel a sense of being cared for, though of, loved. This should boost your self-esteem and self-confidence. Last, know that just feeling great is not the end goal. Let this reflection lead to you feeling like you want to reciprocate with love by giving back to those who have given to you, or by passing on the love and care to those who don’t have it. </a:t>
            </a:r>
          </a:p>
        </p:txBody>
      </p:sp>
    </p:spTree>
    <p:extLst>
      <p:ext uri="{BB962C8B-B14F-4D97-AF65-F5344CB8AC3E}">
        <p14:creationId xmlns:p14="http://schemas.microsoft.com/office/powerpoint/2010/main" val="296148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7CA2-9085-D948-B5EA-7844255583CC}"/>
              </a:ext>
            </a:extLst>
          </p:cNvPr>
          <p:cNvSpPr>
            <a:spLocks noGrp="1"/>
          </p:cNvSpPr>
          <p:nvPr>
            <p:ph type="title"/>
          </p:nvPr>
        </p:nvSpPr>
        <p:spPr/>
        <p:txBody>
          <a:bodyPr/>
          <a:lstStyle/>
          <a:p>
            <a:r>
              <a:rPr lang="en-US" dirty="0"/>
              <a:t>Self-care detriment: Living in autopilot</a:t>
            </a:r>
          </a:p>
        </p:txBody>
      </p:sp>
      <p:sp>
        <p:nvSpPr>
          <p:cNvPr id="3" name="Content Placeholder 2">
            <a:extLst>
              <a:ext uri="{FF2B5EF4-FFF2-40B4-BE49-F238E27FC236}">
                <a16:creationId xmlns:a16="http://schemas.microsoft.com/office/drawing/2014/main" id="{118CFC09-11E6-2E46-A345-2BF43734DB23}"/>
              </a:ext>
            </a:extLst>
          </p:cNvPr>
          <p:cNvSpPr>
            <a:spLocks noGrp="1"/>
          </p:cNvSpPr>
          <p:nvPr>
            <p:ph idx="1"/>
          </p:nvPr>
        </p:nvSpPr>
        <p:spPr/>
        <p:txBody>
          <a:bodyPr>
            <a:normAutofit/>
          </a:bodyPr>
          <a:lstStyle/>
          <a:p>
            <a:r>
              <a:rPr lang="en-US" dirty="0"/>
              <a:t>Reactivity to situations as they arise</a:t>
            </a:r>
          </a:p>
          <a:p>
            <a:r>
              <a:rPr lang="en-US" dirty="0"/>
              <a:t>Rise of stress, depression, anxiety</a:t>
            </a:r>
          </a:p>
          <a:p>
            <a:r>
              <a:rPr lang="en-US" dirty="0"/>
              <a:t>Feelings about feelings (depressed about the anxiety, anxiety about the anxiety)</a:t>
            </a:r>
          </a:p>
          <a:p>
            <a:r>
              <a:rPr lang="en-US" dirty="0"/>
              <a:t>Judgment about feelings</a:t>
            </a:r>
          </a:p>
          <a:p>
            <a:r>
              <a:rPr lang="en-US" dirty="0"/>
              <a:t>Don’t take time to check in with self</a:t>
            </a:r>
          </a:p>
          <a:p>
            <a:r>
              <a:rPr lang="en-US" dirty="0"/>
              <a:t>Communicate feelings aggressively, passive aggressively </a:t>
            </a:r>
          </a:p>
          <a:p>
            <a:endParaRPr lang="en-US" dirty="0"/>
          </a:p>
        </p:txBody>
      </p:sp>
    </p:spTree>
    <p:extLst>
      <p:ext uri="{BB962C8B-B14F-4D97-AF65-F5344CB8AC3E}">
        <p14:creationId xmlns:p14="http://schemas.microsoft.com/office/powerpoint/2010/main" val="99261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568B-D218-D040-B0BA-6ECC81D0005B}"/>
              </a:ext>
            </a:extLst>
          </p:cNvPr>
          <p:cNvSpPr>
            <a:spLocks noGrp="1"/>
          </p:cNvSpPr>
          <p:nvPr>
            <p:ph type="title"/>
          </p:nvPr>
        </p:nvSpPr>
        <p:spPr/>
        <p:txBody>
          <a:bodyPr/>
          <a:lstStyle/>
          <a:p>
            <a:r>
              <a:rPr lang="en-US" dirty="0"/>
              <a:t>Self-care strategy 4: Intentional self-awareness</a:t>
            </a:r>
          </a:p>
        </p:txBody>
      </p:sp>
      <p:sp>
        <p:nvSpPr>
          <p:cNvPr id="3" name="Content Placeholder 2">
            <a:extLst>
              <a:ext uri="{FF2B5EF4-FFF2-40B4-BE49-F238E27FC236}">
                <a16:creationId xmlns:a16="http://schemas.microsoft.com/office/drawing/2014/main" id="{ABA12A05-F7CE-D84E-87FD-A3BCD159F021}"/>
              </a:ext>
            </a:extLst>
          </p:cNvPr>
          <p:cNvSpPr>
            <a:spLocks noGrp="1"/>
          </p:cNvSpPr>
          <p:nvPr>
            <p:ph idx="1"/>
          </p:nvPr>
        </p:nvSpPr>
        <p:spPr/>
        <p:txBody>
          <a:bodyPr>
            <a:normAutofit fontScale="92500" lnSpcReduction="10000"/>
          </a:bodyPr>
          <a:lstStyle/>
          <a:p>
            <a:r>
              <a:rPr lang="en-US" sz="2600" dirty="0"/>
              <a:t>Take the time to identify how you feel and why. If you can’t figure out why you feel a certain way, that is okay! </a:t>
            </a:r>
          </a:p>
          <a:p>
            <a:r>
              <a:rPr lang="en-US" sz="2600" dirty="0"/>
              <a:t>Cope with your primary feeling</a:t>
            </a:r>
          </a:p>
          <a:p>
            <a:r>
              <a:rPr lang="en-US" sz="2600" dirty="0"/>
              <a:t>Change your </a:t>
            </a:r>
            <a:r>
              <a:rPr lang="en-US" sz="2600" u="sng" dirty="0"/>
              <a:t>state</a:t>
            </a:r>
          </a:p>
          <a:p>
            <a:pPr lvl="1"/>
            <a:r>
              <a:rPr lang="en-US" sz="2300" i="1" dirty="0"/>
              <a:t>This is one of the most important skills you can have</a:t>
            </a:r>
          </a:p>
          <a:p>
            <a:pPr lvl="1"/>
            <a:r>
              <a:rPr lang="en-US" sz="2300" i="1" dirty="0"/>
              <a:t>We have the power to change our state based on how we breathe, carry ourselves, what we focus on and direct our attention to</a:t>
            </a:r>
          </a:p>
          <a:p>
            <a:pPr lvl="1"/>
            <a:r>
              <a:rPr lang="en-US" sz="2300" i="1" dirty="0"/>
              <a:t>This can be done within seconds</a:t>
            </a:r>
          </a:p>
          <a:p>
            <a:r>
              <a:rPr lang="en-US" sz="2600" dirty="0"/>
              <a:t>Prime yourself every day.</a:t>
            </a:r>
          </a:p>
          <a:p>
            <a:r>
              <a:rPr lang="en-US" sz="2600" dirty="0"/>
              <a:t>Set an intention for yourself, check in with yourself throughout the day</a:t>
            </a:r>
          </a:p>
          <a:p>
            <a:endParaRPr lang="en-US" dirty="0"/>
          </a:p>
        </p:txBody>
      </p:sp>
    </p:spTree>
    <p:extLst>
      <p:ext uri="{BB962C8B-B14F-4D97-AF65-F5344CB8AC3E}">
        <p14:creationId xmlns:p14="http://schemas.microsoft.com/office/powerpoint/2010/main" val="2698409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8101-69EA-17DC-49C8-8DCB7142215F}"/>
              </a:ext>
            </a:extLst>
          </p:cNvPr>
          <p:cNvSpPr>
            <a:spLocks noGrp="1"/>
          </p:cNvSpPr>
          <p:nvPr>
            <p:ph type="title"/>
          </p:nvPr>
        </p:nvSpPr>
        <p:spPr/>
        <p:txBody>
          <a:bodyPr/>
          <a:lstStyle/>
          <a:p>
            <a:r>
              <a:rPr lang="en-US" dirty="0"/>
              <a:t>Tool: </a:t>
            </a:r>
            <a:r>
              <a:rPr lang="en-US" dirty="0" err="1"/>
              <a:t>mOOD</a:t>
            </a:r>
            <a:r>
              <a:rPr lang="en-US" dirty="0"/>
              <a:t> METER </a:t>
            </a:r>
          </a:p>
        </p:txBody>
      </p:sp>
      <p:sp>
        <p:nvSpPr>
          <p:cNvPr id="3" name="Content Placeholder 2">
            <a:extLst>
              <a:ext uri="{FF2B5EF4-FFF2-40B4-BE49-F238E27FC236}">
                <a16:creationId xmlns:a16="http://schemas.microsoft.com/office/drawing/2014/main" id="{FD349B20-E34C-E855-0A1F-3D9AA5BF0FAF}"/>
              </a:ext>
            </a:extLst>
          </p:cNvPr>
          <p:cNvSpPr>
            <a:spLocks noGrp="1"/>
          </p:cNvSpPr>
          <p:nvPr>
            <p:ph idx="1"/>
          </p:nvPr>
        </p:nvSpPr>
        <p:spPr/>
        <p:txBody>
          <a:bodyPr>
            <a:normAutofit fontScale="92500" lnSpcReduction="10000"/>
          </a:bodyPr>
          <a:lstStyle/>
          <a:p>
            <a:r>
              <a:rPr lang="en-US" dirty="0"/>
              <a:t>Tool developed by Marc Brackett</a:t>
            </a:r>
          </a:p>
          <a:p>
            <a:r>
              <a:rPr lang="en-US" dirty="0"/>
              <a:t>Helps give us language to describe our experience</a:t>
            </a:r>
          </a:p>
          <a:p>
            <a:r>
              <a:rPr lang="en-US" dirty="0"/>
              <a:t>Naming our feelings is a coping mechanism in and of itself</a:t>
            </a:r>
          </a:p>
          <a:p>
            <a:r>
              <a:rPr lang="en-US" dirty="0"/>
              <a:t>No feelings are “bad” anger, anxiety, loneliness, exhaustion</a:t>
            </a:r>
            <a:r>
              <a:rPr lang="en-US"/>
              <a:t>, sad </a:t>
            </a:r>
            <a:endParaRPr lang="en-US" dirty="0"/>
          </a:p>
          <a:p>
            <a:r>
              <a:rPr lang="en-US" sz="2400" dirty="0"/>
              <a:t>Be as specific as you can when identifying how you feel {“stress”}</a:t>
            </a:r>
          </a:p>
          <a:p>
            <a:r>
              <a:rPr lang="en-US" sz="2400" dirty="0"/>
              <a:t>Anxious---Pressured----Disappointed---Depleted---Overwhelmed---Exhausted---Envious</a:t>
            </a:r>
          </a:p>
          <a:p>
            <a:r>
              <a:rPr lang="en-US" sz="2400" dirty="0"/>
              <a:t>Identifying our emotions helps us understand ourselves, ask for the support we need, helps others understand our experience, helps us support others </a:t>
            </a:r>
          </a:p>
          <a:p>
            <a:r>
              <a:rPr lang="en-US" sz="2400" dirty="0"/>
              <a:t>Identifying our state in terms of Energy and Pleasantness</a:t>
            </a:r>
          </a:p>
          <a:p>
            <a:endParaRPr lang="en-US" sz="2400" dirty="0"/>
          </a:p>
          <a:p>
            <a:endParaRPr lang="en-US" dirty="0"/>
          </a:p>
        </p:txBody>
      </p:sp>
    </p:spTree>
    <p:extLst>
      <p:ext uri="{BB962C8B-B14F-4D97-AF65-F5344CB8AC3E}">
        <p14:creationId xmlns:p14="http://schemas.microsoft.com/office/powerpoint/2010/main" val="32892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E46C-2026-F244-A357-A5E1E5A3977F}"/>
              </a:ext>
            </a:extLst>
          </p:cNvPr>
          <p:cNvSpPr>
            <a:spLocks noGrp="1"/>
          </p:cNvSpPr>
          <p:nvPr>
            <p:ph type="title"/>
          </p:nvPr>
        </p:nvSpPr>
        <p:spPr>
          <a:xfrm>
            <a:off x="1024128" y="585216"/>
            <a:ext cx="8018272" cy="1499616"/>
          </a:xfrm>
        </p:spPr>
        <p:txBody>
          <a:bodyPr>
            <a:normAutofit/>
          </a:bodyPr>
          <a:lstStyle/>
          <a:p>
            <a:r>
              <a:rPr lang="en-US" dirty="0" err="1"/>
              <a:t>oVERVIEW</a:t>
            </a:r>
            <a:endParaRPr lang="en-US" dirty="0"/>
          </a:p>
        </p:txBody>
      </p:sp>
      <p:sp>
        <p:nvSpPr>
          <p:cNvPr id="3" name="Content Placeholder 2">
            <a:extLst>
              <a:ext uri="{FF2B5EF4-FFF2-40B4-BE49-F238E27FC236}">
                <a16:creationId xmlns:a16="http://schemas.microsoft.com/office/drawing/2014/main" id="{EEE02A0B-4825-A04E-B009-17A763C42E6E}"/>
              </a:ext>
            </a:extLst>
          </p:cNvPr>
          <p:cNvSpPr>
            <a:spLocks noGrp="1"/>
          </p:cNvSpPr>
          <p:nvPr>
            <p:ph idx="1"/>
          </p:nvPr>
        </p:nvSpPr>
        <p:spPr>
          <a:xfrm>
            <a:off x="1024128" y="2286000"/>
            <a:ext cx="8018271" cy="4023360"/>
          </a:xfrm>
        </p:spPr>
        <p:txBody>
          <a:bodyPr>
            <a:normAutofit lnSpcReduction="10000"/>
          </a:bodyPr>
          <a:lstStyle/>
          <a:p>
            <a:r>
              <a:rPr lang="en-US" dirty="0"/>
              <a:t>Thank you!</a:t>
            </a:r>
          </a:p>
          <a:p>
            <a:r>
              <a:rPr lang="en-US" dirty="0"/>
              <a:t>Topic</a:t>
            </a:r>
          </a:p>
          <a:p>
            <a:r>
              <a:rPr lang="en-US" dirty="0"/>
              <a:t>Tone of content: self compassionate, curious</a:t>
            </a:r>
          </a:p>
          <a:p>
            <a:r>
              <a:rPr lang="en-US" dirty="0"/>
              <a:t>Outline of our session </a:t>
            </a:r>
          </a:p>
          <a:p>
            <a:pPr lvl="1"/>
            <a:r>
              <a:rPr lang="en-US" dirty="0"/>
              <a:t>Introduction</a:t>
            </a:r>
          </a:p>
          <a:p>
            <a:pPr lvl="1"/>
            <a:r>
              <a:rPr lang="en-US" dirty="0"/>
              <a:t>Barriers to self-care </a:t>
            </a:r>
          </a:p>
          <a:p>
            <a:pPr lvl="1"/>
            <a:r>
              <a:rPr lang="en-US" dirty="0"/>
              <a:t>Detrimental patterns</a:t>
            </a:r>
          </a:p>
          <a:p>
            <a:pPr lvl="1"/>
            <a:r>
              <a:rPr lang="en-US" dirty="0"/>
              <a:t>Strategies for thriving </a:t>
            </a:r>
          </a:p>
          <a:p>
            <a:pPr lvl="1"/>
            <a:r>
              <a:rPr lang="en-US" dirty="0"/>
              <a:t>Emotional wellness in the workplace </a:t>
            </a:r>
          </a:p>
          <a:p>
            <a:pPr lvl="1"/>
            <a:r>
              <a:rPr lang="en-US" dirty="0"/>
              <a:t>Plan</a:t>
            </a:r>
          </a:p>
          <a:p>
            <a:pPr lvl="1"/>
            <a:r>
              <a:rPr lang="en-US" dirty="0"/>
              <a:t>Summary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817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0247-8A34-9DB4-7190-8D0D6D9FA5F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618238E-FE3A-3E91-E819-B1D055F9C632}"/>
              </a:ext>
            </a:extLst>
          </p:cNvPr>
          <p:cNvPicPr>
            <a:picLocks noGrp="1" noChangeAspect="1"/>
          </p:cNvPicPr>
          <p:nvPr>
            <p:ph idx="1"/>
          </p:nvPr>
        </p:nvPicPr>
        <p:blipFill>
          <a:blip r:embed="rId2"/>
          <a:stretch>
            <a:fillRect/>
          </a:stretch>
        </p:blipFill>
        <p:spPr>
          <a:xfrm>
            <a:off x="1878850" y="585216"/>
            <a:ext cx="7370253" cy="5551313"/>
          </a:xfrm>
        </p:spPr>
      </p:pic>
    </p:spTree>
    <p:extLst>
      <p:ext uri="{BB962C8B-B14F-4D97-AF65-F5344CB8AC3E}">
        <p14:creationId xmlns:p14="http://schemas.microsoft.com/office/powerpoint/2010/main" val="268832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7B87-DD46-244F-A927-FBA5560DF39B}"/>
              </a:ext>
            </a:extLst>
          </p:cNvPr>
          <p:cNvSpPr>
            <a:spLocks noGrp="1"/>
          </p:cNvSpPr>
          <p:nvPr>
            <p:ph type="title"/>
          </p:nvPr>
        </p:nvSpPr>
        <p:spPr/>
        <p:txBody>
          <a:bodyPr/>
          <a:lstStyle/>
          <a:p>
            <a:r>
              <a:rPr lang="en-US" dirty="0"/>
              <a:t>Self-care strategy 5: service</a:t>
            </a:r>
          </a:p>
        </p:txBody>
      </p:sp>
      <p:sp>
        <p:nvSpPr>
          <p:cNvPr id="3" name="Content Placeholder 2">
            <a:extLst>
              <a:ext uri="{FF2B5EF4-FFF2-40B4-BE49-F238E27FC236}">
                <a16:creationId xmlns:a16="http://schemas.microsoft.com/office/drawing/2014/main" id="{760D4680-A1F2-6948-B70A-FAED9A60E68C}"/>
              </a:ext>
            </a:extLst>
          </p:cNvPr>
          <p:cNvSpPr>
            <a:spLocks noGrp="1"/>
          </p:cNvSpPr>
          <p:nvPr>
            <p:ph idx="1"/>
          </p:nvPr>
        </p:nvSpPr>
        <p:spPr/>
        <p:txBody>
          <a:bodyPr>
            <a:normAutofit/>
          </a:bodyPr>
          <a:lstStyle/>
          <a:p>
            <a:r>
              <a:rPr lang="en-US" dirty="0"/>
              <a:t>Plant trees under whose shade you do not plan to sit</a:t>
            </a:r>
          </a:p>
          <a:p>
            <a:r>
              <a:rPr lang="en-US" dirty="0"/>
              <a:t>The highest purpose is to live in service</a:t>
            </a:r>
          </a:p>
          <a:p>
            <a:r>
              <a:rPr lang="en-US" dirty="0"/>
              <a:t>Selflessness heals the soul </a:t>
            </a:r>
          </a:p>
          <a:p>
            <a:r>
              <a:rPr lang="en-US" dirty="0"/>
              <a:t>We seek to leave a place cleaner than we found it, people happier than we found them, the world better than we found it</a:t>
            </a:r>
          </a:p>
          <a:p>
            <a:r>
              <a:rPr lang="en-US" dirty="0"/>
              <a:t>Serve the pain that you know best </a:t>
            </a:r>
          </a:p>
          <a:p>
            <a:pPr lvl="1"/>
            <a:r>
              <a:rPr lang="en-US" dirty="0"/>
              <a:t>1. Service connects us</a:t>
            </a:r>
          </a:p>
          <a:p>
            <a:pPr lvl="1"/>
            <a:r>
              <a:rPr lang="en-US" dirty="0"/>
              <a:t>2. Service amplifies gratitude</a:t>
            </a:r>
          </a:p>
          <a:p>
            <a:pPr lvl="1"/>
            <a:r>
              <a:rPr lang="en-US" dirty="0"/>
              <a:t>3. Service increases compassion</a:t>
            </a:r>
          </a:p>
          <a:p>
            <a:pPr lvl="1"/>
            <a:r>
              <a:rPr lang="en-US" dirty="0"/>
              <a:t>4. Service builds self-esteem </a:t>
            </a:r>
          </a:p>
          <a:p>
            <a:endParaRPr lang="en-US" dirty="0"/>
          </a:p>
        </p:txBody>
      </p:sp>
    </p:spTree>
    <p:extLst>
      <p:ext uri="{BB962C8B-B14F-4D97-AF65-F5344CB8AC3E}">
        <p14:creationId xmlns:p14="http://schemas.microsoft.com/office/powerpoint/2010/main" val="36724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77C-41E0-7FAD-FF42-713987A8C34F}"/>
              </a:ext>
            </a:extLst>
          </p:cNvPr>
          <p:cNvSpPr>
            <a:spLocks noGrp="1"/>
          </p:cNvSpPr>
          <p:nvPr>
            <p:ph type="title"/>
          </p:nvPr>
        </p:nvSpPr>
        <p:spPr/>
        <p:txBody>
          <a:bodyPr/>
          <a:lstStyle/>
          <a:p>
            <a:r>
              <a:rPr lang="en-US" dirty="0"/>
              <a:t>Strategies for thriving: Habits, routines, rituals</a:t>
            </a:r>
          </a:p>
        </p:txBody>
      </p:sp>
      <p:sp>
        <p:nvSpPr>
          <p:cNvPr id="3" name="Content Placeholder 2">
            <a:extLst>
              <a:ext uri="{FF2B5EF4-FFF2-40B4-BE49-F238E27FC236}">
                <a16:creationId xmlns:a16="http://schemas.microsoft.com/office/drawing/2014/main" id="{D2D19B57-D280-4DD6-F3A5-85A808CAD109}"/>
              </a:ext>
            </a:extLst>
          </p:cNvPr>
          <p:cNvSpPr>
            <a:spLocks noGrp="1"/>
          </p:cNvSpPr>
          <p:nvPr>
            <p:ph idx="1"/>
          </p:nvPr>
        </p:nvSpPr>
        <p:spPr/>
        <p:txBody>
          <a:bodyPr/>
          <a:lstStyle/>
          <a:p>
            <a:r>
              <a:rPr lang="en-US" dirty="0"/>
              <a:t>Habits at the forefront of wellness literature</a:t>
            </a:r>
          </a:p>
          <a:p>
            <a:r>
              <a:rPr lang="en-US" dirty="0"/>
              <a:t>Habits make behavior automatic; you expend minimal energy engaging in them once that neural pathway has been developed (flushing the toilet)</a:t>
            </a:r>
          </a:p>
          <a:p>
            <a:r>
              <a:rPr lang="en-US" dirty="0"/>
              <a:t>Concept of habit stacking</a:t>
            </a:r>
          </a:p>
          <a:p>
            <a:r>
              <a:rPr lang="en-US" dirty="0"/>
              <a:t>System development: ”We don’t rise to the level of our goals, we fall to the level of our systems” </a:t>
            </a:r>
          </a:p>
          <a:p>
            <a:endParaRPr lang="en-US" dirty="0"/>
          </a:p>
          <a:p>
            <a:endParaRPr lang="en-US" dirty="0"/>
          </a:p>
          <a:p>
            <a:endParaRPr lang="en-US" dirty="0"/>
          </a:p>
        </p:txBody>
      </p:sp>
    </p:spTree>
    <p:extLst>
      <p:ext uri="{BB962C8B-B14F-4D97-AF65-F5344CB8AC3E}">
        <p14:creationId xmlns:p14="http://schemas.microsoft.com/office/powerpoint/2010/main" val="413596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CCDC-A756-EE8A-FF25-D28601362389}"/>
              </a:ext>
            </a:extLst>
          </p:cNvPr>
          <p:cNvSpPr>
            <a:spLocks noGrp="1"/>
          </p:cNvSpPr>
          <p:nvPr>
            <p:ph type="title"/>
          </p:nvPr>
        </p:nvSpPr>
        <p:spPr/>
        <p:txBody>
          <a:bodyPr/>
          <a:lstStyle/>
          <a:p>
            <a:r>
              <a:rPr lang="en-US" dirty="0"/>
              <a:t>Fostering emotional wellness in your school</a:t>
            </a:r>
          </a:p>
        </p:txBody>
      </p:sp>
      <p:sp>
        <p:nvSpPr>
          <p:cNvPr id="3" name="Content Placeholder 2">
            <a:extLst>
              <a:ext uri="{FF2B5EF4-FFF2-40B4-BE49-F238E27FC236}">
                <a16:creationId xmlns:a16="http://schemas.microsoft.com/office/drawing/2014/main" id="{A03134D4-D360-8E25-6895-0A3261D2E492}"/>
              </a:ext>
            </a:extLst>
          </p:cNvPr>
          <p:cNvSpPr>
            <a:spLocks noGrp="1"/>
          </p:cNvSpPr>
          <p:nvPr>
            <p:ph idx="1"/>
          </p:nvPr>
        </p:nvSpPr>
        <p:spPr/>
        <p:txBody>
          <a:bodyPr>
            <a:normAutofit/>
          </a:bodyPr>
          <a:lstStyle/>
          <a:p>
            <a:pPr>
              <a:buFont typeface="Arial" panose="020B0604020202020204" pitchFamily="34" charset="0"/>
              <a:buChar char="•"/>
            </a:pPr>
            <a:r>
              <a:rPr lang="en-US" dirty="0"/>
              <a:t>10 million dollar Google study on teams: psychological safety</a:t>
            </a:r>
          </a:p>
          <a:p>
            <a:pPr>
              <a:buFont typeface="Arial" panose="020B0604020202020204" pitchFamily="34" charset="0"/>
              <a:buChar char="•"/>
            </a:pPr>
            <a:r>
              <a:rPr lang="en-US" dirty="0"/>
              <a:t>Get back to the basics of reflective listening, empathy, curiosity, and kindness</a:t>
            </a:r>
          </a:p>
          <a:p>
            <a:pPr>
              <a:buFont typeface="Arial" panose="020B0604020202020204" pitchFamily="34" charset="0"/>
              <a:buChar char="•"/>
            </a:pPr>
            <a:r>
              <a:rPr lang="en-US" dirty="0"/>
              <a:t>Take care of yourself so you can take care of each other so you can create a culture where your students can flourish</a:t>
            </a:r>
          </a:p>
          <a:p>
            <a:pPr>
              <a:buFont typeface="Arial" panose="020B0604020202020204" pitchFamily="34" charset="0"/>
              <a:buChar char="•"/>
            </a:pPr>
            <a:r>
              <a:rPr lang="en-US" dirty="0"/>
              <a:t>Develop ways for staff to connect with one another, especially for younger professionals</a:t>
            </a:r>
          </a:p>
          <a:p>
            <a:pPr>
              <a:buFont typeface="Arial" panose="020B0604020202020204" pitchFamily="34" charset="0"/>
              <a:buChar char="•"/>
            </a:pPr>
            <a:r>
              <a:rPr lang="en-US" dirty="0"/>
              <a:t>Be creative in how you make your organization a fun place place to work! (Gratitude week, icebreakers, goal setting, self-care plans, pranks, </a:t>
            </a:r>
            <a:r>
              <a:rPr lang="en-US" dirty="0" err="1"/>
              <a:t>ect</a:t>
            </a:r>
            <a:r>
              <a:rPr lang="en-US" dirty="0"/>
              <a:t>.)</a:t>
            </a:r>
          </a:p>
          <a:p>
            <a:endParaRPr lang="en-US" dirty="0"/>
          </a:p>
        </p:txBody>
      </p:sp>
    </p:spTree>
    <p:extLst>
      <p:ext uri="{BB962C8B-B14F-4D97-AF65-F5344CB8AC3E}">
        <p14:creationId xmlns:p14="http://schemas.microsoft.com/office/powerpoint/2010/main" val="4087897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5C37-F7A8-43FB-5F58-96D40D7A9A41}"/>
              </a:ext>
            </a:extLst>
          </p:cNvPr>
          <p:cNvSpPr>
            <a:spLocks noGrp="1"/>
          </p:cNvSpPr>
          <p:nvPr>
            <p:ph type="title"/>
          </p:nvPr>
        </p:nvSpPr>
        <p:spPr/>
        <p:txBody>
          <a:bodyPr/>
          <a:lstStyle/>
          <a:p>
            <a:r>
              <a:rPr lang="en-US" dirty="0"/>
              <a:t>Fostering emotional wellness in your workplace </a:t>
            </a:r>
          </a:p>
        </p:txBody>
      </p:sp>
      <p:sp>
        <p:nvSpPr>
          <p:cNvPr id="3" name="Content Placeholder 2">
            <a:extLst>
              <a:ext uri="{FF2B5EF4-FFF2-40B4-BE49-F238E27FC236}">
                <a16:creationId xmlns:a16="http://schemas.microsoft.com/office/drawing/2014/main" id="{363DD75E-F043-198A-7D27-70437F47107B}"/>
              </a:ext>
            </a:extLst>
          </p:cNvPr>
          <p:cNvSpPr>
            <a:spLocks noGrp="1"/>
          </p:cNvSpPr>
          <p:nvPr>
            <p:ph idx="1"/>
          </p:nvPr>
        </p:nvSpPr>
        <p:spPr/>
        <p:txBody>
          <a:bodyPr/>
          <a:lstStyle/>
          <a:p>
            <a:r>
              <a:rPr lang="en-US" dirty="0"/>
              <a:t>Incentivize with rewards, not with fear </a:t>
            </a:r>
          </a:p>
          <a:p>
            <a:r>
              <a:rPr lang="en-US" dirty="0"/>
              <a:t>University of Maryland study (participants who initially solved “cheese” maze were twice as creative (approach vs. avoidance mode)</a:t>
            </a:r>
          </a:p>
          <a:p>
            <a:endParaRPr lang="en-US" dirty="0"/>
          </a:p>
        </p:txBody>
      </p:sp>
      <p:pic>
        <p:nvPicPr>
          <p:cNvPr id="4" name="Picture 3">
            <a:extLst>
              <a:ext uri="{FF2B5EF4-FFF2-40B4-BE49-F238E27FC236}">
                <a16:creationId xmlns:a16="http://schemas.microsoft.com/office/drawing/2014/main" id="{14AA054D-0038-8C2C-916A-2BD51356AC30}"/>
              </a:ext>
            </a:extLst>
          </p:cNvPr>
          <p:cNvPicPr>
            <a:picLocks noChangeAspect="1"/>
          </p:cNvPicPr>
          <p:nvPr/>
        </p:nvPicPr>
        <p:blipFill>
          <a:blip r:embed="rId2"/>
          <a:stretch>
            <a:fillRect/>
          </a:stretch>
        </p:blipFill>
        <p:spPr>
          <a:xfrm>
            <a:off x="8327782" y="3956537"/>
            <a:ext cx="3282986" cy="2821159"/>
          </a:xfrm>
          <a:prstGeom prst="rect">
            <a:avLst/>
          </a:prstGeom>
        </p:spPr>
      </p:pic>
      <p:pic>
        <p:nvPicPr>
          <p:cNvPr id="5" name="Picture 4">
            <a:extLst>
              <a:ext uri="{FF2B5EF4-FFF2-40B4-BE49-F238E27FC236}">
                <a16:creationId xmlns:a16="http://schemas.microsoft.com/office/drawing/2014/main" id="{E57065FA-2AE3-FEF1-2507-19280F3D8B82}"/>
              </a:ext>
            </a:extLst>
          </p:cNvPr>
          <p:cNvPicPr>
            <a:picLocks noChangeAspect="1"/>
          </p:cNvPicPr>
          <p:nvPr/>
        </p:nvPicPr>
        <p:blipFill>
          <a:blip r:embed="rId3"/>
          <a:stretch>
            <a:fillRect/>
          </a:stretch>
        </p:blipFill>
        <p:spPr>
          <a:xfrm>
            <a:off x="455734" y="3956537"/>
            <a:ext cx="2867470" cy="2712251"/>
          </a:xfrm>
          <a:prstGeom prst="rect">
            <a:avLst/>
          </a:prstGeom>
        </p:spPr>
      </p:pic>
    </p:spTree>
    <p:extLst>
      <p:ext uri="{BB962C8B-B14F-4D97-AF65-F5344CB8AC3E}">
        <p14:creationId xmlns:p14="http://schemas.microsoft.com/office/powerpoint/2010/main" val="68455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0D88-FA44-2521-6F3A-4837D4A40E44}"/>
              </a:ext>
            </a:extLst>
          </p:cNvPr>
          <p:cNvSpPr>
            <a:spLocks noGrp="1"/>
          </p:cNvSpPr>
          <p:nvPr>
            <p:ph type="title"/>
          </p:nvPr>
        </p:nvSpPr>
        <p:spPr/>
        <p:txBody>
          <a:bodyPr/>
          <a:lstStyle/>
          <a:p>
            <a:r>
              <a:rPr lang="en-US" dirty="0"/>
              <a:t>How can I improve my self-care in these areas?</a:t>
            </a:r>
          </a:p>
        </p:txBody>
      </p:sp>
      <p:sp>
        <p:nvSpPr>
          <p:cNvPr id="3" name="Content Placeholder 2">
            <a:extLst>
              <a:ext uri="{FF2B5EF4-FFF2-40B4-BE49-F238E27FC236}">
                <a16:creationId xmlns:a16="http://schemas.microsoft.com/office/drawing/2014/main" id="{6788855E-FFBD-B8D3-BCFA-FFEF6DF0B3F7}"/>
              </a:ext>
            </a:extLst>
          </p:cNvPr>
          <p:cNvSpPr>
            <a:spLocks noGrp="1"/>
          </p:cNvSpPr>
          <p:nvPr>
            <p:ph idx="1"/>
          </p:nvPr>
        </p:nvSpPr>
        <p:spPr/>
        <p:txBody>
          <a:bodyPr/>
          <a:lstStyle/>
          <a:p>
            <a:r>
              <a:rPr lang="en-US" dirty="0"/>
              <a:t>Physically?</a:t>
            </a:r>
          </a:p>
          <a:p>
            <a:endParaRPr lang="en-US" dirty="0"/>
          </a:p>
          <a:p>
            <a:r>
              <a:rPr lang="en-US" dirty="0"/>
              <a:t>Emotionally?</a:t>
            </a:r>
          </a:p>
          <a:p>
            <a:endParaRPr lang="en-US" dirty="0"/>
          </a:p>
          <a:p>
            <a:r>
              <a:rPr lang="en-US" dirty="0"/>
              <a:t>Spiritually?</a:t>
            </a:r>
          </a:p>
          <a:p>
            <a:endParaRPr lang="en-US" dirty="0"/>
          </a:p>
          <a:p>
            <a:r>
              <a:rPr lang="en-US" dirty="0"/>
              <a:t>Socially?</a:t>
            </a:r>
          </a:p>
          <a:p>
            <a:endParaRPr lang="en-US" dirty="0"/>
          </a:p>
        </p:txBody>
      </p:sp>
    </p:spTree>
    <p:extLst>
      <p:ext uri="{BB962C8B-B14F-4D97-AF65-F5344CB8AC3E}">
        <p14:creationId xmlns:p14="http://schemas.microsoft.com/office/powerpoint/2010/main" val="2991934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0761-528A-7EE1-BB65-25D7F54EC90D}"/>
              </a:ext>
            </a:extLst>
          </p:cNvPr>
          <p:cNvSpPr>
            <a:spLocks noGrp="1"/>
          </p:cNvSpPr>
          <p:nvPr>
            <p:ph type="title"/>
          </p:nvPr>
        </p:nvSpPr>
        <p:spPr/>
        <p:txBody>
          <a:bodyPr/>
          <a:lstStyle/>
          <a:p>
            <a:r>
              <a:rPr lang="en-US" dirty="0"/>
              <a:t>What is my system for implementing these strategies?</a:t>
            </a:r>
          </a:p>
        </p:txBody>
      </p:sp>
      <p:sp>
        <p:nvSpPr>
          <p:cNvPr id="3" name="Content Placeholder 2">
            <a:extLst>
              <a:ext uri="{FF2B5EF4-FFF2-40B4-BE49-F238E27FC236}">
                <a16:creationId xmlns:a16="http://schemas.microsoft.com/office/drawing/2014/main" id="{43FF056B-0D07-EA71-93DA-1BE57AC6CEC1}"/>
              </a:ext>
            </a:extLst>
          </p:cNvPr>
          <p:cNvSpPr>
            <a:spLocks noGrp="1"/>
          </p:cNvSpPr>
          <p:nvPr>
            <p:ph idx="1"/>
          </p:nvPr>
        </p:nvSpPr>
        <p:spPr/>
        <p:txBody>
          <a:bodyPr/>
          <a:lstStyle/>
          <a:p>
            <a:r>
              <a:rPr lang="en-US" dirty="0"/>
              <a:t>Physically?</a:t>
            </a:r>
          </a:p>
          <a:p>
            <a:endParaRPr lang="en-US" dirty="0"/>
          </a:p>
          <a:p>
            <a:r>
              <a:rPr lang="en-US" dirty="0"/>
              <a:t>Emotionally? </a:t>
            </a:r>
          </a:p>
          <a:p>
            <a:endParaRPr lang="en-US" dirty="0"/>
          </a:p>
          <a:p>
            <a:r>
              <a:rPr lang="en-US" dirty="0"/>
              <a:t>Spiritually?</a:t>
            </a:r>
          </a:p>
          <a:p>
            <a:endParaRPr lang="en-US" dirty="0"/>
          </a:p>
          <a:p>
            <a:r>
              <a:rPr lang="en-US" dirty="0"/>
              <a:t>Socially?</a:t>
            </a:r>
          </a:p>
        </p:txBody>
      </p:sp>
    </p:spTree>
    <p:extLst>
      <p:ext uri="{BB962C8B-B14F-4D97-AF65-F5344CB8AC3E}">
        <p14:creationId xmlns:p14="http://schemas.microsoft.com/office/powerpoint/2010/main" val="3462133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C167-5A4C-4D41-8DCB-343F4F6911E7}"/>
              </a:ext>
            </a:extLst>
          </p:cNvPr>
          <p:cNvSpPr>
            <a:spLocks noGrp="1"/>
          </p:cNvSpPr>
          <p:nvPr>
            <p:ph type="title"/>
          </p:nvPr>
        </p:nvSpPr>
        <p:spPr/>
        <p:txBody>
          <a:bodyPr/>
          <a:lstStyle/>
          <a:p>
            <a:r>
              <a:rPr lang="en-US" dirty="0"/>
              <a:t>Self-care implementation</a:t>
            </a:r>
          </a:p>
        </p:txBody>
      </p:sp>
      <p:sp>
        <p:nvSpPr>
          <p:cNvPr id="3" name="Content Placeholder 2">
            <a:extLst>
              <a:ext uri="{FF2B5EF4-FFF2-40B4-BE49-F238E27FC236}">
                <a16:creationId xmlns:a16="http://schemas.microsoft.com/office/drawing/2014/main" id="{C8BE041C-4A81-1640-9DE5-CA6E7EFA13E1}"/>
              </a:ext>
            </a:extLst>
          </p:cNvPr>
          <p:cNvSpPr>
            <a:spLocks noGrp="1"/>
          </p:cNvSpPr>
          <p:nvPr>
            <p:ph idx="1"/>
          </p:nvPr>
        </p:nvSpPr>
        <p:spPr/>
        <p:txBody>
          <a:bodyPr/>
          <a:lstStyle/>
          <a:p>
            <a:r>
              <a:rPr lang="en-US" dirty="0"/>
              <a:t>Takes an active decision </a:t>
            </a:r>
          </a:p>
          <a:p>
            <a:r>
              <a:rPr lang="en-US" dirty="0"/>
              <a:t>Change your </a:t>
            </a:r>
            <a:r>
              <a:rPr lang="en-US" i="1" u="sng" dirty="0" err="1"/>
              <a:t>shoulds</a:t>
            </a:r>
            <a:r>
              <a:rPr lang="en-US" dirty="0"/>
              <a:t> into </a:t>
            </a:r>
            <a:r>
              <a:rPr lang="en-US" i="1" u="sng" dirty="0"/>
              <a:t>musts</a:t>
            </a:r>
          </a:p>
          <a:p>
            <a:r>
              <a:rPr lang="en-US" dirty="0"/>
              <a:t>Think about how you will feel when you implement your plan: (relieved, accomplished, inspired, passionate, playful, energized, motivated, excited)</a:t>
            </a:r>
          </a:p>
          <a:p>
            <a:r>
              <a:rPr lang="en-US" dirty="0"/>
              <a:t>Remember that complexity is the enemy of execution</a:t>
            </a:r>
          </a:p>
          <a:p>
            <a:r>
              <a:rPr lang="en-US" dirty="0"/>
              <a:t>Take massive action! </a:t>
            </a:r>
          </a:p>
          <a:p>
            <a:r>
              <a:rPr lang="en-US" dirty="0"/>
              <a:t>Associate self-care with pleasure instead of pain. </a:t>
            </a:r>
          </a:p>
          <a:p>
            <a:r>
              <a:rPr lang="en-US" dirty="0"/>
              <a:t>Remember why you are doing this! </a:t>
            </a:r>
          </a:p>
          <a:p>
            <a:endParaRPr lang="en-US" dirty="0"/>
          </a:p>
        </p:txBody>
      </p:sp>
    </p:spTree>
    <p:extLst>
      <p:ext uri="{BB962C8B-B14F-4D97-AF65-F5344CB8AC3E}">
        <p14:creationId xmlns:p14="http://schemas.microsoft.com/office/powerpoint/2010/main" val="78817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AB10-8AC2-DE4B-AE28-8527E7D28C7E}"/>
              </a:ext>
            </a:extLst>
          </p:cNvPr>
          <p:cNvSpPr>
            <a:spLocks noGrp="1"/>
          </p:cNvSpPr>
          <p:nvPr>
            <p:ph type="title"/>
          </p:nvPr>
        </p:nvSpPr>
        <p:spPr/>
        <p:txBody>
          <a:bodyPr/>
          <a:lstStyle/>
          <a:p>
            <a:r>
              <a:rPr lang="en-US" dirty="0"/>
              <a:t>Self-care plan</a:t>
            </a:r>
          </a:p>
        </p:txBody>
      </p:sp>
      <p:sp>
        <p:nvSpPr>
          <p:cNvPr id="3" name="Content Placeholder 2">
            <a:extLst>
              <a:ext uri="{FF2B5EF4-FFF2-40B4-BE49-F238E27FC236}">
                <a16:creationId xmlns:a16="http://schemas.microsoft.com/office/drawing/2014/main" id="{71822317-D725-8148-8A6B-3FA76235C040}"/>
              </a:ext>
            </a:extLst>
          </p:cNvPr>
          <p:cNvSpPr>
            <a:spLocks noGrp="1"/>
          </p:cNvSpPr>
          <p:nvPr>
            <p:ph idx="1"/>
          </p:nvPr>
        </p:nvSpPr>
        <p:spPr/>
        <p:txBody>
          <a:bodyPr/>
          <a:lstStyle/>
          <a:p>
            <a:r>
              <a:rPr lang="en-US" dirty="0"/>
              <a:t>What area of your life do you want to change?</a:t>
            </a:r>
          </a:p>
          <a:p>
            <a:r>
              <a:rPr lang="en-US" dirty="0"/>
              <a:t>Why do you want to change?</a:t>
            </a:r>
          </a:p>
          <a:p>
            <a:r>
              <a:rPr lang="en-US" dirty="0"/>
              <a:t>What are barriers to changing?</a:t>
            </a:r>
          </a:p>
          <a:p>
            <a:r>
              <a:rPr lang="en-US" dirty="0"/>
              <a:t>What action are you going to take to make this change? How will you feel when you take this action?</a:t>
            </a:r>
          </a:p>
          <a:p>
            <a:r>
              <a:rPr lang="en-US" dirty="0"/>
              <a:t>How will you make it a </a:t>
            </a:r>
            <a:r>
              <a:rPr lang="en-US" i="1" u="sng" dirty="0"/>
              <a:t>must</a:t>
            </a:r>
            <a:r>
              <a:rPr lang="en-US" dirty="0"/>
              <a:t>?</a:t>
            </a:r>
          </a:p>
          <a:p>
            <a:r>
              <a:rPr lang="en-US" dirty="0"/>
              <a:t>How will you associate this with pleasure?</a:t>
            </a:r>
          </a:p>
          <a:p>
            <a:r>
              <a:rPr lang="en-US" dirty="0"/>
              <a:t>How will you consistently remember your </a:t>
            </a:r>
            <a:r>
              <a:rPr lang="en-US" i="1" dirty="0"/>
              <a:t>why</a:t>
            </a:r>
            <a:r>
              <a:rPr lang="en-US" dirty="0"/>
              <a:t>?</a:t>
            </a:r>
          </a:p>
        </p:txBody>
      </p:sp>
    </p:spTree>
    <p:extLst>
      <p:ext uri="{BB962C8B-B14F-4D97-AF65-F5344CB8AC3E}">
        <p14:creationId xmlns:p14="http://schemas.microsoft.com/office/powerpoint/2010/main" val="3864967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C0F5-20CB-2D41-B2AB-77CD971BADB2}"/>
              </a:ext>
            </a:extLst>
          </p:cNvPr>
          <p:cNvSpPr>
            <a:spLocks noGrp="1"/>
          </p:cNvSpPr>
          <p:nvPr>
            <p:ph type="title"/>
          </p:nvPr>
        </p:nvSpPr>
        <p:spPr/>
        <p:txBody>
          <a:bodyPr/>
          <a:lstStyle/>
          <a:p>
            <a:r>
              <a:rPr lang="en-US"/>
              <a:t>In summary</a:t>
            </a:r>
            <a:endParaRPr lang="en-US" dirty="0"/>
          </a:p>
        </p:txBody>
      </p:sp>
      <p:sp>
        <p:nvSpPr>
          <p:cNvPr id="3" name="Content Placeholder 2">
            <a:extLst>
              <a:ext uri="{FF2B5EF4-FFF2-40B4-BE49-F238E27FC236}">
                <a16:creationId xmlns:a16="http://schemas.microsoft.com/office/drawing/2014/main" id="{0DBD9BBF-8B2E-9D4A-9DA4-966F54AC694F}"/>
              </a:ext>
            </a:extLst>
          </p:cNvPr>
          <p:cNvSpPr>
            <a:spLocks noGrp="1"/>
          </p:cNvSpPr>
          <p:nvPr>
            <p:ph idx="1"/>
          </p:nvPr>
        </p:nvSpPr>
        <p:spPr/>
        <p:txBody>
          <a:bodyPr/>
          <a:lstStyle/>
          <a:p>
            <a:r>
              <a:rPr lang="en-US" dirty="0"/>
              <a:t>Be creative, have fun, remember to play</a:t>
            </a:r>
          </a:p>
          <a:p>
            <a:r>
              <a:rPr lang="en-US" dirty="0"/>
              <a:t>Not everything you do has to be “productive”</a:t>
            </a:r>
          </a:p>
          <a:p>
            <a:r>
              <a:rPr lang="en-US" dirty="0"/>
              <a:t>Take a break if you feel self-helped out </a:t>
            </a:r>
          </a:p>
          <a:p>
            <a:r>
              <a:rPr lang="en-US" dirty="0"/>
              <a:t>Reflect on what works and what doesn’t</a:t>
            </a:r>
          </a:p>
          <a:p>
            <a:r>
              <a:rPr lang="en-US" dirty="0"/>
              <a:t>When your cup is full, let your peace and joy spill out to the others in your life. The goal of self-care is to grow so we can contribute to and serve others. </a:t>
            </a:r>
          </a:p>
          <a:p>
            <a:endParaRPr lang="en-US" dirty="0"/>
          </a:p>
        </p:txBody>
      </p:sp>
    </p:spTree>
    <p:extLst>
      <p:ext uri="{BB962C8B-B14F-4D97-AF65-F5344CB8AC3E}">
        <p14:creationId xmlns:p14="http://schemas.microsoft.com/office/powerpoint/2010/main" val="406089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320B-1893-EA41-A77D-8CFD1675B0F6}"/>
              </a:ext>
            </a:extLst>
          </p:cNvPr>
          <p:cNvSpPr>
            <a:spLocks noGrp="1"/>
          </p:cNvSpPr>
          <p:nvPr>
            <p:ph type="title"/>
          </p:nvPr>
        </p:nvSpPr>
        <p:spPr/>
        <p:txBody>
          <a:bodyPr/>
          <a:lstStyle/>
          <a:p>
            <a:r>
              <a:rPr lang="en-US" dirty="0"/>
              <a:t>Why is this topic important?</a:t>
            </a:r>
          </a:p>
        </p:txBody>
      </p:sp>
      <p:sp>
        <p:nvSpPr>
          <p:cNvPr id="3" name="Content Placeholder 2">
            <a:extLst>
              <a:ext uri="{FF2B5EF4-FFF2-40B4-BE49-F238E27FC236}">
                <a16:creationId xmlns:a16="http://schemas.microsoft.com/office/drawing/2014/main" id="{1BB14FC5-DCD2-1A44-AA6A-3607E0BC1613}"/>
              </a:ext>
            </a:extLst>
          </p:cNvPr>
          <p:cNvSpPr>
            <a:spLocks noGrp="1"/>
          </p:cNvSpPr>
          <p:nvPr>
            <p:ph idx="1"/>
          </p:nvPr>
        </p:nvSpPr>
        <p:spPr/>
        <p:txBody>
          <a:bodyPr>
            <a:normAutofit/>
          </a:bodyPr>
          <a:lstStyle/>
          <a:p>
            <a:r>
              <a:rPr lang="en-US" b="1" dirty="0"/>
              <a:t>Trauma: </a:t>
            </a:r>
            <a:r>
              <a:rPr lang="en-US" dirty="0"/>
              <a:t>Any pattern of activating your stress response system that leads to an alteration in how that system is functioning, and that leads to an over-activity and an over-reactivity (Perry, 2021).</a:t>
            </a:r>
          </a:p>
          <a:p>
            <a:r>
              <a:rPr lang="en-US" dirty="0"/>
              <a:t>Grief and trauma impact </a:t>
            </a:r>
          </a:p>
          <a:p>
            <a:r>
              <a:rPr lang="en-US" dirty="0"/>
              <a:t>24/7 access to news, social media  </a:t>
            </a:r>
          </a:p>
          <a:p>
            <a:r>
              <a:rPr lang="en-US" dirty="0"/>
              <a:t>Feeling helpless in your position</a:t>
            </a:r>
          </a:p>
          <a:p>
            <a:r>
              <a:rPr lang="en-US" dirty="0"/>
              <a:t>The unknowns and uncertainty may leave us feeling angry, worried, upset, irritable, stressed, and hopeless</a:t>
            </a:r>
          </a:p>
          <a:p>
            <a:endParaRPr lang="en-US" dirty="0"/>
          </a:p>
        </p:txBody>
      </p:sp>
    </p:spTree>
    <p:extLst>
      <p:ext uri="{BB962C8B-B14F-4D97-AF65-F5344CB8AC3E}">
        <p14:creationId xmlns:p14="http://schemas.microsoft.com/office/powerpoint/2010/main" val="2886311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0EF7-9921-1C4A-9903-609E59BCBAD9}"/>
              </a:ext>
            </a:extLst>
          </p:cNvPr>
          <p:cNvSpPr>
            <a:spLocks noGrp="1"/>
          </p:cNvSpPr>
          <p:nvPr>
            <p:ph type="title"/>
          </p:nvPr>
        </p:nvSpPr>
        <p:spPr/>
        <p:txBody>
          <a:bodyPr/>
          <a:lstStyle/>
          <a:p>
            <a:r>
              <a:rPr lang="en-US" dirty="0"/>
              <a:t>Questions or comments?</a:t>
            </a:r>
          </a:p>
        </p:txBody>
      </p:sp>
      <p:sp>
        <p:nvSpPr>
          <p:cNvPr id="3" name="Content Placeholder 2">
            <a:extLst>
              <a:ext uri="{FF2B5EF4-FFF2-40B4-BE49-F238E27FC236}">
                <a16:creationId xmlns:a16="http://schemas.microsoft.com/office/drawing/2014/main" id="{B662E560-44E9-7E4E-BCA4-16258DD113C6}"/>
              </a:ext>
            </a:extLst>
          </p:cNvPr>
          <p:cNvSpPr>
            <a:spLocks noGrp="1"/>
          </p:cNvSpPr>
          <p:nvPr>
            <p:ph idx="1"/>
          </p:nvPr>
        </p:nvSpPr>
        <p:spPr/>
        <p:txBody>
          <a:bodyPr/>
          <a:lstStyle/>
          <a:p>
            <a:r>
              <a:rPr lang="en-US" sz="4000" dirty="0" err="1"/>
              <a:t>Jennifer.londgren@mnsu.edu</a:t>
            </a:r>
            <a:endParaRPr lang="en-US" sz="4000" dirty="0"/>
          </a:p>
          <a:p>
            <a:endParaRPr lang="en-US" dirty="0"/>
          </a:p>
        </p:txBody>
      </p:sp>
    </p:spTree>
    <p:extLst>
      <p:ext uri="{BB962C8B-B14F-4D97-AF65-F5344CB8AC3E}">
        <p14:creationId xmlns:p14="http://schemas.microsoft.com/office/powerpoint/2010/main" val="315229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2514-46F5-0247-9E40-DC27281D38EB}"/>
              </a:ext>
            </a:extLst>
          </p:cNvPr>
          <p:cNvSpPr>
            <a:spLocks noGrp="1"/>
          </p:cNvSpPr>
          <p:nvPr>
            <p:ph type="title"/>
          </p:nvPr>
        </p:nvSpPr>
        <p:spPr/>
        <p:txBody>
          <a:bodyPr>
            <a:normAutofit/>
          </a:bodyPr>
          <a:lstStyle/>
          <a:p>
            <a:r>
              <a:rPr lang="en-US" dirty="0" err="1"/>
              <a:t>wHAT</a:t>
            </a:r>
            <a:r>
              <a:rPr lang="en-US" dirty="0"/>
              <a:t> IS self-care?</a:t>
            </a:r>
            <a:br>
              <a:rPr lang="en-US" dirty="0"/>
            </a:br>
            <a:r>
              <a:rPr lang="en-US" sz="2800" dirty="0"/>
              <a:t>Self-soothing, self-keeping, self-regulation</a:t>
            </a:r>
          </a:p>
        </p:txBody>
      </p:sp>
      <p:sp>
        <p:nvSpPr>
          <p:cNvPr id="3" name="Content Placeholder 2">
            <a:extLst>
              <a:ext uri="{FF2B5EF4-FFF2-40B4-BE49-F238E27FC236}">
                <a16:creationId xmlns:a16="http://schemas.microsoft.com/office/drawing/2014/main" id="{3EC3A745-248C-DE4C-8049-EDBCFE206FB5}"/>
              </a:ext>
            </a:extLst>
          </p:cNvPr>
          <p:cNvSpPr>
            <a:spLocks noGrp="1"/>
          </p:cNvSpPr>
          <p:nvPr>
            <p:ph idx="1"/>
          </p:nvPr>
        </p:nvSpPr>
        <p:spPr/>
        <p:txBody>
          <a:bodyPr>
            <a:normAutofit/>
          </a:bodyPr>
          <a:lstStyle/>
          <a:p>
            <a:pPr fontAlgn="t"/>
            <a:r>
              <a:rPr lang="en-US" dirty="0"/>
              <a:t>self-care</a:t>
            </a:r>
          </a:p>
          <a:p>
            <a:r>
              <a:rPr lang="en-US" i="1" dirty="0"/>
              <a:t>noun</a:t>
            </a:r>
            <a:endParaRPr lang="en-US" dirty="0"/>
          </a:p>
          <a:p>
            <a:r>
              <a:rPr lang="en-US" dirty="0"/>
              <a:t>the practice of taking action to preserve or improve one's own health.</a:t>
            </a:r>
          </a:p>
          <a:p>
            <a:r>
              <a:rPr lang="en-US" dirty="0"/>
              <a:t>the practice of taking an active role in protecting one's own well-being and happiness, in particular during periods of stress.</a:t>
            </a:r>
          </a:p>
          <a:p>
            <a:endParaRPr lang="en-US" dirty="0"/>
          </a:p>
          <a:p>
            <a:r>
              <a:rPr lang="en-US" dirty="0"/>
              <a:t>(</a:t>
            </a:r>
            <a:r>
              <a:rPr lang="en-US" dirty="0" err="1"/>
              <a:t>Dictionary.com</a:t>
            </a:r>
            <a:r>
              <a:rPr lang="en-US" dirty="0"/>
              <a:t>, 2020)</a:t>
            </a:r>
          </a:p>
          <a:p>
            <a:r>
              <a:rPr lang="en-US" dirty="0"/>
              <a:t>2.75 billion results on Google</a:t>
            </a:r>
          </a:p>
        </p:txBody>
      </p:sp>
    </p:spTree>
    <p:extLst>
      <p:ext uri="{BB962C8B-B14F-4D97-AF65-F5344CB8AC3E}">
        <p14:creationId xmlns:p14="http://schemas.microsoft.com/office/powerpoint/2010/main" val="119924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D6F1-83E7-C249-B31B-7DF7BDE54CB7}"/>
              </a:ext>
            </a:extLst>
          </p:cNvPr>
          <p:cNvSpPr>
            <a:spLocks noGrp="1"/>
          </p:cNvSpPr>
          <p:nvPr>
            <p:ph type="title"/>
          </p:nvPr>
        </p:nvSpPr>
        <p:spPr/>
        <p:txBody>
          <a:bodyPr/>
          <a:lstStyle/>
          <a:p>
            <a:r>
              <a:rPr lang="en-US" dirty="0"/>
              <a:t>What is self-care?</a:t>
            </a:r>
          </a:p>
        </p:txBody>
      </p:sp>
      <p:sp>
        <p:nvSpPr>
          <p:cNvPr id="3" name="Content Placeholder 2">
            <a:extLst>
              <a:ext uri="{FF2B5EF4-FFF2-40B4-BE49-F238E27FC236}">
                <a16:creationId xmlns:a16="http://schemas.microsoft.com/office/drawing/2014/main" id="{F5E41FFB-1DE4-0848-8D29-98A31EBE21D5}"/>
              </a:ext>
            </a:extLst>
          </p:cNvPr>
          <p:cNvSpPr>
            <a:spLocks noGrp="1"/>
          </p:cNvSpPr>
          <p:nvPr>
            <p:ph idx="1"/>
          </p:nvPr>
        </p:nvSpPr>
        <p:spPr/>
        <p:txBody>
          <a:bodyPr/>
          <a:lstStyle/>
          <a:p>
            <a:r>
              <a:rPr lang="en-US" dirty="0"/>
              <a:t>Based on a review of the literature:</a:t>
            </a:r>
          </a:p>
          <a:p>
            <a:r>
              <a:rPr lang="en-US" dirty="0"/>
              <a:t>Self-care is multi-dimensional and multi-faceted; process of purposeful engagement; promotion of healthy functioning and enhancement of well-being. </a:t>
            </a:r>
          </a:p>
          <a:p>
            <a:r>
              <a:rPr lang="en-US" dirty="0"/>
              <a:t>It is a focus of broad strategies across the different areas of life that are important (Norcross &amp; Guy, 2007). </a:t>
            </a:r>
          </a:p>
          <a:p>
            <a:r>
              <a:rPr lang="en-US" dirty="0"/>
              <a:t>Self-care is purposeful</a:t>
            </a:r>
          </a:p>
          <a:p>
            <a:r>
              <a:rPr lang="en-US" dirty="0"/>
              <a:t>Requires continuous self-reflection and self-awareness of one’s changing needs, experiences, and values, which enables self-care to become a sustainable and enduring practice (Norcross, 2000). </a:t>
            </a:r>
          </a:p>
          <a:p>
            <a:pPr lvl="1"/>
            <a:endParaRPr lang="en-US" dirty="0"/>
          </a:p>
          <a:p>
            <a:endParaRPr lang="en-US" dirty="0"/>
          </a:p>
        </p:txBody>
      </p:sp>
    </p:spTree>
    <p:extLst>
      <p:ext uri="{BB962C8B-B14F-4D97-AF65-F5344CB8AC3E}">
        <p14:creationId xmlns:p14="http://schemas.microsoft.com/office/powerpoint/2010/main" val="344643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D6F1-83E7-C249-B31B-7DF7BDE54CB7}"/>
              </a:ext>
            </a:extLst>
          </p:cNvPr>
          <p:cNvSpPr>
            <a:spLocks noGrp="1"/>
          </p:cNvSpPr>
          <p:nvPr>
            <p:ph type="title"/>
          </p:nvPr>
        </p:nvSpPr>
        <p:spPr/>
        <p:txBody>
          <a:bodyPr/>
          <a:lstStyle/>
          <a:p>
            <a:r>
              <a:rPr lang="en-US" dirty="0"/>
              <a:t>Self-care (</a:t>
            </a:r>
            <a:r>
              <a:rPr lang="en-US" dirty="0" err="1"/>
              <a:t>Londgren</a:t>
            </a:r>
            <a:r>
              <a:rPr lang="en-US" dirty="0"/>
              <a:t>, 2020)</a:t>
            </a:r>
          </a:p>
        </p:txBody>
      </p:sp>
      <p:sp>
        <p:nvSpPr>
          <p:cNvPr id="3" name="Content Placeholder 2">
            <a:extLst>
              <a:ext uri="{FF2B5EF4-FFF2-40B4-BE49-F238E27FC236}">
                <a16:creationId xmlns:a16="http://schemas.microsoft.com/office/drawing/2014/main" id="{F5E41FFB-1DE4-0848-8D29-98A31EBE21D5}"/>
              </a:ext>
            </a:extLst>
          </p:cNvPr>
          <p:cNvSpPr>
            <a:spLocks noGrp="1"/>
          </p:cNvSpPr>
          <p:nvPr>
            <p:ph idx="1"/>
          </p:nvPr>
        </p:nvSpPr>
        <p:spPr/>
        <p:txBody>
          <a:bodyPr>
            <a:normAutofit/>
          </a:bodyPr>
          <a:lstStyle/>
          <a:p>
            <a:r>
              <a:rPr lang="en-US" sz="2400" dirty="0"/>
              <a:t>A process by which educators intentionally create a set of strategies that support their mental, physical, emotional, and spiritual wellness in order to sustain them in the field of education. </a:t>
            </a:r>
          </a:p>
          <a:p>
            <a:endParaRPr lang="en-US" dirty="0"/>
          </a:p>
        </p:txBody>
      </p:sp>
    </p:spTree>
    <p:extLst>
      <p:ext uri="{BB962C8B-B14F-4D97-AF65-F5344CB8AC3E}">
        <p14:creationId xmlns:p14="http://schemas.microsoft.com/office/powerpoint/2010/main" val="318014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14D7-8AEC-AC45-BC5D-4CC8B2B842CC}"/>
              </a:ext>
            </a:extLst>
          </p:cNvPr>
          <p:cNvSpPr>
            <a:spLocks noGrp="1"/>
          </p:cNvSpPr>
          <p:nvPr>
            <p:ph type="title"/>
          </p:nvPr>
        </p:nvSpPr>
        <p:spPr/>
        <p:txBody>
          <a:bodyPr/>
          <a:lstStyle/>
          <a:p>
            <a:r>
              <a:rPr lang="en-US" dirty="0"/>
              <a:t>Barriers to self-care</a:t>
            </a:r>
          </a:p>
        </p:txBody>
      </p:sp>
      <p:sp>
        <p:nvSpPr>
          <p:cNvPr id="3" name="Content Placeholder 2">
            <a:extLst>
              <a:ext uri="{FF2B5EF4-FFF2-40B4-BE49-F238E27FC236}">
                <a16:creationId xmlns:a16="http://schemas.microsoft.com/office/drawing/2014/main" id="{E54C2BDC-2858-044C-88E8-47E6C551122B}"/>
              </a:ext>
            </a:extLst>
          </p:cNvPr>
          <p:cNvSpPr>
            <a:spLocks noGrp="1"/>
          </p:cNvSpPr>
          <p:nvPr>
            <p:ph idx="1"/>
          </p:nvPr>
        </p:nvSpPr>
        <p:spPr/>
        <p:txBody>
          <a:bodyPr/>
          <a:lstStyle/>
          <a:p>
            <a:r>
              <a:rPr lang="en-US" dirty="0"/>
              <a:t>Strategy</a:t>
            </a:r>
          </a:p>
          <a:p>
            <a:r>
              <a:rPr lang="en-US" dirty="0"/>
              <a:t>State </a:t>
            </a:r>
          </a:p>
          <a:p>
            <a:r>
              <a:rPr lang="en-US" dirty="0"/>
              <a:t>Story</a:t>
            </a:r>
          </a:p>
          <a:p>
            <a:endParaRPr lang="en-US" dirty="0"/>
          </a:p>
          <a:p>
            <a:endParaRPr lang="en-US" dirty="0"/>
          </a:p>
          <a:p>
            <a:pPr marL="0" indent="0">
              <a:buNone/>
            </a:pPr>
            <a:r>
              <a:rPr lang="en-US" dirty="0"/>
              <a:t>Today we are going to make self-care the steering wheel, not the spare tire! </a:t>
            </a:r>
          </a:p>
        </p:txBody>
      </p:sp>
    </p:spTree>
    <p:extLst>
      <p:ext uri="{BB962C8B-B14F-4D97-AF65-F5344CB8AC3E}">
        <p14:creationId xmlns:p14="http://schemas.microsoft.com/office/powerpoint/2010/main" val="310867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2785-988B-A84F-A1F5-82C894460E72}"/>
              </a:ext>
            </a:extLst>
          </p:cNvPr>
          <p:cNvSpPr>
            <a:spLocks noGrp="1"/>
          </p:cNvSpPr>
          <p:nvPr>
            <p:ph type="title"/>
          </p:nvPr>
        </p:nvSpPr>
        <p:spPr/>
        <p:txBody>
          <a:bodyPr/>
          <a:lstStyle/>
          <a:p>
            <a:r>
              <a:rPr lang="en-US" dirty="0"/>
              <a:t>Barriers to self-care: </a:t>
            </a:r>
            <a:r>
              <a:rPr lang="en-US" dirty="0" err="1"/>
              <a:t>beLIEFS</a:t>
            </a:r>
            <a:r>
              <a:rPr lang="en-US" dirty="0"/>
              <a:t> (Stories)</a:t>
            </a:r>
          </a:p>
        </p:txBody>
      </p:sp>
      <p:sp>
        <p:nvSpPr>
          <p:cNvPr id="3" name="Content Placeholder 2">
            <a:extLst>
              <a:ext uri="{FF2B5EF4-FFF2-40B4-BE49-F238E27FC236}">
                <a16:creationId xmlns:a16="http://schemas.microsoft.com/office/drawing/2014/main" id="{E7FFEE17-8AC2-E443-B413-BE3F538A5EC0}"/>
              </a:ext>
            </a:extLst>
          </p:cNvPr>
          <p:cNvSpPr>
            <a:spLocks noGrp="1"/>
          </p:cNvSpPr>
          <p:nvPr>
            <p:ph idx="1"/>
          </p:nvPr>
        </p:nvSpPr>
        <p:spPr/>
        <p:txBody>
          <a:bodyPr>
            <a:normAutofit fontScale="92500" lnSpcReduction="10000"/>
          </a:bodyPr>
          <a:lstStyle/>
          <a:p>
            <a:r>
              <a:rPr lang="en-US" dirty="0"/>
              <a:t>”I don’t have time”</a:t>
            </a:r>
          </a:p>
          <a:p>
            <a:r>
              <a:rPr lang="en-US" dirty="0"/>
              <a:t>”I’m too tired”</a:t>
            </a:r>
          </a:p>
          <a:p>
            <a:r>
              <a:rPr lang="en-US" dirty="0"/>
              <a:t>“The thought overwhelms me. I can’t add anything else to my plate.”</a:t>
            </a:r>
          </a:p>
          <a:p>
            <a:r>
              <a:rPr lang="en-US" dirty="0"/>
              <a:t>“It’s too expensive” </a:t>
            </a:r>
          </a:p>
          <a:p>
            <a:r>
              <a:rPr lang="en-US" dirty="0"/>
              <a:t>“Other people need me more”</a:t>
            </a:r>
          </a:p>
          <a:p>
            <a:r>
              <a:rPr lang="en-US" dirty="0"/>
              <a:t>“It’s selfish to think about yourself”</a:t>
            </a:r>
          </a:p>
          <a:p>
            <a:r>
              <a:rPr lang="en-US" dirty="0"/>
              <a:t>“I’ll do it eventually”</a:t>
            </a:r>
          </a:p>
          <a:p>
            <a:r>
              <a:rPr lang="en-US" b="1" dirty="0"/>
              <a:t>Reflection</a:t>
            </a:r>
            <a:r>
              <a:rPr lang="en-US" dirty="0"/>
              <a:t>: What beliefs about self-care resonate with you? Take a moment and write down beliefs that you have that are a barrier to you practicing self-care in a specific area that you would like to. What is a new belief you can replace this belief with? How can you remind yourself of this new belief? Who can help encourage/ support you in this?</a:t>
            </a:r>
          </a:p>
        </p:txBody>
      </p:sp>
    </p:spTree>
    <p:extLst>
      <p:ext uri="{BB962C8B-B14F-4D97-AF65-F5344CB8AC3E}">
        <p14:creationId xmlns:p14="http://schemas.microsoft.com/office/powerpoint/2010/main" val="414921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9287-50CC-D64E-97FD-C23C0B4CD63D}"/>
              </a:ext>
            </a:extLst>
          </p:cNvPr>
          <p:cNvSpPr>
            <a:spLocks noGrp="1"/>
          </p:cNvSpPr>
          <p:nvPr>
            <p:ph type="title"/>
          </p:nvPr>
        </p:nvSpPr>
        <p:spPr/>
        <p:txBody>
          <a:bodyPr/>
          <a:lstStyle/>
          <a:p>
            <a:r>
              <a:rPr lang="en-US" dirty="0"/>
              <a:t>Barriers to self-care: Behaviors</a:t>
            </a:r>
          </a:p>
        </p:txBody>
      </p:sp>
      <p:sp>
        <p:nvSpPr>
          <p:cNvPr id="3" name="Content Placeholder 2">
            <a:extLst>
              <a:ext uri="{FF2B5EF4-FFF2-40B4-BE49-F238E27FC236}">
                <a16:creationId xmlns:a16="http://schemas.microsoft.com/office/drawing/2014/main" id="{0F80AC68-0F0D-CC40-B02D-953E48415303}"/>
              </a:ext>
            </a:extLst>
          </p:cNvPr>
          <p:cNvSpPr>
            <a:spLocks noGrp="1"/>
          </p:cNvSpPr>
          <p:nvPr>
            <p:ph idx="1"/>
          </p:nvPr>
        </p:nvSpPr>
        <p:spPr/>
        <p:txBody>
          <a:bodyPr/>
          <a:lstStyle/>
          <a:p>
            <a:pPr lvl="1"/>
            <a:r>
              <a:rPr lang="en-US" sz="2000" dirty="0"/>
              <a:t>Staying in contemplation stage (I </a:t>
            </a:r>
            <a:r>
              <a:rPr lang="en-US" sz="2000" i="1" dirty="0"/>
              <a:t>should </a:t>
            </a:r>
            <a:r>
              <a:rPr lang="en-US" sz="2000" dirty="0"/>
              <a:t>do that) </a:t>
            </a:r>
          </a:p>
          <a:p>
            <a:pPr lvl="1"/>
            <a:r>
              <a:rPr lang="en-US" sz="2000" dirty="0"/>
              <a:t>No decision about what you are going to do</a:t>
            </a:r>
          </a:p>
          <a:p>
            <a:pPr lvl="1"/>
            <a:r>
              <a:rPr lang="en-US" sz="2000" dirty="0"/>
              <a:t>No intention/self reflection </a:t>
            </a:r>
          </a:p>
          <a:p>
            <a:pPr lvl="1"/>
            <a:r>
              <a:rPr lang="en-US" sz="2000" dirty="0"/>
              <a:t>Being too busy</a:t>
            </a:r>
          </a:p>
          <a:p>
            <a:pPr lvl="1"/>
            <a:r>
              <a:rPr lang="en-US" sz="2000" dirty="0"/>
              <a:t>Prioritizing the needs of everyone else </a:t>
            </a:r>
          </a:p>
          <a:p>
            <a:pPr lvl="1"/>
            <a:r>
              <a:rPr lang="en-US" sz="2000" dirty="0"/>
              <a:t>Feeling exhausted/burned out/overwhelmed/apathetic </a:t>
            </a:r>
          </a:p>
          <a:p>
            <a:pPr lvl="1"/>
            <a:r>
              <a:rPr lang="en-US" sz="2000" dirty="0"/>
              <a:t>TECHNOLOGY: Zoning out on smart phone, Netflix, </a:t>
            </a:r>
            <a:r>
              <a:rPr lang="en-US" sz="2000" dirty="0" err="1"/>
              <a:t>Youtube</a:t>
            </a:r>
            <a:r>
              <a:rPr lang="en-US" sz="2000" dirty="0"/>
              <a:t>, Facebook marketplace</a:t>
            </a:r>
          </a:p>
          <a:p>
            <a:endParaRPr lang="en-US" dirty="0"/>
          </a:p>
        </p:txBody>
      </p:sp>
    </p:spTree>
    <p:extLst>
      <p:ext uri="{BB962C8B-B14F-4D97-AF65-F5344CB8AC3E}">
        <p14:creationId xmlns:p14="http://schemas.microsoft.com/office/powerpoint/2010/main" val="1117912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3725</TotalTime>
  <Words>2127</Words>
  <Application>Microsoft Macintosh PowerPoint</Application>
  <PresentationFormat>Widescreen</PresentationFormat>
  <Paragraphs>213</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Tw Cen MT</vt:lpstr>
      <vt:lpstr>Tw Cen MT Condensed</vt:lpstr>
      <vt:lpstr>Wingdings 3</vt:lpstr>
      <vt:lpstr>Integral</vt:lpstr>
      <vt:lpstr>Self-care is not selfish: The science of emotional wellness and why you deserve it too!  </vt:lpstr>
      <vt:lpstr>oVERVIEW</vt:lpstr>
      <vt:lpstr>Why is this topic important?</vt:lpstr>
      <vt:lpstr>wHAT IS self-care? Self-soothing, self-keeping, self-regulation</vt:lpstr>
      <vt:lpstr>What is self-care?</vt:lpstr>
      <vt:lpstr>Self-care (Londgren, 2020)</vt:lpstr>
      <vt:lpstr>Barriers to self-care</vt:lpstr>
      <vt:lpstr>Barriers to self-care: beLIEFS (Stories)</vt:lpstr>
      <vt:lpstr>Barriers to self-care: Behaviors</vt:lpstr>
      <vt:lpstr>Self-care detriment: asking stressful questions</vt:lpstr>
      <vt:lpstr>Self-care strategy 1: ask better questions</vt:lpstr>
      <vt:lpstr>Self-care detriment: COMPLAINING</vt:lpstr>
      <vt:lpstr>Self-care strategy 2: guard your mind</vt:lpstr>
      <vt:lpstr>Self-care detriment: distress over unmet expectations</vt:lpstr>
      <vt:lpstr>Self-care strategy 3: Appreciation</vt:lpstr>
      <vt:lpstr>Gratitude visualization</vt:lpstr>
      <vt:lpstr>Self-care detriment: Living in autopilot</vt:lpstr>
      <vt:lpstr>Self-care strategy 4: Intentional self-awareness</vt:lpstr>
      <vt:lpstr>Tool: mOOD METER </vt:lpstr>
      <vt:lpstr>PowerPoint Presentation</vt:lpstr>
      <vt:lpstr>Self-care strategy 5: service</vt:lpstr>
      <vt:lpstr>Strategies for thriving: Habits, routines, rituals</vt:lpstr>
      <vt:lpstr>Fostering emotional wellness in your school</vt:lpstr>
      <vt:lpstr>Fostering emotional wellness in your workplace </vt:lpstr>
      <vt:lpstr>How can I improve my self-care in these areas?</vt:lpstr>
      <vt:lpstr>What is my system for implementing these strategies?</vt:lpstr>
      <vt:lpstr>Self-care implementation</vt:lpstr>
      <vt:lpstr>Self-care plan</vt:lpstr>
      <vt:lpstr>In summary</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an Era of Uncertainty: Managing Anxiety on a College Campus</dc:title>
  <dc:creator>Londgren, Jenna K</dc:creator>
  <cp:lastModifiedBy>Londgren, Jennifer</cp:lastModifiedBy>
  <cp:revision>55</cp:revision>
  <dcterms:created xsi:type="dcterms:W3CDTF">2020-08-10T23:42:25Z</dcterms:created>
  <dcterms:modified xsi:type="dcterms:W3CDTF">2023-01-18T15:37:02Z</dcterms:modified>
</cp:coreProperties>
</file>