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38"/>
  </p:notesMasterIdLst>
  <p:sldIdLst>
    <p:sldId id="256" r:id="rId2"/>
    <p:sldId id="273" r:id="rId3"/>
    <p:sldId id="257" r:id="rId4"/>
    <p:sldId id="274" r:id="rId5"/>
    <p:sldId id="258" r:id="rId6"/>
    <p:sldId id="275" r:id="rId7"/>
    <p:sldId id="277" r:id="rId8"/>
    <p:sldId id="278" r:id="rId9"/>
    <p:sldId id="279" r:id="rId10"/>
    <p:sldId id="282" r:id="rId11"/>
    <p:sldId id="283" r:id="rId12"/>
    <p:sldId id="276" r:id="rId13"/>
    <p:sldId id="289" r:id="rId14"/>
    <p:sldId id="288" r:id="rId15"/>
    <p:sldId id="290" r:id="rId16"/>
    <p:sldId id="291" r:id="rId17"/>
    <p:sldId id="260" r:id="rId18"/>
    <p:sldId id="292" r:id="rId19"/>
    <p:sldId id="293" r:id="rId20"/>
    <p:sldId id="294" r:id="rId21"/>
    <p:sldId id="295" r:id="rId22"/>
    <p:sldId id="296" r:id="rId23"/>
    <p:sldId id="297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59" r:id="rId3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9E9EC-A790-4582-A1E1-4373E0210D16}" v="127" dt="2023-01-19T14:22:08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79" autoAdjust="0"/>
  </p:normalViewPr>
  <p:slideViewPr>
    <p:cSldViewPr snapToGrid="0">
      <p:cViewPr varScale="1">
        <p:scale>
          <a:sx n="69" d="100"/>
          <a:sy n="69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F4CB9-4DB0-4859-9A08-754462F205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F4BD54-AFC7-4F71-9209-0743E1606FAC}">
      <dgm:prSet/>
      <dgm:spPr/>
      <dgm:t>
        <a:bodyPr/>
        <a:lstStyle/>
        <a:p>
          <a:r>
            <a:rPr lang="en-US" dirty="0"/>
            <a:t>Education</a:t>
          </a:r>
        </a:p>
      </dgm:t>
    </dgm:pt>
    <dgm:pt modelId="{B175EAD0-7D0B-475E-AAC1-34FB76EC8F8B}" type="parTrans" cxnId="{3DF13C88-6A22-4C3F-BBD3-3C9ACFB53A22}">
      <dgm:prSet/>
      <dgm:spPr/>
      <dgm:t>
        <a:bodyPr/>
        <a:lstStyle/>
        <a:p>
          <a:endParaRPr lang="en-US"/>
        </a:p>
      </dgm:t>
    </dgm:pt>
    <dgm:pt modelId="{12144617-FE55-4D79-8671-D83F40B282C7}" type="sibTrans" cxnId="{3DF13C88-6A22-4C3F-BBD3-3C9ACFB53A22}">
      <dgm:prSet/>
      <dgm:spPr/>
      <dgm:t>
        <a:bodyPr/>
        <a:lstStyle/>
        <a:p>
          <a:endParaRPr lang="en-US"/>
        </a:p>
      </dgm:t>
    </dgm:pt>
    <dgm:pt modelId="{9C755FFD-EAD1-4CB1-BC6A-F7561A6634B3}">
      <dgm:prSet/>
      <dgm:spPr/>
      <dgm:t>
        <a:bodyPr/>
        <a:lstStyle/>
        <a:p>
          <a:r>
            <a:rPr lang="en-US" dirty="0"/>
            <a:t>Repeated In Vivo Confrontation </a:t>
          </a:r>
        </a:p>
      </dgm:t>
    </dgm:pt>
    <dgm:pt modelId="{68685BD9-ED85-402B-AB18-6209E8A41BE2}" type="parTrans" cxnId="{2E7198D1-9DCD-4960-B3B8-854E7CB48691}">
      <dgm:prSet/>
      <dgm:spPr/>
      <dgm:t>
        <a:bodyPr/>
        <a:lstStyle/>
        <a:p>
          <a:endParaRPr lang="en-US"/>
        </a:p>
      </dgm:t>
    </dgm:pt>
    <dgm:pt modelId="{BB3626CE-1082-4F82-9C7C-1B9AE8226988}" type="sibTrans" cxnId="{2E7198D1-9DCD-4960-B3B8-854E7CB48691}">
      <dgm:prSet/>
      <dgm:spPr/>
      <dgm:t>
        <a:bodyPr/>
        <a:lstStyle/>
        <a:p>
          <a:endParaRPr lang="en-US"/>
        </a:p>
      </dgm:t>
    </dgm:pt>
    <dgm:pt modelId="{5B8E6910-5D39-48EA-89DE-38E594B6E5E8}">
      <dgm:prSet/>
      <dgm:spPr/>
      <dgm:t>
        <a:bodyPr/>
        <a:lstStyle/>
        <a:p>
          <a:r>
            <a:rPr lang="en-US" dirty="0"/>
            <a:t>Repeated Prolonged Imaginal Exposure</a:t>
          </a:r>
        </a:p>
      </dgm:t>
    </dgm:pt>
    <dgm:pt modelId="{D19A8C04-478A-4DFE-A57D-E9D8F0223494}" type="parTrans" cxnId="{C1874828-62F8-4D0D-B29E-F78374F6DCCE}">
      <dgm:prSet/>
      <dgm:spPr/>
      <dgm:t>
        <a:bodyPr/>
        <a:lstStyle/>
        <a:p>
          <a:endParaRPr lang="en-US"/>
        </a:p>
      </dgm:t>
    </dgm:pt>
    <dgm:pt modelId="{6A10BD63-3692-47EF-9D8D-18DC34B6A55D}" type="sibTrans" cxnId="{C1874828-62F8-4D0D-B29E-F78374F6DCCE}">
      <dgm:prSet/>
      <dgm:spPr/>
      <dgm:t>
        <a:bodyPr/>
        <a:lstStyle/>
        <a:p>
          <a:endParaRPr lang="en-US"/>
        </a:p>
      </dgm:t>
    </dgm:pt>
    <dgm:pt modelId="{83C6A79B-0CD9-4CD4-98FB-C90A09D1DB24}">
      <dgm:prSet/>
      <dgm:spPr/>
      <dgm:t>
        <a:bodyPr/>
        <a:lstStyle/>
        <a:p>
          <a:r>
            <a:rPr lang="en-US" dirty="0"/>
            <a:t>Strong Therapeutic Alliance </a:t>
          </a:r>
        </a:p>
      </dgm:t>
    </dgm:pt>
    <dgm:pt modelId="{D7B5900F-CEBC-4AC6-9EE0-1E49FFA5EA93}" type="parTrans" cxnId="{808BA778-FA3D-4401-9CF7-8AE53A4388F3}">
      <dgm:prSet/>
      <dgm:spPr/>
      <dgm:t>
        <a:bodyPr/>
        <a:lstStyle/>
        <a:p>
          <a:endParaRPr lang="en-US"/>
        </a:p>
      </dgm:t>
    </dgm:pt>
    <dgm:pt modelId="{494373B7-D89C-4DBE-9B52-3E23A3184FC5}" type="sibTrans" cxnId="{808BA778-FA3D-4401-9CF7-8AE53A4388F3}">
      <dgm:prSet/>
      <dgm:spPr/>
      <dgm:t>
        <a:bodyPr/>
        <a:lstStyle/>
        <a:p>
          <a:endParaRPr lang="en-US"/>
        </a:p>
      </dgm:t>
    </dgm:pt>
    <dgm:pt modelId="{F635A194-DFC9-4CA3-8A84-3B51C9774C36}" type="pres">
      <dgm:prSet presAssocID="{96FF4CB9-4DB0-4859-9A08-754462F20519}" presName="diagram" presStyleCnt="0">
        <dgm:presLayoutVars>
          <dgm:dir/>
          <dgm:resizeHandles val="exact"/>
        </dgm:presLayoutVars>
      </dgm:prSet>
      <dgm:spPr/>
    </dgm:pt>
    <dgm:pt modelId="{160C176A-DAF9-4350-9BF7-A62ED0AA9472}" type="pres">
      <dgm:prSet presAssocID="{74F4BD54-AFC7-4F71-9209-0743E1606FAC}" presName="node" presStyleLbl="node1" presStyleIdx="0" presStyleCnt="4">
        <dgm:presLayoutVars>
          <dgm:bulletEnabled val="1"/>
        </dgm:presLayoutVars>
      </dgm:prSet>
      <dgm:spPr/>
    </dgm:pt>
    <dgm:pt modelId="{4F372154-13EC-4C4C-9972-D0DD7A84ADCA}" type="pres">
      <dgm:prSet presAssocID="{12144617-FE55-4D79-8671-D83F40B282C7}" presName="sibTrans" presStyleCnt="0"/>
      <dgm:spPr/>
    </dgm:pt>
    <dgm:pt modelId="{76DF73A0-E652-4E15-82F3-C26B2674870A}" type="pres">
      <dgm:prSet presAssocID="{9C755FFD-EAD1-4CB1-BC6A-F7561A6634B3}" presName="node" presStyleLbl="node1" presStyleIdx="1" presStyleCnt="4">
        <dgm:presLayoutVars>
          <dgm:bulletEnabled val="1"/>
        </dgm:presLayoutVars>
      </dgm:prSet>
      <dgm:spPr/>
    </dgm:pt>
    <dgm:pt modelId="{D97958BC-213A-4314-9E7A-A38D7CF3DFC0}" type="pres">
      <dgm:prSet presAssocID="{BB3626CE-1082-4F82-9C7C-1B9AE8226988}" presName="sibTrans" presStyleCnt="0"/>
      <dgm:spPr/>
    </dgm:pt>
    <dgm:pt modelId="{5FEA38AB-8F62-4229-B43C-4684D59880EB}" type="pres">
      <dgm:prSet presAssocID="{5B8E6910-5D39-48EA-89DE-38E594B6E5E8}" presName="node" presStyleLbl="node1" presStyleIdx="2" presStyleCnt="4">
        <dgm:presLayoutVars>
          <dgm:bulletEnabled val="1"/>
        </dgm:presLayoutVars>
      </dgm:prSet>
      <dgm:spPr/>
    </dgm:pt>
    <dgm:pt modelId="{F82522DD-D8C2-455B-898B-7C11DF2D4E70}" type="pres">
      <dgm:prSet presAssocID="{6A10BD63-3692-47EF-9D8D-18DC34B6A55D}" presName="sibTrans" presStyleCnt="0"/>
      <dgm:spPr/>
    </dgm:pt>
    <dgm:pt modelId="{8F13B2A5-A91C-4994-8240-80E632F4DFE8}" type="pres">
      <dgm:prSet presAssocID="{83C6A79B-0CD9-4CD4-98FB-C90A09D1DB24}" presName="node" presStyleLbl="node1" presStyleIdx="3" presStyleCnt="4">
        <dgm:presLayoutVars>
          <dgm:bulletEnabled val="1"/>
        </dgm:presLayoutVars>
      </dgm:prSet>
      <dgm:spPr/>
    </dgm:pt>
  </dgm:ptLst>
  <dgm:cxnLst>
    <dgm:cxn modelId="{C1874828-62F8-4D0D-B29E-F78374F6DCCE}" srcId="{96FF4CB9-4DB0-4859-9A08-754462F20519}" destId="{5B8E6910-5D39-48EA-89DE-38E594B6E5E8}" srcOrd="2" destOrd="0" parTransId="{D19A8C04-478A-4DFE-A57D-E9D8F0223494}" sibTransId="{6A10BD63-3692-47EF-9D8D-18DC34B6A55D}"/>
    <dgm:cxn modelId="{D958DB5B-0B6E-486E-8FD7-ED18F62ABF4A}" type="presOf" srcId="{96FF4CB9-4DB0-4859-9A08-754462F20519}" destId="{F635A194-DFC9-4CA3-8A84-3B51C9774C36}" srcOrd="0" destOrd="0" presId="urn:microsoft.com/office/officeart/2005/8/layout/default"/>
    <dgm:cxn modelId="{0F417852-3F6E-4E21-BBF1-6DB22DAF10E3}" type="presOf" srcId="{74F4BD54-AFC7-4F71-9209-0743E1606FAC}" destId="{160C176A-DAF9-4350-9BF7-A62ED0AA9472}" srcOrd="0" destOrd="0" presId="urn:microsoft.com/office/officeart/2005/8/layout/default"/>
    <dgm:cxn modelId="{808BA778-FA3D-4401-9CF7-8AE53A4388F3}" srcId="{96FF4CB9-4DB0-4859-9A08-754462F20519}" destId="{83C6A79B-0CD9-4CD4-98FB-C90A09D1DB24}" srcOrd="3" destOrd="0" parTransId="{D7B5900F-CEBC-4AC6-9EE0-1E49FFA5EA93}" sibTransId="{494373B7-D89C-4DBE-9B52-3E23A3184FC5}"/>
    <dgm:cxn modelId="{3DF13C88-6A22-4C3F-BBD3-3C9ACFB53A22}" srcId="{96FF4CB9-4DB0-4859-9A08-754462F20519}" destId="{74F4BD54-AFC7-4F71-9209-0743E1606FAC}" srcOrd="0" destOrd="0" parTransId="{B175EAD0-7D0B-475E-AAC1-34FB76EC8F8B}" sibTransId="{12144617-FE55-4D79-8671-D83F40B282C7}"/>
    <dgm:cxn modelId="{ACB49F89-325A-425E-9ED5-496AB500879B}" type="presOf" srcId="{9C755FFD-EAD1-4CB1-BC6A-F7561A6634B3}" destId="{76DF73A0-E652-4E15-82F3-C26B2674870A}" srcOrd="0" destOrd="0" presId="urn:microsoft.com/office/officeart/2005/8/layout/default"/>
    <dgm:cxn modelId="{7D0B5DA8-F686-440C-8368-93273A263DF4}" type="presOf" srcId="{5B8E6910-5D39-48EA-89DE-38E594B6E5E8}" destId="{5FEA38AB-8F62-4229-B43C-4684D59880EB}" srcOrd="0" destOrd="0" presId="urn:microsoft.com/office/officeart/2005/8/layout/default"/>
    <dgm:cxn modelId="{FD4FEBCD-4216-4D7F-A1E6-F43C9DB51F9D}" type="presOf" srcId="{83C6A79B-0CD9-4CD4-98FB-C90A09D1DB24}" destId="{8F13B2A5-A91C-4994-8240-80E632F4DFE8}" srcOrd="0" destOrd="0" presId="urn:microsoft.com/office/officeart/2005/8/layout/default"/>
    <dgm:cxn modelId="{2E7198D1-9DCD-4960-B3B8-854E7CB48691}" srcId="{96FF4CB9-4DB0-4859-9A08-754462F20519}" destId="{9C755FFD-EAD1-4CB1-BC6A-F7561A6634B3}" srcOrd="1" destOrd="0" parTransId="{68685BD9-ED85-402B-AB18-6209E8A41BE2}" sibTransId="{BB3626CE-1082-4F82-9C7C-1B9AE8226988}"/>
    <dgm:cxn modelId="{09ADF078-07FB-404B-8B55-5656C5F96C60}" type="presParOf" srcId="{F635A194-DFC9-4CA3-8A84-3B51C9774C36}" destId="{160C176A-DAF9-4350-9BF7-A62ED0AA9472}" srcOrd="0" destOrd="0" presId="urn:microsoft.com/office/officeart/2005/8/layout/default"/>
    <dgm:cxn modelId="{B17E8057-D6A0-4191-9A33-85B3C31C6AC3}" type="presParOf" srcId="{F635A194-DFC9-4CA3-8A84-3B51C9774C36}" destId="{4F372154-13EC-4C4C-9972-D0DD7A84ADCA}" srcOrd="1" destOrd="0" presId="urn:microsoft.com/office/officeart/2005/8/layout/default"/>
    <dgm:cxn modelId="{7B0996F6-0403-4DF0-885A-56C0CD8E95BA}" type="presParOf" srcId="{F635A194-DFC9-4CA3-8A84-3B51C9774C36}" destId="{76DF73A0-E652-4E15-82F3-C26B2674870A}" srcOrd="2" destOrd="0" presId="urn:microsoft.com/office/officeart/2005/8/layout/default"/>
    <dgm:cxn modelId="{2F994824-DCF2-4FCD-8753-723B30DBEF0F}" type="presParOf" srcId="{F635A194-DFC9-4CA3-8A84-3B51C9774C36}" destId="{D97958BC-213A-4314-9E7A-A38D7CF3DFC0}" srcOrd="3" destOrd="0" presId="urn:microsoft.com/office/officeart/2005/8/layout/default"/>
    <dgm:cxn modelId="{34D98081-FBAB-4B94-9E0F-2550A825A9AE}" type="presParOf" srcId="{F635A194-DFC9-4CA3-8A84-3B51C9774C36}" destId="{5FEA38AB-8F62-4229-B43C-4684D59880EB}" srcOrd="4" destOrd="0" presId="urn:microsoft.com/office/officeart/2005/8/layout/default"/>
    <dgm:cxn modelId="{AC701B15-7942-448C-BA6F-67EFD84A567E}" type="presParOf" srcId="{F635A194-DFC9-4CA3-8A84-3B51C9774C36}" destId="{F82522DD-D8C2-455B-898B-7C11DF2D4E70}" srcOrd="5" destOrd="0" presId="urn:microsoft.com/office/officeart/2005/8/layout/default"/>
    <dgm:cxn modelId="{8B00AD99-ABBB-4A97-BEC0-CB00D52A5CB0}" type="presParOf" srcId="{F635A194-DFC9-4CA3-8A84-3B51C9774C36}" destId="{8F13B2A5-A91C-4994-8240-80E632F4DF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51A29-BA2E-4E6F-8F13-98122E248FD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22A20C-D531-4F34-A4D2-137E1AED30A9}">
      <dgm:prSet/>
      <dgm:spPr/>
      <dgm:t>
        <a:bodyPr/>
        <a:lstStyle/>
        <a:p>
          <a:r>
            <a:rPr lang="en-US" dirty="0"/>
            <a:t>Phase 1</a:t>
          </a:r>
        </a:p>
      </dgm:t>
    </dgm:pt>
    <dgm:pt modelId="{F25CD5FD-D2E2-4033-8478-AE0746583D2C}" type="parTrans" cxnId="{544FB6BF-605C-42E7-B975-CAA3B221246E}">
      <dgm:prSet/>
      <dgm:spPr/>
      <dgm:t>
        <a:bodyPr/>
        <a:lstStyle/>
        <a:p>
          <a:endParaRPr lang="en-US"/>
        </a:p>
      </dgm:t>
    </dgm:pt>
    <dgm:pt modelId="{C1C36D82-A3EA-4BED-8057-BE3E8BA7D48E}" type="sibTrans" cxnId="{544FB6BF-605C-42E7-B975-CAA3B221246E}">
      <dgm:prSet/>
      <dgm:spPr/>
      <dgm:t>
        <a:bodyPr/>
        <a:lstStyle/>
        <a:p>
          <a:endParaRPr lang="en-US"/>
        </a:p>
      </dgm:t>
    </dgm:pt>
    <dgm:pt modelId="{DB373A39-B70B-47B2-9439-D162AE7C7CF6}">
      <dgm:prSet/>
      <dgm:spPr/>
      <dgm:t>
        <a:bodyPr/>
        <a:lstStyle/>
        <a:p>
          <a:r>
            <a:rPr lang="en-US" dirty="0"/>
            <a:t>Trauma Inventory</a:t>
          </a:r>
        </a:p>
      </dgm:t>
    </dgm:pt>
    <dgm:pt modelId="{8981305F-449A-435F-8F6B-91077082BC47}" type="parTrans" cxnId="{AADC8266-9F4C-4B4C-ACD5-51E853043BDB}">
      <dgm:prSet/>
      <dgm:spPr/>
      <dgm:t>
        <a:bodyPr/>
        <a:lstStyle/>
        <a:p>
          <a:endParaRPr lang="en-US"/>
        </a:p>
      </dgm:t>
    </dgm:pt>
    <dgm:pt modelId="{89BD6A9C-ACC6-47B3-97F0-98DF83723A2C}" type="sibTrans" cxnId="{AADC8266-9F4C-4B4C-ACD5-51E853043BDB}">
      <dgm:prSet/>
      <dgm:spPr/>
      <dgm:t>
        <a:bodyPr/>
        <a:lstStyle/>
        <a:p>
          <a:endParaRPr lang="en-US"/>
        </a:p>
      </dgm:t>
    </dgm:pt>
    <dgm:pt modelId="{069F7836-7843-431D-895F-CF1C429CC264}">
      <dgm:prSet/>
      <dgm:spPr/>
      <dgm:t>
        <a:bodyPr/>
        <a:lstStyle/>
        <a:p>
          <a:r>
            <a:rPr lang="en-US"/>
            <a:t>Phase 2</a:t>
          </a:r>
        </a:p>
      </dgm:t>
    </dgm:pt>
    <dgm:pt modelId="{B6A2D400-9D35-4E4D-99AB-0BD21CA9B983}" type="parTrans" cxnId="{71367274-6DB4-47F3-A252-AE6911EADFE5}">
      <dgm:prSet/>
      <dgm:spPr/>
      <dgm:t>
        <a:bodyPr/>
        <a:lstStyle/>
        <a:p>
          <a:endParaRPr lang="en-US"/>
        </a:p>
      </dgm:t>
    </dgm:pt>
    <dgm:pt modelId="{B3F107FD-B25F-46B8-A067-337F7EF3BCD1}" type="sibTrans" cxnId="{71367274-6DB4-47F3-A252-AE6911EADFE5}">
      <dgm:prSet/>
      <dgm:spPr/>
      <dgm:t>
        <a:bodyPr/>
        <a:lstStyle/>
        <a:p>
          <a:endParaRPr lang="en-US"/>
        </a:p>
      </dgm:t>
    </dgm:pt>
    <dgm:pt modelId="{F5D69EAD-2CEC-4AB9-BED2-B7B0743030FE}">
      <dgm:prSet/>
      <dgm:spPr/>
      <dgm:t>
        <a:bodyPr/>
        <a:lstStyle/>
        <a:p>
          <a:r>
            <a:rPr lang="en-US"/>
            <a:t>Resourcing/ Evaluation</a:t>
          </a:r>
        </a:p>
      </dgm:t>
    </dgm:pt>
    <dgm:pt modelId="{4C6D429A-1C50-4DEE-A9EF-2BF258D43E6B}" type="parTrans" cxnId="{CA2140FD-87AB-4D35-B1D0-81B829F67DE7}">
      <dgm:prSet/>
      <dgm:spPr/>
      <dgm:t>
        <a:bodyPr/>
        <a:lstStyle/>
        <a:p>
          <a:endParaRPr lang="en-US"/>
        </a:p>
      </dgm:t>
    </dgm:pt>
    <dgm:pt modelId="{0B5DC30E-D0F3-4638-8200-1420B859F587}" type="sibTrans" cxnId="{CA2140FD-87AB-4D35-B1D0-81B829F67DE7}">
      <dgm:prSet/>
      <dgm:spPr/>
      <dgm:t>
        <a:bodyPr/>
        <a:lstStyle/>
        <a:p>
          <a:endParaRPr lang="en-US"/>
        </a:p>
      </dgm:t>
    </dgm:pt>
    <dgm:pt modelId="{A63E90C0-ACF3-4A08-82CE-857E43BFA87D}">
      <dgm:prSet/>
      <dgm:spPr/>
      <dgm:t>
        <a:bodyPr/>
        <a:lstStyle/>
        <a:p>
          <a:r>
            <a:rPr lang="en-US"/>
            <a:t>Phase 3</a:t>
          </a:r>
        </a:p>
      </dgm:t>
    </dgm:pt>
    <dgm:pt modelId="{0DF1A333-2012-42EE-9E51-3CE38921EFFF}" type="parTrans" cxnId="{4274573E-1DBF-43DF-B986-8FB4B67031AB}">
      <dgm:prSet/>
      <dgm:spPr/>
      <dgm:t>
        <a:bodyPr/>
        <a:lstStyle/>
        <a:p>
          <a:endParaRPr lang="en-US"/>
        </a:p>
      </dgm:t>
    </dgm:pt>
    <dgm:pt modelId="{77707CBF-2171-4119-8DB8-90FF7F73BECA}" type="sibTrans" cxnId="{4274573E-1DBF-43DF-B986-8FB4B67031AB}">
      <dgm:prSet/>
      <dgm:spPr/>
      <dgm:t>
        <a:bodyPr/>
        <a:lstStyle/>
        <a:p>
          <a:endParaRPr lang="en-US"/>
        </a:p>
      </dgm:t>
    </dgm:pt>
    <dgm:pt modelId="{F95BA2C5-3144-4340-A7F1-88C0BB1DEE40}">
      <dgm:prSet/>
      <dgm:spPr/>
      <dgm:t>
        <a:bodyPr/>
        <a:lstStyle/>
        <a:p>
          <a:r>
            <a:rPr lang="en-US" dirty="0"/>
            <a:t>Lighting Up the Neuro-Network</a:t>
          </a:r>
        </a:p>
      </dgm:t>
    </dgm:pt>
    <dgm:pt modelId="{D6D6C46C-4396-441E-A767-E4669AD296A6}" type="parTrans" cxnId="{AE78E7EE-F14D-4299-BEAC-0F20A508540C}">
      <dgm:prSet/>
      <dgm:spPr/>
      <dgm:t>
        <a:bodyPr/>
        <a:lstStyle/>
        <a:p>
          <a:endParaRPr lang="en-US"/>
        </a:p>
      </dgm:t>
    </dgm:pt>
    <dgm:pt modelId="{ACD3C840-5306-44C0-AFF3-6F3B9D134F71}" type="sibTrans" cxnId="{AE78E7EE-F14D-4299-BEAC-0F20A508540C}">
      <dgm:prSet/>
      <dgm:spPr/>
      <dgm:t>
        <a:bodyPr/>
        <a:lstStyle/>
        <a:p>
          <a:endParaRPr lang="en-US"/>
        </a:p>
      </dgm:t>
    </dgm:pt>
    <dgm:pt modelId="{98C9C7F3-8DA5-4E13-8CD3-80BDDD281D6C}">
      <dgm:prSet/>
      <dgm:spPr/>
      <dgm:t>
        <a:bodyPr/>
        <a:lstStyle/>
        <a:p>
          <a:r>
            <a:rPr lang="en-US"/>
            <a:t>Phase 4</a:t>
          </a:r>
        </a:p>
      </dgm:t>
    </dgm:pt>
    <dgm:pt modelId="{ABA6021B-7927-453D-A87F-8CAEA7404443}" type="parTrans" cxnId="{03AF8BCC-B48B-47A8-A25E-57912002C3F8}">
      <dgm:prSet/>
      <dgm:spPr/>
      <dgm:t>
        <a:bodyPr/>
        <a:lstStyle/>
        <a:p>
          <a:endParaRPr lang="en-US"/>
        </a:p>
      </dgm:t>
    </dgm:pt>
    <dgm:pt modelId="{0C45454B-DE2D-4598-A03B-39CC6683EAA3}" type="sibTrans" cxnId="{03AF8BCC-B48B-47A8-A25E-57912002C3F8}">
      <dgm:prSet/>
      <dgm:spPr/>
      <dgm:t>
        <a:bodyPr/>
        <a:lstStyle/>
        <a:p>
          <a:endParaRPr lang="en-US"/>
        </a:p>
      </dgm:t>
    </dgm:pt>
    <dgm:pt modelId="{8B0FFEC3-7CF4-484D-8E80-78F493364BFA}">
      <dgm:prSet/>
      <dgm:spPr/>
      <dgm:t>
        <a:bodyPr/>
        <a:lstStyle/>
        <a:p>
          <a:r>
            <a:rPr lang="en-US"/>
            <a:t>Reprocessing</a:t>
          </a:r>
        </a:p>
      </dgm:t>
    </dgm:pt>
    <dgm:pt modelId="{06103C65-EA9B-4819-85B0-BE67A6715474}" type="parTrans" cxnId="{F6BBA50C-C73E-4761-B59C-576EB3B4DF14}">
      <dgm:prSet/>
      <dgm:spPr/>
      <dgm:t>
        <a:bodyPr/>
        <a:lstStyle/>
        <a:p>
          <a:endParaRPr lang="en-US"/>
        </a:p>
      </dgm:t>
    </dgm:pt>
    <dgm:pt modelId="{EF4F889E-AB1A-474C-BA9C-81D20DD072B4}" type="sibTrans" cxnId="{F6BBA50C-C73E-4761-B59C-576EB3B4DF14}">
      <dgm:prSet/>
      <dgm:spPr/>
      <dgm:t>
        <a:bodyPr/>
        <a:lstStyle/>
        <a:p>
          <a:endParaRPr lang="en-US"/>
        </a:p>
      </dgm:t>
    </dgm:pt>
    <dgm:pt modelId="{02B6B085-F4EB-410B-B4D2-A05BB7C7D3FF}">
      <dgm:prSet/>
      <dgm:spPr/>
      <dgm:t>
        <a:bodyPr/>
        <a:lstStyle/>
        <a:p>
          <a:r>
            <a:rPr lang="en-US"/>
            <a:t>Phase 5</a:t>
          </a:r>
        </a:p>
      </dgm:t>
    </dgm:pt>
    <dgm:pt modelId="{9A4E3624-06FB-4BA4-A9BF-56A47ECF56D8}" type="parTrans" cxnId="{C155CF39-9D24-44E8-811C-FC088B91B8CC}">
      <dgm:prSet/>
      <dgm:spPr/>
      <dgm:t>
        <a:bodyPr/>
        <a:lstStyle/>
        <a:p>
          <a:endParaRPr lang="en-US"/>
        </a:p>
      </dgm:t>
    </dgm:pt>
    <dgm:pt modelId="{753EA9FB-3758-4459-A88B-C43078CADBBE}" type="sibTrans" cxnId="{C155CF39-9D24-44E8-811C-FC088B91B8CC}">
      <dgm:prSet/>
      <dgm:spPr/>
      <dgm:t>
        <a:bodyPr/>
        <a:lstStyle/>
        <a:p>
          <a:endParaRPr lang="en-US"/>
        </a:p>
      </dgm:t>
    </dgm:pt>
    <dgm:pt modelId="{2FEF9BD3-39FA-4DEC-B353-9C9560B0D898}">
      <dgm:prSet/>
      <dgm:spPr/>
      <dgm:t>
        <a:bodyPr/>
        <a:lstStyle/>
        <a:p>
          <a:r>
            <a:rPr lang="en-US" dirty="0"/>
            <a:t>Body Scan</a:t>
          </a:r>
        </a:p>
      </dgm:t>
    </dgm:pt>
    <dgm:pt modelId="{7CFE0C14-F1BE-49D9-993D-3BBE56E706B5}" type="parTrans" cxnId="{614C7737-5DC2-4A11-9E98-38AC2ECD2174}">
      <dgm:prSet/>
      <dgm:spPr/>
      <dgm:t>
        <a:bodyPr/>
        <a:lstStyle/>
        <a:p>
          <a:endParaRPr lang="en-US"/>
        </a:p>
      </dgm:t>
    </dgm:pt>
    <dgm:pt modelId="{AABAD745-3DD0-4206-A6CA-BD34883E0AE1}" type="sibTrans" cxnId="{614C7737-5DC2-4A11-9E98-38AC2ECD2174}">
      <dgm:prSet/>
      <dgm:spPr/>
      <dgm:t>
        <a:bodyPr/>
        <a:lstStyle/>
        <a:p>
          <a:endParaRPr lang="en-US"/>
        </a:p>
      </dgm:t>
    </dgm:pt>
    <dgm:pt modelId="{DE7CC4A4-DA93-417F-8251-691064460D06}">
      <dgm:prSet/>
      <dgm:spPr/>
      <dgm:t>
        <a:bodyPr/>
        <a:lstStyle/>
        <a:p>
          <a:r>
            <a:rPr lang="en-US"/>
            <a:t>Phase 6</a:t>
          </a:r>
        </a:p>
      </dgm:t>
    </dgm:pt>
    <dgm:pt modelId="{0809A846-D097-448F-BE05-BF29EB1F6C02}" type="parTrans" cxnId="{50137C1D-75D3-439F-9A7A-6AFA5E1AC4E3}">
      <dgm:prSet/>
      <dgm:spPr/>
      <dgm:t>
        <a:bodyPr/>
        <a:lstStyle/>
        <a:p>
          <a:endParaRPr lang="en-US"/>
        </a:p>
      </dgm:t>
    </dgm:pt>
    <dgm:pt modelId="{E864A5A2-9F19-4128-AEB9-5F02EAE4B594}" type="sibTrans" cxnId="{50137C1D-75D3-439F-9A7A-6AFA5E1AC4E3}">
      <dgm:prSet/>
      <dgm:spPr/>
      <dgm:t>
        <a:bodyPr/>
        <a:lstStyle/>
        <a:p>
          <a:endParaRPr lang="en-US"/>
        </a:p>
      </dgm:t>
    </dgm:pt>
    <dgm:pt modelId="{06BD582B-D053-4EF5-8789-65002F90641F}">
      <dgm:prSet/>
      <dgm:spPr/>
      <dgm:t>
        <a:bodyPr/>
        <a:lstStyle/>
        <a:p>
          <a:r>
            <a:rPr lang="en-US"/>
            <a:t>Uploading Positive Cognitions</a:t>
          </a:r>
        </a:p>
      </dgm:t>
    </dgm:pt>
    <dgm:pt modelId="{1BA15911-AEE0-4B73-A0F3-824D409183C4}" type="parTrans" cxnId="{1BF42449-B9D5-45AA-8937-ED0EAC70C137}">
      <dgm:prSet/>
      <dgm:spPr/>
      <dgm:t>
        <a:bodyPr/>
        <a:lstStyle/>
        <a:p>
          <a:endParaRPr lang="en-US"/>
        </a:p>
      </dgm:t>
    </dgm:pt>
    <dgm:pt modelId="{F728ADE0-CBD5-4703-99BB-5AAD0AB1F281}" type="sibTrans" cxnId="{1BF42449-B9D5-45AA-8937-ED0EAC70C137}">
      <dgm:prSet/>
      <dgm:spPr/>
      <dgm:t>
        <a:bodyPr/>
        <a:lstStyle/>
        <a:p>
          <a:endParaRPr lang="en-US"/>
        </a:p>
      </dgm:t>
    </dgm:pt>
    <dgm:pt modelId="{D0D1525E-B6E4-4ACC-85E5-40E1242CA62F}">
      <dgm:prSet/>
      <dgm:spPr/>
      <dgm:t>
        <a:bodyPr/>
        <a:lstStyle/>
        <a:p>
          <a:r>
            <a:rPr lang="en-US"/>
            <a:t>Phase 7</a:t>
          </a:r>
        </a:p>
      </dgm:t>
    </dgm:pt>
    <dgm:pt modelId="{1C6C088E-0E32-461F-A061-00A03451200E}" type="parTrans" cxnId="{7F49B1B6-A04E-454C-94F8-D1F7E6E2CB81}">
      <dgm:prSet/>
      <dgm:spPr/>
      <dgm:t>
        <a:bodyPr/>
        <a:lstStyle/>
        <a:p>
          <a:endParaRPr lang="en-US"/>
        </a:p>
      </dgm:t>
    </dgm:pt>
    <dgm:pt modelId="{26312FCA-E994-444F-A2F0-4A1E98D88139}" type="sibTrans" cxnId="{7F49B1B6-A04E-454C-94F8-D1F7E6E2CB81}">
      <dgm:prSet/>
      <dgm:spPr/>
      <dgm:t>
        <a:bodyPr/>
        <a:lstStyle/>
        <a:p>
          <a:endParaRPr lang="en-US"/>
        </a:p>
      </dgm:t>
    </dgm:pt>
    <dgm:pt modelId="{EC88DDE4-91DD-4862-91F6-62D034085839}">
      <dgm:prSet/>
      <dgm:spPr/>
      <dgm:t>
        <a:bodyPr/>
        <a:lstStyle/>
        <a:p>
          <a:r>
            <a:rPr lang="en-US"/>
            <a:t>Closing</a:t>
          </a:r>
        </a:p>
      </dgm:t>
    </dgm:pt>
    <dgm:pt modelId="{EE81764D-F3FE-4A76-AA30-B766A93CC0A3}" type="parTrans" cxnId="{683747E3-D3E5-4FEA-AA4F-0B2B806354A4}">
      <dgm:prSet/>
      <dgm:spPr/>
      <dgm:t>
        <a:bodyPr/>
        <a:lstStyle/>
        <a:p>
          <a:endParaRPr lang="en-US"/>
        </a:p>
      </dgm:t>
    </dgm:pt>
    <dgm:pt modelId="{C0A8BA98-D89E-4D5C-80BF-C04204434C56}" type="sibTrans" cxnId="{683747E3-D3E5-4FEA-AA4F-0B2B806354A4}">
      <dgm:prSet/>
      <dgm:spPr/>
      <dgm:t>
        <a:bodyPr/>
        <a:lstStyle/>
        <a:p>
          <a:endParaRPr lang="en-US"/>
        </a:p>
      </dgm:t>
    </dgm:pt>
    <dgm:pt modelId="{D92B3ECB-E64D-4D34-A3C4-8B5DBF662372}">
      <dgm:prSet/>
      <dgm:spPr/>
      <dgm:t>
        <a:bodyPr/>
        <a:lstStyle/>
        <a:p>
          <a:r>
            <a:rPr lang="en-US"/>
            <a:t>Phase 8</a:t>
          </a:r>
        </a:p>
      </dgm:t>
    </dgm:pt>
    <dgm:pt modelId="{F5096E2F-E632-43B4-AA05-BBE87D726A64}" type="parTrans" cxnId="{734CCDBA-24DE-43A1-A362-C00274893D3C}">
      <dgm:prSet/>
      <dgm:spPr/>
      <dgm:t>
        <a:bodyPr/>
        <a:lstStyle/>
        <a:p>
          <a:endParaRPr lang="en-US"/>
        </a:p>
      </dgm:t>
    </dgm:pt>
    <dgm:pt modelId="{859DA894-EC6C-4705-99A8-62F3C181E722}" type="sibTrans" cxnId="{734CCDBA-24DE-43A1-A362-C00274893D3C}">
      <dgm:prSet/>
      <dgm:spPr/>
      <dgm:t>
        <a:bodyPr/>
        <a:lstStyle/>
        <a:p>
          <a:endParaRPr lang="en-US"/>
        </a:p>
      </dgm:t>
    </dgm:pt>
    <dgm:pt modelId="{9AE959F0-D001-4E9F-8CCA-76770790479F}">
      <dgm:prSet/>
      <dgm:spPr/>
      <dgm:t>
        <a:bodyPr/>
        <a:lstStyle/>
        <a:p>
          <a:r>
            <a:rPr lang="en-US"/>
            <a:t>Reassessment</a:t>
          </a:r>
        </a:p>
      </dgm:t>
    </dgm:pt>
    <dgm:pt modelId="{D54B43A4-08BB-4A9E-9900-20093B88B7F8}" type="parTrans" cxnId="{46633FB2-9496-4829-AC3F-54C8449B5743}">
      <dgm:prSet/>
      <dgm:spPr/>
      <dgm:t>
        <a:bodyPr/>
        <a:lstStyle/>
        <a:p>
          <a:endParaRPr lang="en-US"/>
        </a:p>
      </dgm:t>
    </dgm:pt>
    <dgm:pt modelId="{3B3E4DCF-1E95-4BB3-A1E0-C798C7984312}" type="sibTrans" cxnId="{46633FB2-9496-4829-AC3F-54C8449B5743}">
      <dgm:prSet/>
      <dgm:spPr/>
      <dgm:t>
        <a:bodyPr/>
        <a:lstStyle/>
        <a:p>
          <a:endParaRPr lang="en-US"/>
        </a:p>
      </dgm:t>
    </dgm:pt>
    <dgm:pt modelId="{B3178CB2-BAE9-4C39-9BDC-E58BD2241BC6}" type="pres">
      <dgm:prSet presAssocID="{AB351A29-BA2E-4E6F-8F13-98122E248FD2}" presName="Name0" presStyleCnt="0">
        <dgm:presLayoutVars>
          <dgm:dir/>
          <dgm:animLvl val="lvl"/>
          <dgm:resizeHandles val="exact"/>
        </dgm:presLayoutVars>
      </dgm:prSet>
      <dgm:spPr/>
    </dgm:pt>
    <dgm:pt modelId="{118BF304-FFB4-4217-8A03-ADE56AC07954}" type="pres">
      <dgm:prSet presAssocID="{D92B3ECB-E64D-4D34-A3C4-8B5DBF662372}" presName="boxAndChildren" presStyleCnt="0"/>
      <dgm:spPr/>
    </dgm:pt>
    <dgm:pt modelId="{B10FB8EE-35CE-4AA7-B730-5DCE44C21C2B}" type="pres">
      <dgm:prSet presAssocID="{D92B3ECB-E64D-4D34-A3C4-8B5DBF662372}" presName="parentTextBox" presStyleLbl="alignNode1" presStyleIdx="0" presStyleCnt="8"/>
      <dgm:spPr/>
    </dgm:pt>
    <dgm:pt modelId="{DB838734-5AA4-44A5-9396-62E187483C88}" type="pres">
      <dgm:prSet presAssocID="{D92B3ECB-E64D-4D34-A3C4-8B5DBF662372}" presName="descendantBox" presStyleLbl="bgAccFollowNode1" presStyleIdx="0" presStyleCnt="8"/>
      <dgm:spPr/>
    </dgm:pt>
    <dgm:pt modelId="{1D99F3DE-7535-4719-84C7-1D09CE944810}" type="pres">
      <dgm:prSet presAssocID="{26312FCA-E994-444F-A2F0-4A1E98D88139}" presName="sp" presStyleCnt="0"/>
      <dgm:spPr/>
    </dgm:pt>
    <dgm:pt modelId="{37D764DF-DFDE-4773-BB41-537EC2E316F1}" type="pres">
      <dgm:prSet presAssocID="{D0D1525E-B6E4-4ACC-85E5-40E1242CA62F}" presName="arrowAndChildren" presStyleCnt="0"/>
      <dgm:spPr/>
    </dgm:pt>
    <dgm:pt modelId="{117B61C3-D9B4-42B0-B4D3-F7E1AA880EA6}" type="pres">
      <dgm:prSet presAssocID="{D0D1525E-B6E4-4ACC-85E5-40E1242CA62F}" presName="parentTextArrow" presStyleLbl="node1" presStyleIdx="0" presStyleCnt="0"/>
      <dgm:spPr/>
    </dgm:pt>
    <dgm:pt modelId="{D392A5DD-376C-4BC7-8090-E6E017F6C92D}" type="pres">
      <dgm:prSet presAssocID="{D0D1525E-B6E4-4ACC-85E5-40E1242CA62F}" presName="arrow" presStyleLbl="alignNode1" presStyleIdx="1" presStyleCnt="8"/>
      <dgm:spPr/>
    </dgm:pt>
    <dgm:pt modelId="{F8154919-AB0A-4EDA-8BE7-C50B31DE518D}" type="pres">
      <dgm:prSet presAssocID="{D0D1525E-B6E4-4ACC-85E5-40E1242CA62F}" presName="descendantArrow" presStyleLbl="bgAccFollowNode1" presStyleIdx="1" presStyleCnt="8"/>
      <dgm:spPr/>
    </dgm:pt>
    <dgm:pt modelId="{4ABA3188-CD63-4302-8698-8444CD6A739F}" type="pres">
      <dgm:prSet presAssocID="{E864A5A2-9F19-4128-AEB9-5F02EAE4B594}" presName="sp" presStyleCnt="0"/>
      <dgm:spPr/>
    </dgm:pt>
    <dgm:pt modelId="{51F0F3C1-BCE7-45F4-8F1C-E192EE9D0282}" type="pres">
      <dgm:prSet presAssocID="{DE7CC4A4-DA93-417F-8251-691064460D06}" presName="arrowAndChildren" presStyleCnt="0"/>
      <dgm:spPr/>
    </dgm:pt>
    <dgm:pt modelId="{25C27279-5F06-4212-B097-D6B9998A85BF}" type="pres">
      <dgm:prSet presAssocID="{DE7CC4A4-DA93-417F-8251-691064460D06}" presName="parentTextArrow" presStyleLbl="node1" presStyleIdx="0" presStyleCnt="0"/>
      <dgm:spPr/>
    </dgm:pt>
    <dgm:pt modelId="{694C1DEF-AA29-4F2C-9B8F-97FDC536E726}" type="pres">
      <dgm:prSet presAssocID="{DE7CC4A4-DA93-417F-8251-691064460D06}" presName="arrow" presStyleLbl="alignNode1" presStyleIdx="2" presStyleCnt="8"/>
      <dgm:spPr/>
    </dgm:pt>
    <dgm:pt modelId="{D32AB9F2-72D2-486C-8BCA-F99901B70B72}" type="pres">
      <dgm:prSet presAssocID="{DE7CC4A4-DA93-417F-8251-691064460D06}" presName="descendantArrow" presStyleLbl="bgAccFollowNode1" presStyleIdx="2" presStyleCnt="8"/>
      <dgm:spPr/>
    </dgm:pt>
    <dgm:pt modelId="{5ECEFD3D-6EAD-4EE1-A525-01AC0BA5104F}" type="pres">
      <dgm:prSet presAssocID="{753EA9FB-3758-4459-A88B-C43078CADBBE}" presName="sp" presStyleCnt="0"/>
      <dgm:spPr/>
    </dgm:pt>
    <dgm:pt modelId="{11608D9C-9CA1-4D49-99CF-CF7A7E598A6E}" type="pres">
      <dgm:prSet presAssocID="{02B6B085-F4EB-410B-B4D2-A05BB7C7D3FF}" presName="arrowAndChildren" presStyleCnt="0"/>
      <dgm:spPr/>
    </dgm:pt>
    <dgm:pt modelId="{3083B78C-5CD1-4DB1-9706-AB59494E6DFF}" type="pres">
      <dgm:prSet presAssocID="{02B6B085-F4EB-410B-B4D2-A05BB7C7D3FF}" presName="parentTextArrow" presStyleLbl="node1" presStyleIdx="0" presStyleCnt="0"/>
      <dgm:spPr/>
    </dgm:pt>
    <dgm:pt modelId="{A88AE2F4-C327-4B84-B1E4-110375BC52E6}" type="pres">
      <dgm:prSet presAssocID="{02B6B085-F4EB-410B-B4D2-A05BB7C7D3FF}" presName="arrow" presStyleLbl="alignNode1" presStyleIdx="3" presStyleCnt="8"/>
      <dgm:spPr/>
    </dgm:pt>
    <dgm:pt modelId="{9E79F0FE-70F5-4BDF-A737-244345E7CC06}" type="pres">
      <dgm:prSet presAssocID="{02B6B085-F4EB-410B-B4D2-A05BB7C7D3FF}" presName="descendantArrow" presStyleLbl="bgAccFollowNode1" presStyleIdx="3" presStyleCnt="8"/>
      <dgm:spPr/>
    </dgm:pt>
    <dgm:pt modelId="{41D18040-5ABB-4673-8778-47337B27D71A}" type="pres">
      <dgm:prSet presAssocID="{0C45454B-DE2D-4598-A03B-39CC6683EAA3}" presName="sp" presStyleCnt="0"/>
      <dgm:spPr/>
    </dgm:pt>
    <dgm:pt modelId="{9C3829CC-59AB-4640-A99B-5D739F135DFB}" type="pres">
      <dgm:prSet presAssocID="{98C9C7F3-8DA5-4E13-8CD3-80BDDD281D6C}" presName="arrowAndChildren" presStyleCnt="0"/>
      <dgm:spPr/>
    </dgm:pt>
    <dgm:pt modelId="{4623363E-67B7-4765-91BE-72B680EEE32C}" type="pres">
      <dgm:prSet presAssocID="{98C9C7F3-8DA5-4E13-8CD3-80BDDD281D6C}" presName="parentTextArrow" presStyleLbl="node1" presStyleIdx="0" presStyleCnt="0"/>
      <dgm:spPr/>
    </dgm:pt>
    <dgm:pt modelId="{99BC80BE-CC8D-40AD-B53B-025D047B4B35}" type="pres">
      <dgm:prSet presAssocID="{98C9C7F3-8DA5-4E13-8CD3-80BDDD281D6C}" presName="arrow" presStyleLbl="alignNode1" presStyleIdx="4" presStyleCnt="8"/>
      <dgm:spPr/>
    </dgm:pt>
    <dgm:pt modelId="{05CDB4C8-5D8F-4434-8BB9-67E2391EBAFB}" type="pres">
      <dgm:prSet presAssocID="{98C9C7F3-8DA5-4E13-8CD3-80BDDD281D6C}" presName="descendantArrow" presStyleLbl="bgAccFollowNode1" presStyleIdx="4" presStyleCnt="8"/>
      <dgm:spPr/>
    </dgm:pt>
    <dgm:pt modelId="{A32359D8-AA31-4D3B-837E-C2B21ACBFE63}" type="pres">
      <dgm:prSet presAssocID="{77707CBF-2171-4119-8DB8-90FF7F73BECA}" presName="sp" presStyleCnt="0"/>
      <dgm:spPr/>
    </dgm:pt>
    <dgm:pt modelId="{F4794328-5A93-4BDD-9723-A325C0A6F234}" type="pres">
      <dgm:prSet presAssocID="{A63E90C0-ACF3-4A08-82CE-857E43BFA87D}" presName="arrowAndChildren" presStyleCnt="0"/>
      <dgm:spPr/>
    </dgm:pt>
    <dgm:pt modelId="{EF26785F-A8DA-4200-8649-86028EA2FE0C}" type="pres">
      <dgm:prSet presAssocID="{A63E90C0-ACF3-4A08-82CE-857E43BFA87D}" presName="parentTextArrow" presStyleLbl="node1" presStyleIdx="0" presStyleCnt="0"/>
      <dgm:spPr/>
    </dgm:pt>
    <dgm:pt modelId="{5506E337-5A8F-40A7-BAFC-72D26802B274}" type="pres">
      <dgm:prSet presAssocID="{A63E90C0-ACF3-4A08-82CE-857E43BFA87D}" presName="arrow" presStyleLbl="alignNode1" presStyleIdx="5" presStyleCnt="8"/>
      <dgm:spPr/>
    </dgm:pt>
    <dgm:pt modelId="{38233DAA-46D0-4A93-8F35-412D57D73229}" type="pres">
      <dgm:prSet presAssocID="{A63E90C0-ACF3-4A08-82CE-857E43BFA87D}" presName="descendantArrow" presStyleLbl="bgAccFollowNode1" presStyleIdx="5" presStyleCnt="8"/>
      <dgm:spPr/>
    </dgm:pt>
    <dgm:pt modelId="{1BAE557C-C8A8-4159-97F3-F78342A5E673}" type="pres">
      <dgm:prSet presAssocID="{B3F107FD-B25F-46B8-A067-337F7EF3BCD1}" presName="sp" presStyleCnt="0"/>
      <dgm:spPr/>
    </dgm:pt>
    <dgm:pt modelId="{6FCF1DDF-F4F5-4FD6-97B7-289F50017C82}" type="pres">
      <dgm:prSet presAssocID="{069F7836-7843-431D-895F-CF1C429CC264}" presName="arrowAndChildren" presStyleCnt="0"/>
      <dgm:spPr/>
    </dgm:pt>
    <dgm:pt modelId="{DBC4EFCC-A349-48DB-9117-DCA2DE2898A4}" type="pres">
      <dgm:prSet presAssocID="{069F7836-7843-431D-895F-CF1C429CC264}" presName="parentTextArrow" presStyleLbl="node1" presStyleIdx="0" presStyleCnt="0"/>
      <dgm:spPr/>
    </dgm:pt>
    <dgm:pt modelId="{DE52EC53-DD5B-4737-863A-23DBF77E2D0A}" type="pres">
      <dgm:prSet presAssocID="{069F7836-7843-431D-895F-CF1C429CC264}" presName="arrow" presStyleLbl="alignNode1" presStyleIdx="6" presStyleCnt="8"/>
      <dgm:spPr/>
    </dgm:pt>
    <dgm:pt modelId="{E081BACF-0CBF-42D3-BA10-A44DABA4FB2B}" type="pres">
      <dgm:prSet presAssocID="{069F7836-7843-431D-895F-CF1C429CC264}" presName="descendantArrow" presStyleLbl="bgAccFollowNode1" presStyleIdx="6" presStyleCnt="8"/>
      <dgm:spPr/>
    </dgm:pt>
    <dgm:pt modelId="{BE596CF8-BA0B-42E9-8BE4-DA880294C515}" type="pres">
      <dgm:prSet presAssocID="{C1C36D82-A3EA-4BED-8057-BE3E8BA7D48E}" presName="sp" presStyleCnt="0"/>
      <dgm:spPr/>
    </dgm:pt>
    <dgm:pt modelId="{3445D735-4464-4639-ADD5-5864569E3053}" type="pres">
      <dgm:prSet presAssocID="{EF22A20C-D531-4F34-A4D2-137E1AED30A9}" presName="arrowAndChildren" presStyleCnt="0"/>
      <dgm:spPr/>
    </dgm:pt>
    <dgm:pt modelId="{1935FD05-1548-480D-ACBE-B25941BB7EB8}" type="pres">
      <dgm:prSet presAssocID="{EF22A20C-D531-4F34-A4D2-137E1AED30A9}" presName="parentTextArrow" presStyleLbl="node1" presStyleIdx="0" presStyleCnt="0"/>
      <dgm:spPr/>
    </dgm:pt>
    <dgm:pt modelId="{A4D38561-D29F-466D-933E-D0899E6B4753}" type="pres">
      <dgm:prSet presAssocID="{EF22A20C-D531-4F34-A4D2-137E1AED30A9}" presName="arrow" presStyleLbl="alignNode1" presStyleIdx="7" presStyleCnt="8"/>
      <dgm:spPr/>
    </dgm:pt>
    <dgm:pt modelId="{AB62EFCF-12E1-47F8-A7F0-57C231CA2C20}" type="pres">
      <dgm:prSet presAssocID="{EF22A20C-D531-4F34-A4D2-137E1AED30A9}" presName="descendantArrow" presStyleLbl="bgAccFollowNode1" presStyleIdx="7" presStyleCnt="8"/>
      <dgm:spPr/>
    </dgm:pt>
  </dgm:ptLst>
  <dgm:cxnLst>
    <dgm:cxn modelId="{26A58206-15F0-4DCC-8C44-9DFD7A9C83D3}" type="presOf" srcId="{02B6B085-F4EB-410B-B4D2-A05BB7C7D3FF}" destId="{A88AE2F4-C327-4B84-B1E4-110375BC52E6}" srcOrd="1" destOrd="0" presId="urn:microsoft.com/office/officeart/2016/7/layout/VerticalDownArrowProcess"/>
    <dgm:cxn modelId="{F6BBA50C-C73E-4761-B59C-576EB3B4DF14}" srcId="{98C9C7F3-8DA5-4E13-8CD3-80BDDD281D6C}" destId="{8B0FFEC3-7CF4-484D-8E80-78F493364BFA}" srcOrd="0" destOrd="0" parTransId="{06103C65-EA9B-4819-85B0-BE67A6715474}" sibTransId="{EF4F889E-AB1A-474C-BA9C-81D20DD072B4}"/>
    <dgm:cxn modelId="{E2AE911B-5847-4F9E-8A71-5AD9F08823D7}" type="presOf" srcId="{A63E90C0-ACF3-4A08-82CE-857E43BFA87D}" destId="{5506E337-5A8F-40A7-BAFC-72D26802B274}" srcOrd="1" destOrd="0" presId="urn:microsoft.com/office/officeart/2016/7/layout/VerticalDownArrowProcess"/>
    <dgm:cxn modelId="{50137C1D-75D3-439F-9A7A-6AFA5E1AC4E3}" srcId="{AB351A29-BA2E-4E6F-8F13-98122E248FD2}" destId="{DE7CC4A4-DA93-417F-8251-691064460D06}" srcOrd="5" destOrd="0" parTransId="{0809A846-D097-448F-BE05-BF29EB1F6C02}" sibTransId="{E864A5A2-9F19-4128-AEB9-5F02EAE4B594}"/>
    <dgm:cxn modelId="{E13C6520-384D-4D9A-AC0B-DA88E7FD3E6C}" type="presOf" srcId="{EC88DDE4-91DD-4862-91F6-62D034085839}" destId="{F8154919-AB0A-4EDA-8BE7-C50B31DE518D}" srcOrd="0" destOrd="0" presId="urn:microsoft.com/office/officeart/2016/7/layout/VerticalDownArrowProcess"/>
    <dgm:cxn modelId="{614C7737-5DC2-4A11-9E98-38AC2ECD2174}" srcId="{02B6B085-F4EB-410B-B4D2-A05BB7C7D3FF}" destId="{2FEF9BD3-39FA-4DEC-B353-9C9560B0D898}" srcOrd="0" destOrd="0" parTransId="{7CFE0C14-F1BE-49D9-993D-3BBE56E706B5}" sibTransId="{AABAD745-3DD0-4206-A6CA-BD34883E0AE1}"/>
    <dgm:cxn modelId="{C155CF39-9D24-44E8-811C-FC088B91B8CC}" srcId="{AB351A29-BA2E-4E6F-8F13-98122E248FD2}" destId="{02B6B085-F4EB-410B-B4D2-A05BB7C7D3FF}" srcOrd="4" destOrd="0" parTransId="{9A4E3624-06FB-4BA4-A9BF-56A47ECF56D8}" sibTransId="{753EA9FB-3758-4459-A88B-C43078CADBBE}"/>
    <dgm:cxn modelId="{6043B23D-80F9-4D0A-9D10-AA060B65D55A}" type="presOf" srcId="{8B0FFEC3-7CF4-484D-8E80-78F493364BFA}" destId="{05CDB4C8-5D8F-4434-8BB9-67E2391EBAFB}" srcOrd="0" destOrd="0" presId="urn:microsoft.com/office/officeart/2016/7/layout/VerticalDownArrowProcess"/>
    <dgm:cxn modelId="{4274573E-1DBF-43DF-B986-8FB4B67031AB}" srcId="{AB351A29-BA2E-4E6F-8F13-98122E248FD2}" destId="{A63E90C0-ACF3-4A08-82CE-857E43BFA87D}" srcOrd="2" destOrd="0" parTransId="{0DF1A333-2012-42EE-9E51-3CE38921EFFF}" sibTransId="{77707CBF-2171-4119-8DB8-90FF7F73BECA}"/>
    <dgm:cxn modelId="{F055FD5E-E43F-4496-B818-C22628983016}" type="presOf" srcId="{069F7836-7843-431D-895F-CF1C429CC264}" destId="{DBC4EFCC-A349-48DB-9117-DCA2DE2898A4}" srcOrd="0" destOrd="0" presId="urn:microsoft.com/office/officeart/2016/7/layout/VerticalDownArrowProcess"/>
    <dgm:cxn modelId="{4DA2025F-63E2-422B-A8DF-032245726897}" type="presOf" srcId="{AB351A29-BA2E-4E6F-8F13-98122E248FD2}" destId="{B3178CB2-BAE9-4C39-9BDC-E58BD2241BC6}" srcOrd="0" destOrd="0" presId="urn:microsoft.com/office/officeart/2016/7/layout/VerticalDownArrowProcess"/>
    <dgm:cxn modelId="{AADC8266-9F4C-4B4C-ACD5-51E853043BDB}" srcId="{EF22A20C-D531-4F34-A4D2-137E1AED30A9}" destId="{DB373A39-B70B-47B2-9439-D162AE7C7CF6}" srcOrd="0" destOrd="0" parTransId="{8981305F-449A-435F-8F6B-91077082BC47}" sibTransId="{89BD6A9C-ACC6-47B3-97F0-98DF83723A2C}"/>
    <dgm:cxn modelId="{1BF42449-B9D5-45AA-8937-ED0EAC70C137}" srcId="{DE7CC4A4-DA93-417F-8251-691064460D06}" destId="{06BD582B-D053-4EF5-8789-65002F90641F}" srcOrd="0" destOrd="0" parTransId="{1BA15911-AEE0-4B73-A0F3-824D409183C4}" sibTransId="{F728ADE0-CBD5-4703-99BB-5AAD0AB1F281}"/>
    <dgm:cxn modelId="{13DC4B6A-C3A8-4DD6-BFC2-EEA0770918C4}" type="presOf" srcId="{02B6B085-F4EB-410B-B4D2-A05BB7C7D3FF}" destId="{3083B78C-5CD1-4DB1-9706-AB59494E6DFF}" srcOrd="0" destOrd="0" presId="urn:microsoft.com/office/officeart/2016/7/layout/VerticalDownArrowProcess"/>
    <dgm:cxn modelId="{F56EFE4F-4AED-44FC-AEC1-925796F0F843}" type="presOf" srcId="{EF22A20C-D531-4F34-A4D2-137E1AED30A9}" destId="{1935FD05-1548-480D-ACBE-B25941BB7EB8}" srcOrd="0" destOrd="0" presId="urn:microsoft.com/office/officeart/2016/7/layout/VerticalDownArrowProcess"/>
    <dgm:cxn modelId="{4F3F1D53-310A-4D31-8DEB-3354CC7070C1}" type="presOf" srcId="{F95BA2C5-3144-4340-A7F1-88C0BB1DEE40}" destId="{38233DAA-46D0-4A93-8F35-412D57D73229}" srcOrd="0" destOrd="0" presId="urn:microsoft.com/office/officeart/2016/7/layout/VerticalDownArrowProcess"/>
    <dgm:cxn modelId="{71367274-6DB4-47F3-A252-AE6911EADFE5}" srcId="{AB351A29-BA2E-4E6F-8F13-98122E248FD2}" destId="{069F7836-7843-431D-895F-CF1C429CC264}" srcOrd="1" destOrd="0" parTransId="{B6A2D400-9D35-4E4D-99AB-0BD21CA9B983}" sibTransId="{B3F107FD-B25F-46B8-A067-337F7EF3BCD1}"/>
    <dgm:cxn modelId="{AC4FA17A-BA74-411A-8811-15D032F6F116}" type="presOf" srcId="{2FEF9BD3-39FA-4DEC-B353-9C9560B0D898}" destId="{9E79F0FE-70F5-4BDF-A737-244345E7CC06}" srcOrd="0" destOrd="0" presId="urn:microsoft.com/office/officeart/2016/7/layout/VerticalDownArrowProcess"/>
    <dgm:cxn modelId="{C40E2C7B-CFEC-4D06-945D-1D5E4F2764D9}" type="presOf" srcId="{069F7836-7843-431D-895F-CF1C429CC264}" destId="{DE52EC53-DD5B-4737-863A-23DBF77E2D0A}" srcOrd="1" destOrd="0" presId="urn:microsoft.com/office/officeart/2016/7/layout/VerticalDownArrowProcess"/>
    <dgm:cxn modelId="{BA08787C-C0C8-4052-A7EA-A41FF33F306E}" type="presOf" srcId="{9AE959F0-D001-4E9F-8CCA-76770790479F}" destId="{DB838734-5AA4-44A5-9396-62E187483C88}" srcOrd="0" destOrd="0" presId="urn:microsoft.com/office/officeart/2016/7/layout/VerticalDownArrowProcess"/>
    <dgm:cxn modelId="{1316777F-D0DA-4876-B2C5-4D7D27FD0915}" type="presOf" srcId="{F5D69EAD-2CEC-4AB9-BED2-B7B0743030FE}" destId="{E081BACF-0CBF-42D3-BA10-A44DABA4FB2B}" srcOrd="0" destOrd="0" presId="urn:microsoft.com/office/officeart/2016/7/layout/VerticalDownArrowProcess"/>
    <dgm:cxn modelId="{264E2788-642F-4387-9A24-ED3E7F7E3513}" type="presOf" srcId="{98C9C7F3-8DA5-4E13-8CD3-80BDDD281D6C}" destId="{4623363E-67B7-4765-91BE-72B680EEE32C}" srcOrd="0" destOrd="0" presId="urn:microsoft.com/office/officeart/2016/7/layout/VerticalDownArrowProcess"/>
    <dgm:cxn modelId="{EA318A89-14D8-4FE1-81DF-DC158C099393}" type="presOf" srcId="{D0D1525E-B6E4-4ACC-85E5-40E1242CA62F}" destId="{117B61C3-D9B4-42B0-B4D3-F7E1AA880EA6}" srcOrd="0" destOrd="0" presId="urn:microsoft.com/office/officeart/2016/7/layout/VerticalDownArrowProcess"/>
    <dgm:cxn modelId="{46633FB2-9496-4829-AC3F-54C8449B5743}" srcId="{D92B3ECB-E64D-4D34-A3C4-8B5DBF662372}" destId="{9AE959F0-D001-4E9F-8CCA-76770790479F}" srcOrd="0" destOrd="0" parTransId="{D54B43A4-08BB-4A9E-9900-20093B88B7F8}" sibTransId="{3B3E4DCF-1E95-4BB3-A1E0-C798C7984312}"/>
    <dgm:cxn modelId="{D2FFCAB3-D5C1-4142-9509-0D85A60B0EFB}" type="presOf" srcId="{DE7CC4A4-DA93-417F-8251-691064460D06}" destId="{694C1DEF-AA29-4F2C-9B8F-97FDC536E726}" srcOrd="1" destOrd="0" presId="urn:microsoft.com/office/officeart/2016/7/layout/VerticalDownArrowProcess"/>
    <dgm:cxn modelId="{7F49B1B6-A04E-454C-94F8-D1F7E6E2CB81}" srcId="{AB351A29-BA2E-4E6F-8F13-98122E248FD2}" destId="{D0D1525E-B6E4-4ACC-85E5-40E1242CA62F}" srcOrd="6" destOrd="0" parTransId="{1C6C088E-0E32-461F-A061-00A03451200E}" sibTransId="{26312FCA-E994-444F-A2F0-4A1E98D88139}"/>
    <dgm:cxn modelId="{734CCDBA-24DE-43A1-A362-C00274893D3C}" srcId="{AB351A29-BA2E-4E6F-8F13-98122E248FD2}" destId="{D92B3ECB-E64D-4D34-A3C4-8B5DBF662372}" srcOrd="7" destOrd="0" parTransId="{F5096E2F-E632-43B4-AA05-BBE87D726A64}" sibTransId="{859DA894-EC6C-4705-99A8-62F3C181E722}"/>
    <dgm:cxn modelId="{544FB6BF-605C-42E7-B975-CAA3B221246E}" srcId="{AB351A29-BA2E-4E6F-8F13-98122E248FD2}" destId="{EF22A20C-D531-4F34-A4D2-137E1AED30A9}" srcOrd="0" destOrd="0" parTransId="{F25CD5FD-D2E2-4033-8478-AE0746583D2C}" sibTransId="{C1C36D82-A3EA-4BED-8057-BE3E8BA7D48E}"/>
    <dgm:cxn modelId="{03AF8BCC-B48B-47A8-A25E-57912002C3F8}" srcId="{AB351A29-BA2E-4E6F-8F13-98122E248FD2}" destId="{98C9C7F3-8DA5-4E13-8CD3-80BDDD281D6C}" srcOrd="3" destOrd="0" parTransId="{ABA6021B-7927-453D-A87F-8CAEA7404443}" sibTransId="{0C45454B-DE2D-4598-A03B-39CC6683EAA3}"/>
    <dgm:cxn modelId="{9A224ED5-C61F-4562-B1D5-370EE57CB282}" type="presOf" srcId="{98C9C7F3-8DA5-4E13-8CD3-80BDDD281D6C}" destId="{99BC80BE-CC8D-40AD-B53B-025D047B4B35}" srcOrd="1" destOrd="0" presId="urn:microsoft.com/office/officeart/2016/7/layout/VerticalDownArrowProcess"/>
    <dgm:cxn modelId="{683747E3-D3E5-4FEA-AA4F-0B2B806354A4}" srcId="{D0D1525E-B6E4-4ACC-85E5-40E1242CA62F}" destId="{EC88DDE4-91DD-4862-91F6-62D034085839}" srcOrd="0" destOrd="0" parTransId="{EE81764D-F3FE-4A76-AA30-B766A93CC0A3}" sibTransId="{C0A8BA98-D89E-4D5C-80BF-C04204434C56}"/>
    <dgm:cxn modelId="{DACA65E5-D79C-48ED-A1C6-5E4C7BBC9521}" type="presOf" srcId="{D0D1525E-B6E4-4ACC-85E5-40E1242CA62F}" destId="{D392A5DD-376C-4BC7-8090-E6E017F6C92D}" srcOrd="1" destOrd="0" presId="urn:microsoft.com/office/officeart/2016/7/layout/VerticalDownArrowProcess"/>
    <dgm:cxn modelId="{251742E7-38E7-463F-AD7C-7912E815DEDC}" type="presOf" srcId="{A63E90C0-ACF3-4A08-82CE-857E43BFA87D}" destId="{EF26785F-A8DA-4200-8649-86028EA2FE0C}" srcOrd="0" destOrd="0" presId="urn:microsoft.com/office/officeart/2016/7/layout/VerticalDownArrowProcess"/>
    <dgm:cxn modelId="{BE78C5EA-26BE-48AE-AE31-272B15E8D0D8}" type="presOf" srcId="{DB373A39-B70B-47B2-9439-D162AE7C7CF6}" destId="{AB62EFCF-12E1-47F8-A7F0-57C231CA2C20}" srcOrd="0" destOrd="0" presId="urn:microsoft.com/office/officeart/2016/7/layout/VerticalDownArrowProcess"/>
    <dgm:cxn modelId="{AE78E7EE-F14D-4299-BEAC-0F20A508540C}" srcId="{A63E90C0-ACF3-4A08-82CE-857E43BFA87D}" destId="{F95BA2C5-3144-4340-A7F1-88C0BB1DEE40}" srcOrd="0" destOrd="0" parTransId="{D6D6C46C-4396-441E-A767-E4669AD296A6}" sibTransId="{ACD3C840-5306-44C0-AFF3-6F3B9D134F71}"/>
    <dgm:cxn modelId="{D2E618EF-2F05-4C35-918C-2EF769AD94D2}" type="presOf" srcId="{DE7CC4A4-DA93-417F-8251-691064460D06}" destId="{25C27279-5F06-4212-B097-D6B9998A85BF}" srcOrd="0" destOrd="0" presId="urn:microsoft.com/office/officeart/2016/7/layout/VerticalDownArrowProcess"/>
    <dgm:cxn modelId="{E8E182EF-DB6E-429F-80AE-A58F8668722D}" type="presOf" srcId="{EF22A20C-D531-4F34-A4D2-137E1AED30A9}" destId="{A4D38561-D29F-466D-933E-D0899E6B4753}" srcOrd="1" destOrd="0" presId="urn:microsoft.com/office/officeart/2016/7/layout/VerticalDownArrowProcess"/>
    <dgm:cxn modelId="{12B243F0-C453-464F-ADE8-82F6B9F55109}" type="presOf" srcId="{D92B3ECB-E64D-4D34-A3C4-8B5DBF662372}" destId="{B10FB8EE-35CE-4AA7-B730-5DCE44C21C2B}" srcOrd="0" destOrd="0" presId="urn:microsoft.com/office/officeart/2016/7/layout/VerticalDownArrowProcess"/>
    <dgm:cxn modelId="{891CA3F5-9CA5-40E6-9CE0-A54A952EDC57}" type="presOf" srcId="{06BD582B-D053-4EF5-8789-65002F90641F}" destId="{D32AB9F2-72D2-486C-8BCA-F99901B70B72}" srcOrd="0" destOrd="0" presId="urn:microsoft.com/office/officeart/2016/7/layout/VerticalDownArrowProcess"/>
    <dgm:cxn modelId="{CA2140FD-87AB-4D35-B1D0-81B829F67DE7}" srcId="{069F7836-7843-431D-895F-CF1C429CC264}" destId="{F5D69EAD-2CEC-4AB9-BED2-B7B0743030FE}" srcOrd="0" destOrd="0" parTransId="{4C6D429A-1C50-4DEE-A9EF-2BF258D43E6B}" sibTransId="{0B5DC30E-D0F3-4638-8200-1420B859F587}"/>
    <dgm:cxn modelId="{6089B0AA-6D5C-41D0-A6BF-3C4E2A1D1525}" type="presParOf" srcId="{B3178CB2-BAE9-4C39-9BDC-E58BD2241BC6}" destId="{118BF304-FFB4-4217-8A03-ADE56AC07954}" srcOrd="0" destOrd="0" presId="urn:microsoft.com/office/officeart/2016/7/layout/VerticalDownArrowProcess"/>
    <dgm:cxn modelId="{2D919120-87E5-43F8-B8C0-C60A9469D0EF}" type="presParOf" srcId="{118BF304-FFB4-4217-8A03-ADE56AC07954}" destId="{B10FB8EE-35CE-4AA7-B730-5DCE44C21C2B}" srcOrd="0" destOrd="0" presId="urn:microsoft.com/office/officeart/2016/7/layout/VerticalDownArrowProcess"/>
    <dgm:cxn modelId="{8CC8A50A-F286-4B8F-BDCD-CD6051E2B891}" type="presParOf" srcId="{118BF304-FFB4-4217-8A03-ADE56AC07954}" destId="{DB838734-5AA4-44A5-9396-62E187483C88}" srcOrd="1" destOrd="0" presId="urn:microsoft.com/office/officeart/2016/7/layout/VerticalDownArrowProcess"/>
    <dgm:cxn modelId="{834AB5F0-4629-42DE-8271-44C7CAA29651}" type="presParOf" srcId="{B3178CB2-BAE9-4C39-9BDC-E58BD2241BC6}" destId="{1D99F3DE-7535-4719-84C7-1D09CE944810}" srcOrd="1" destOrd="0" presId="urn:microsoft.com/office/officeart/2016/7/layout/VerticalDownArrowProcess"/>
    <dgm:cxn modelId="{E6B5BC43-09D8-45AF-9202-DE7E653B8D75}" type="presParOf" srcId="{B3178CB2-BAE9-4C39-9BDC-E58BD2241BC6}" destId="{37D764DF-DFDE-4773-BB41-537EC2E316F1}" srcOrd="2" destOrd="0" presId="urn:microsoft.com/office/officeart/2016/7/layout/VerticalDownArrowProcess"/>
    <dgm:cxn modelId="{7207B4F7-C808-494B-B0FA-5BB7EF4EE1E1}" type="presParOf" srcId="{37D764DF-DFDE-4773-BB41-537EC2E316F1}" destId="{117B61C3-D9B4-42B0-B4D3-F7E1AA880EA6}" srcOrd="0" destOrd="0" presId="urn:microsoft.com/office/officeart/2016/7/layout/VerticalDownArrowProcess"/>
    <dgm:cxn modelId="{4BED8366-1E7E-4AB9-BFAC-BB199C6D2619}" type="presParOf" srcId="{37D764DF-DFDE-4773-BB41-537EC2E316F1}" destId="{D392A5DD-376C-4BC7-8090-E6E017F6C92D}" srcOrd="1" destOrd="0" presId="urn:microsoft.com/office/officeart/2016/7/layout/VerticalDownArrowProcess"/>
    <dgm:cxn modelId="{E0F4D319-525F-4D10-BA56-FBC12E3A51B4}" type="presParOf" srcId="{37D764DF-DFDE-4773-BB41-537EC2E316F1}" destId="{F8154919-AB0A-4EDA-8BE7-C50B31DE518D}" srcOrd="2" destOrd="0" presId="urn:microsoft.com/office/officeart/2016/7/layout/VerticalDownArrowProcess"/>
    <dgm:cxn modelId="{E610B8B1-0FA7-4189-ACC1-93F482DEE8C9}" type="presParOf" srcId="{B3178CB2-BAE9-4C39-9BDC-E58BD2241BC6}" destId="{4ABA3188-CD63-4302-8698-8444CD6A739F}" srcOrd="3" destOrd="0" presId="urn:microsoft.com/office/officeart/2016/7/layout/VerticalDownArrowProcess"/>
    <dgm:cxn modelId="{525CEC5C-C600-47A9-98EA-FA9E915CE65C}" type="presParOf" srcId="{B3178CB2-BAE9-4C39-9BDC-E58BD2241BC6}" destId="{51F0F3C1-BCE7-45F4-8F1C-E192EE9D0282}" srcOrd="4" destOrd="0" presId="urn:microsoft.com/office/officeart/2016/7/layout/VerticalDownArrowProcess"/>
    <dgm:cxn modelId="{1C1F78C5-ADFF-4D96-8BDB-465FBC26765D}" type="presParOf" srcId="{51F0F3C1-BCE7-45F4-8F1C-E192EE9D0282}" destId="{25C27279-5F06-4212-B097-D6B9998A85BF}" srcOrd="0" destOrd="0" presId="urn:microsoft.com/office/officeart/2016/7/layout/VerticalDownArrowProcess"/>
    <dgm:cxn modelId="{C3E429DE-61E4-4E1E-8EB8-63EEB6175905}" type="presParOf" srcId="{51F0F3C1-BCE7-45F4-8F1C-E192EE9D0282}" destId="{694C1DEF-AA29-4F2C-9B8F-97FDC536E726}" srcOrd="1" destOrd="0" presId="urn:microsoft.com/office/officeart/2016/7/layout/VerticalDownArrowProcess"/>
    <dgm:cxn modelId="{861F5705-97AF-48CA-9D39-527175F9B437}" type="presParOf" srcId="{51F0F3C1-BCE7-45F4-8F1C-E192EE9D0282}" destId="{D32AB9F2-72D2-486C-8BCA-F99901B70B72}" srcOrd="2" destOrd="0" presId="urn:microsoft.com/office/officeart/2016/7/layout/VerticalDownArrowProcess"/>
    <dgm:cxn modelId="{D963D5D5-C390-4556-8D86-05F1B2FD0642}" type="presParOf" srcId="{B3178CB2-BAE9-4C39-9BDC-E58BD2241BC6}" destId="{5ECEFD3D-6EAD-4EE1-A525-01AC0BA5104F}" srcOrd="5" destOrd="0" presId="urn:microsoft.com/office/officeart/2016/7/layout/VerticalDownArrowProcess"/>
    <dgm:cxn modelId="{AB577333-53DF-43E9-81D2-1DC113709C81}" type="presParOf" srcId="{B3178CB2-BAE9-4C39-9BDC-E58BD2241BC6}" destId="{11608D9C-9CA1-4D49-99CF-CF7A7E598A6E}" srcOrd="6" destOrd="0" presId="urn:microsoft.com/office/officeart/2016/7/layout/VerticalDownArrowProcess"/>
    <dgm:cxn modelId="{15D9FA20-D67A-4B5F-98BD-31221F1372D7}" type="presParOf" srcId="{11608D9C-9CA1-4D49-99CF-CF7A7E598A6E}" destId="{3083B78C-5CD1-4DB1-9706-AB59494E6DFF}" srcOrd="0" destOrd="0" presId="urn:microsoft.com/office/officeart/2016/7/layout/VerticalDownArrowProcess"/>
    <dgm:cxn modelId="{BB3B55F4-D954-494B-B1B4-4B240B11A634}" type="presParOf" srcId="{11608D9C-9CA1-4D49-99CF-CF7A7E598A6E}" destId="{A88AE2F4-C327-4B84-B1E4-110375BC52E6}" srcOrd="1" destOrd="0" presId="urn:microsoft.com/office/officeart/2016/7/layout/VerticalDownArrowProcess"/>
    <dgm:cxn modelId="{5F2DBD0A-5341-4F6A-AE2E-B7C9B8A67A73}" type="presParOf" srcId="{11608D9C-9CA1-4D49-99CF-CF7A7E598A6E}" destId="{9E79F0FE-70F5-4BDF-A737-244345E7CC06}" srcOrd="2" destOrd="0" presId="urn:microsoft.com/office/officeart/2016/7/layout/VerticalDownArrowProcess"/>
    <dgm:cxn modelId="{4518C2E1-9D95-4F09-92DE-DC241BB35A43}" type="presParOf" srcId="{B3178CB2-BAE9-4C39-9BDC-E58BD2241BC6}" destId="{41D18040-5ABB-4673-8778-47337B27D71A}" srcOrd="7" destOrd="0" presId="urn:microsoft.com/office/officeart/2016/7/layout/VerticalDownArrowProcess"/>
    <dgm:cxn modelId="{36662CD0-58F0-4769-B929-3FF403FB8270}" type="presParOf" srcId="{B3178CB2-BAE9-4C39-9BDC-E58BD2241BC6}" destId="{9C3829CC-59AB-4640-A99B-5D739F135DFB}" srcOrd="8" destOrd="0" presId="urn:microsoft.com/office/officeart/2016/7/layout/VerticalDownArrowProcess"/>
    <dgm:cxn modelId="{3D85FFCE-C822-4BF9-B07D-8686E8C15145}" type="presParOf" srcId="{9C3829CC-59AB-4640-A99B-5D739F135DFB}" destId="{4623363E-67B7-4765-91BE-72B680EEE32C}" srcOrd="0" destOrd="0" presId="urn:microsoft.com/office/officeart/2016/7/layout/VerticalDownArrowProcess"/>
    <dgm:cxn modelId="{869DD598-7B50-496E-BFA4-8B8DA45178D4}" type="presParOf" srcId="{9C3829CC-59AB-4640-A99B-5D739F135DFB}" destId="{99BC80BE-CC8D-40AD-B53B-025D047B4B35}" srcOrd="1" destOrd="0" presId="urn:microsoft.com/office/officeart/2016/7/layout/VerticalDownArrowProcess"/>
    <dgm:cxn modelId="{E28F5EC9-36C5-46F0-BEA4-1BCB16E1D0E7}" type="presParOf" srcId="{9C3829CC-59AB-4640-A99B-5D739F135DFB}" destId="{05CDB4C8-5D8F-4434-8BB9-67E2391EBAFB}" srcOrd="2" destOrd="0" presId="urn:microsoft.com/office/officeart/2016/7/layout/VerticalDownArrowProcess"/>
    <dgm:cxn modelId="{102D1465-91DE-4E4C-9350-2FA576D1977B}" type="presParOf" srcId="{B3178CB2-BAE9-4C39-9BDC-E58BD2241BC6}" destId="{A32359D8-AA31-4D3B-837E-C2B21ACBFE63}" srcOrd="9" destOrd="0" presId="urn:microsoft.com/office/officeart/2016/7/layout/VerticalDownArrowProcess"/>
    <dgm:cxn modelId="{7BB696DA-654C-4D9C-84D9-33A0EF8A6428}" type="presParOf" srcId="{B3178CB2-BAE9-4C39-9BDC-E58BD2241BC6}" destId="{F4794328-5A93-4BDD-9723-A325C0A6F234}" srcOrd="10" destOrd="0" presId="urn:microsoft.com/office/officeart/2016/7/layout/VerticalDownArrowProcess"/>
    <dgm:cxn modelId="{1C6E8CD2-A563-49A3-A542-BEFB457CBF66}" type="presParOf" srcId="{F4794328-5A93-4BDD-9723-A325C0A6F234}" destId="{EF26785F-A8DA-4200-8649-86028EA2FE0C}" srcOrd="0" destOrd="0" presId="urn:microsoft.com/office/officeart/2016/7/layout/VerticalDownArrowProcess"/>
    <dgm:cxn modelId="{82404AD6-9E1D-463F-B508-54BF505ABBB2}" type="presParOf" srcId="{F4794328-5A93-4BDD-9723-A325C0A6F234}" destId="{5506E337-5A8F-40A7-BAFC-72D26802B274}" srcOrd="1" destOrd="0" presId="urn:microsoft.com/office/officeart/2016/7/layout/VerticalDownArrowProcess"/>
    <dgm:cxn modelId="{26EA039E-2059-4980-9635-D19EE87E2307}" type="presParOf" srcId="{F4794328-5A93-4BDD-9723-A325C0A6F234}" destId="{38233DAA-46D0-4A93-8F35-412D57D73229}" srcOrd="2" destOrd="0" presId="urn:microsoft.com/office/officeart/2016/7/layout/VerticalDownArrowProcess"/>
    <dgm:cxn modelId="{854A3C0A-CAAD-493A-BE87-6B8CF3A4B1A1}" type="presParOf" srcId="{B3178CB2-BAE9-4C39-9BDC-E58BD2241BC6}" destId="{1BAE557C-C8A8-4159-97F3-F78342A5E673}" srcOrd="11" destOrd="0" presId="urn:microsoft.com/office/officeart/2016/7/layout/VerticalDownArrowProcess"/>
    <dgm:cxn modelId="{9C2734E3-A66E-4F81-90B7-4FE304088022}" type="presParOf" srcId="{B3178CB2-BAE9-4C39-9BDC-E58BD2241BC6}" destId="{6FCF1DDF-F4F5-4FD6-97B7-289F50017C82}" srcOrd="12" destOrd="0" presId="urn:microsoft.com/office/officeart/2016/7/layout/VerticalDownArrowProcess"/>
    <dgm:cxn modelId="{5E30B2FC-5D86-4FC1-88AE-8D2EE51E4E66}" type="presParOf" srcId="{6FCF1DDF-F4F5-4FD6-97B7-289F50017C82}" destId="{DBC4EFCC-A349-48DB-9117-DCA2DE2898A4}" srcOrd="0" destOrd="0" presId="urn:microsoft.com/office/officeart/2016/7/layout/VerticalDownArrowProcess"/>
    <dgm:cxn modelId="{5DE9D1A2-0467-4668-8B9A-FDED2C691466}" type="presParOf" srcId="{6FCF1DDF-F4F5-4FD6-97B7-289F50017C82}" destId="{DE52EC53-DD5B-4737-863A-23DBF77E2D0A}" srcOrd="1" destOrd="0" presId="urn:microsoft.com/office/officeart/2016/7/layout/VerticalDownArrowProcess"/>
    <dgm:cxn modelId="{21281C64-2959-413A-B079-8C0B22EECDB6}" type="presParOf" srcId="{6FCF1DDF-F4F5-4FD6-97B7-289F50017C82}" destId="{E081BACF-0CBF-42D3-BA10-A44DABA4FB2B}" srcOrd="2" destOrd="0" presId="urn:microsoft.com/office/officeart/2016/7/layout/VerticalDownArrowProcess"/>
    <dgm:cxn modelId="{727F3362-2583-42A0-A255-A911D7252058}" type="presParOf" srcId="{B3178CB2-BAE9-4C39-9BDC-E58BD2241BC6}" destId="{BE596CF8-BA0B-42E9-8BE4-DA880294C515}" srcOrd="13" destOrd="0" presId="urn:microsoft.com/office/officeart/2016/7/layout/VerticalDownArrowProcess"/>
    <dgm:cxn modelId="{754684AD-37A1-4EF2-A086-7B0627083FE9}" type="presParOf" srcId="{B3178CB2-BAE9-4C39-9BDC-E58BD2241BC6}" destId="{3445D735-4464-4639-ADD5-5864569E3053}" srcOrd="14" destOrd="0" presId="urn:microsoft.com/office/officeart/2016/7/layout/VerticalDownArrowProcess"/>
    <dgm:cxn modelId="{40109925-DB99-4465-B757-C80116A14855}" type="presParOf" srcId="{3445D735-4464-4639-ADD5-5864569E3053}" destId="{1935FD05-1548-480D-ACBE-B25941BB7EB8}" srcOrd="0" destOrd="0" presId="urn:microsoft.com/office/officeart/2016/7/layout/VerticalDownArrowProcess"/>
    <dgm:cxn modelId="{BEE0DD07-368A-4DAB-8123-7426AFD32FFA}" type="presParOf" srcId="{3445D735-4464-4639-ADD5-5864569E3053}" destId="{A4D38561-D29F-466D-933E-D0899E6B4753}" srcOrd="1" destOrd="0" presId="urn:microsoft.com/office/officeart/2016/7/layout/VerticalDownArrowProcess"/>
    <dgm:cxn modelId="{08B72F12-FC33-46DC-9450-70CB90718F56}" type="presParOf" srcId="{3445D735-4464-4639-ADD5-5864569E3053}" destId="{AB62EFCF-12E1-47F8-A7F0-57C231CA2C2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C176A-DAF9-4350-9BF7-A62ED0AA9472}">
      <dsp:nvSpPr>
        <dsp:cNvPr id="0" name=""/>
        <dsp:cNvSpPr/>
      </dsp:nvSpPr>
      <dsp:spPr>
        <a:xfrm>
          <a:off x="1496037" y="832"/>
          <a:ext cx="3234288" cy="194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Education</a:t>
          </a:r>
        </a:p>
      </dsp:txBody>
      <dsp:txXfrm>
        <a:off x="1496037" y="832"/>
        <a:ext cx="3234288" cy="1940572"/>
      </dsp:txXfrm>
    </dsp:sp>
    <dsp:sp modelId="{76DF73A0-E652-4E15-82F3-C26B2674870A}">
      <dsp:nvSpPr>
        <dsp:cNvPr id="0" name=""/>
        <dsp:cNvSpPr/>
      </dsp:nvSpPr>
      <dsp:spPr>
        <a:xfrm>
          <a:off x="5053754" y="832"/>
          <a:ext cx="3234288" cy="194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Repeated In Vivo Confrontation </a:t>
          </a:r>
        </a:p>
      </dsp:txBody>
      <dsp:txXfrm>
        <a:off x="5053754" y="832"/>
        <a:ext cx="3234288" cy="1940572"/>
      </dsp:txXfrm>
    </dsp:sp>
    <dsp:sp modelId="{5FEA38AB-8F62-4229-B43C-4684D59880EB}">
      <dsp:nvSpPr>
        <dsp:cNvPr id="0" name=""/>
        <dsp:cNvSpPr/>
      </dsp:nvSpPr>
      <dsp:spPr>
        <a:xfrm>
          <a:off x="1496037" y="2264834"/>
          <a:ext cx="3234288" cy="194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Repeated Prolonged Imaginal Exposure</a:t>
          </a:r>
        </a:p>
      </dsp:txBody>
      <dsp:txXfrm>
        <a:off x="1496037" y="2264834"/>
        <a:ext cx="3234288" cy="1940572"/>
      </dsp:txXfrm>
    </dsp:sp>
    <dsp:sp modelId="{8F13B2A5-A91C-4994-8240-80E632F4DFE8}">
      <dsp:nvSpPr>
        <dsp:cNvPr id="0" name=""/>
        <dsp:cNvSpPr/>
      </dsp:nvSpPr>
      <dsp:spPr>
        <a:xfrm>
          <a:off x="5053754" y="2264834"/>
          <a:ext cx="3234288" cy="194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Strong Therapeutic Alliance </a:t>
          </a:r>
        </a:p>
      </dsp:txBody>
      <dsp:txXfrm>
        <a:off x="5053754" y="2264834"/>
        <a:ext cx="3234288" cy="1940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B8EE-35CE-4AA7-B730-5DCE44C21C2B}">
      <dsp:nvSpPr>
        <dsp:cNvPr id="0" name=""/>
        <dsp:cNvSpPr/>
      </dsp:nvSpPr>
      <dsp:spPr>
        <a:xfrm>
          <a:off x="0" y="5771610"/>
          <a:ext cx="1073943" cy="541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8</a:t>
          </a:r>
        </a:p>
      </dsp:txBody>
      <dsp:txXfrm>
        <a:off x="0" y="5771610"/>
        <a:ext cx="1073943" cy="541159"/>
      </dsp:txXfrm>
    </dsp:sp>
    <dsp:sp modelId="{DB838734-5AA4-44A5-9396-62E187483C88}">
      <dsp:nvSpPr>
        <dsp:cNvPr id="0" name=""/>
        <dsp:cNvSpPr/>
      </dsp:nvSpPr>
      <dsp:spPr>
        <a:xfrm>
          <a:off x="1073943" y="5771610"/>
          <a:ext cx="3221831" cy="5411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Reassessment</a:t>
          </a:r>
        </a:p>
      </dsp:txBody>
      <dsp:txXfrm>
        <a:off x="1073943" y="5771610"/>
        <a:ext cx="3221831" cy="541159"/>
      </dsp:txXfrm>
    </dsp:sp>
    <dsp:sp modelId="{D392A5DD-376C-4BC7-8090-E6E017F6C92D}">
      <dsp:nvSpPr>
        <dsp:cNvPr id="0" name=""/>
        <dsp:cNvSpPr/>
      </dsp:nvSpPr>
      <dsp:spPr>
        <a:xfrm rot="10800000">
          <a:off x="0" y="4947424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19732"/>
            <a:satOff val="-1380"/>
            <a:lumOff val="308"/>
            <a:alphaOff val="0"/>
          </a:schemeClr>
        </a:solidFill>
        <a:ln w="12700" cap="flat" cmpd="sng" algn="ctr">
          <a:solidFill>
            <a:schemeClr val="accent2">
              <a:hueOff val="-119732"/>
              <a:satOff val="-1380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7</a:t>
          </a:r>
        </a:p>
      </dsp:txBody>
      <dsp:txXfrm rot="-10800000">
        <a:off x="0" y="4947424"/>
        <a:ext cx="1073943" cy="540997"/>
      </dsp:txXfrm>
    </dsp:sp>
    <dsp:sp modelId="{F8154919-AB0A-4EDA-8BE7-C50B31DE518D}">
      <dsp:nvSpPr>
        <dsp:cNvPr id="0" name=""/>
        <dsp:cNvSpPr/>
      </dsp:nvSpPr>
      <dsp:spPr>
        <a:xfrm>
          <a:off x="1073943" y="4947424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207511"/>
            <a:satOff val="-19"/>
            <a:lumOff val="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7511"/>
              <a:satOff val="-19"/>
              <a:lumOff val="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Closing</a:t>
          </a:r>
        </a:p>
      </dsp:txBody>
      <dsp:txXfrm>
        <a:off x="1073943" y="4947424"/>
        <a:ext cx="3221831" cy="540997"/>
      </dsp:txXfrm>
    </dsp:sp>
    <dsp:sp modelId="{694C1DEF-AA29-4F2C-9B8F-97FDC536E726}">
      <dsp:nvSpPr>
        <dsp:cNvPr id="0" name=""/>
        <dsp:cNvSpPr/>
      </dsp:nvSpPr>
      <dsp:spPr>
        <a:xfrm rot="10800000">
          <a:off x="0" y="4123237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39464"/>
            <a:satOff val="-2759"/>
            <a:lumOff val="617"/>
            <a:alphaOff val="0"/>
          </a:schemeClr>
        </a:solidFill>
        <a:ln w="12700" cap="flat" cmpd="sng" algn="ctr">
          <a:solidFill>
            <a:schemeClr val="accent2">
              <a:hueOff val="-239464"/>
              <a:satOff val="-2759"/>
              <a:lumOff val="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6</a:t>
          </a:r>
        </a:p>
      </dsp:txBody>
      <dsp:txXfrm rot="-10800000">
        <a:off x="0" y="4123237"/>
        <a:ext cx="1073943" cy="540997"/>
      </dsp:txXfrm>
    </dsp:sp>
    <dsp:sp modelId="{D32AB9F2-72D2-486C-8BCA-F99901B70B72}">
      <dsp:nvSpPr>
        <dsp:cNvPr id="0" name=""/>
        <dsp:cNvSpPr/>
      </dsp:nvSpPr>
      <dsp:spPr>
        <a:xfrm>
          <a:off x="1073943" y="4123237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415022"/>
            <a:satOff val="-38"/>
            <a:lumOff val="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5022"/>
              <a:satOff val="-38"/>
              <a:lumOff val="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Uploading Positive Cognitions</a:t>
          </a:r>
        </a:p>
      </dsp:txBody>
      <dsp:txXfrm>
        <a:off x="1073943" y="4123237"/>
        <a:ext cx="3221831" cy="540997"/>
      </dsp:txXfrm>
    </dsp:sp>
    <dsp:sp modelId="{A88AE2F4-C327-4B84-B1E4-110375BC52E6}">
      <dsp:nvSpPr>
        <dsp:cNvPr id="0" name=""/>
        <dsp:cNvSpPr/>
      </dsp:nvSpPr>
      <dsp:spPr>
        <a:xfrm rot="10800000">
          <a:off x="0" y="3299050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59196"/>
            <a:satOff val="-4139"/>
            <a:lumOff val="925"/>
            <a:alphaOff val="0"/>
          </a:schemeClr>
        </a:solidFill>
        <a:ln w="12700" cap="flat" cmpd="sng" algn="ctr">
          <a:solidFill>
            <a:schemeClr val="accent2">
              <a:hueOff val="-359196"/>
              <a:satOff val="-4139"/>
              <a:lumOff val="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5</a:t>
          </a:r>
        </a:p>
      </dsp:txBody>
      <dsp:txXfrm rot="-10800000">
        <a:off x="0" y="3299050"/>
        <a:ext cx="1073943" cy="540997"/>
      </dsp:txXfrm>
    </dsp:sp>
    <dsp:sp modelId="{9E79F0FE-70F5-4BDF-A737-244345E7CC06}">
      <dsp:nvSpPr>
        <dsp:cNvPr id="0" name=""/>
        <dsp:cNvSpPr/>
      </dsp:nvSpPr>
      <dsp:spPr>
        <a:xfrm>
          <a:off x="1073943" y="3299050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622534"/>
            <a:satOff val="-57"/>
            <a:lumOff val="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2534"/>
              <a:satOff val="-57"/>
              <a:lumOff val="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Body Scan</a:t>
          </a:r>
        </a:p>
      </dsp:txBody>
      <dsp:txXfrm>
        <a:off x="1073943" y="3299050"/>
        <a:ext cx="3221831" cy="540997"/>
      </dsp:txXfrm>
    </dsp:sp>
    <dsp:sp modelId="{99BC80BE-CC8D-40AD-B53B-025D047B4B35}">
      <dsp:nvSpPr>
        <dsp:cNvPr id="0" name=""/>
        <dsp:cNvSpPr/>
      </dsp:nvSpPr>
      <dsp:spPr>
        <a:xfrm rot="10800000">
          <a:off x="0" y="2474864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78928"/>
            <a:satOff val="-5519"/>
            <a:lumOff val="1234"/>
            <a:alphaOff val="0"/>
          </a:schemeClr>
        </a:solidFill>
        <a:ln w="12700" cap="flat" cmpd="sng" algn="ctr">
          <a:solidFill>
            <a:schemeClr val="accent2">
              <a:hueOff val="-478928"/>
              <a:satOff val="-5519"/>
              <a:lumOff val="1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4</a:t>
          </a:r>
        </a:p>
      </dsp:txBody>
      <dsp:txXfrm rot="-10800000">
        <a:off x="0" y="2474864"/>
        <a:ext cx="1073943" cy="540997"/>
      </dsp:txXfrm>
    </dsp:sp>
    <dsp:sp modelId="{05CDB4C8-5D8F-4434-8BB9-67E2391EBAFB}">
      <dsp:nvSpPr>
        <dsp:cNvPr id="0" name=""/>
        <dsp:cNvSpPr/>
      </dsp:nvSpPr>
      <dsp:spPr>
        <a:xfrm>
          <a:off x="1073943" y="2474864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830045"/>
            <a:satOff val="-76"/>
            <a:lumOff val="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30045"/>
              <a:satOff val="-76"/>
              <a:lumOff val="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Reprocessing</a:t>
          </a:r>
        </a:p>
      </dsp:txBody>
      <dsp:txXfrm>
        <a:off x="1073943" y="2474864"/>
        <a:ext cx="3221831" cy="540997"/>
      </dsp:txXfrm>
    </dsp:sp>
    <dsp:sp modelId="{5506E337-5A8F-40A7-BAFC-72D26802B274}">
      <dsp:nvSpPr>
        <dsp:cNvPr id="0" name=""/>
        <dsp:cNvSpPr/>
      </dsp:nvSpPr>
      <dsp:spPr>
        <a:xfrm rot="10800000">
          <a:off x="0" y="1650677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598659"/>
            <a:satOff val="-6899"/>
            <a:lumOff val="1542"/>
            <a:alphaOff val="0"/>
          </a:schemeClr>
        </a:solidFill>
        <a:ln w="12700" cap="flat" cmpd="sng" algn="ctr">
          <a:solidFill>
            <a:schemeClr val="accent2">
              <a:hueOff val="-598659"/>
              <a:satOff val="-6899"/>
              <a:lumOff val="1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3</a:t>
          </a:r>
        </a:p>
      </dsp:txBody>
      <dsp:txXfrm rot="-10800000">
        <a:off x="0" y="1650677"/>
        <a:ext cx="1073943" cy="540997"/>
      </dsp:txXfrm>
    </dsp:sp>
    <dsp:sp modelId="{38233DAA-46D0-4A93-8F35-412D57D73229}">
      <dsp:nvSpPr>
        <dsp:cNvPr id="0" name=""/>
        <dsp:cNvSpPr/>
      </dsp:nvSpPr>
      <dsp:spPr>
        <a:xfrm>
          <a:off x="1073943" y="1650677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1037556"/>
            <a:satOff val="-95"/>
            <a:lumOff val="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37556"/>
              <a:satOff val="-95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Lighting Up the Neuro-Network</a:t>
          </a:r>
        </a:p>
      </dsp:txBody>
      <dsp:txXfrm>
        <a:off x="1073943" y="1650677"/>
        <a:ext cx="3221831" cy="540997"/>
      </dsp:txXfrm>
    </dsp:sp>
    <dsp:sp modelId="{DE52EC53-DD5B-4737-863A-23DBF77E2D0A}">
      <dsp:nvSpPr>
        <dsp:cNvPr id="0" name=""/>
        <dsp:cNvSpPr/>
      </dsp:nvSpPr>
      <dsp:spPr>
        <a:xfrm rot="10800000">
          <a:off x="0" y="826490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18391"/>
            <a:satOff val="-8278"/>
            <a:lumOff val="1851"/>
            <a:alphaOff val="0"/>
          </a:schemeClr>
        </a:solidFill>
        <a:ln w="12700" cap="flat" cmpd="sng" algn="ctr">
          <a:solidFill>
            <a:schemeClr val="accent2">
              <a:hueOff val="-718391"/>
              <a:satOff val="-8278"/>
              <a:lumOff val="1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2</a:t>
          </a:r>
        </a:p>
      </dsp:txBody>
      <dsp:txXfrm rot="-10800000">
        <a:off x="0" y="826490"/>
        <a:ext cx="1073943" cy="540997"/>
      </dsp:txXfrm>
    </dsp:sp>
    <dsp:sp modelId="{E081BACF-0CBF-42D3-BA10-A44DABA4FB2B}">
      <dsp:nvSpPr>
        <dsp:cNvPr id="0" name=""/>
        <dsp:cNvSpPr/>
      </dsp:nvSpPr>
      <dsp:spPr>
        <a:xfrm>
          <a:off x="1073943" y="826490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1245067"/>
            <a:satOff val="-114"/>
            <a:lumOff val="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5067"/>
              <a:satOff val="-114"/>
              <a:lumOff val="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Resourcing/ Evaluation</a:t>
          </a:r>
        </a:p>
      </dsp:txBody>
      <dsp:txXfrm>
        <a:off x="1073943" y="826490"/>
        <a:ext cx="3221831" cy="540997"/>
      </dsp:txXfrm>
    </dsp:sp>
    <dsp:sp modelId="{A4D38561-D29F-466D-933E-D0899E6B4753}">
      <dsp:nvSpPr>
        <dsp:cNvPr id="0" name=""/>
        <dsp:cNvSpPr/>
      </dsp:nvSpPr>
      <dsp:spPr>
        <a:xfrm rot="10800000">
          <a:off x="0" y="2304"/>
          <a:ext cx="1073943" cy="8323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79" tIns="135128" rIns="7637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Phase 1</a:t>
          </a:r>
        </a:p>
      </dsp:txBody>
      <dsp:txXfrm rot="-10800000">
        <a:off x="0" y="2304"/>
        <a:ext cx="1073943" cy="540997"/>
      </dsp:txXfrm>
    </dsp:sp>
    <dsp:sp modelId="{AB62EFCF-12E1-47F8-A7F0-57C231CA2C20}">
      <dsp:nvSpPr>
        <dsp:cNvPr id="0" name=""/>
        <dsp:cNvSpPr/>
      </dsp:nvSpPr>
      <dsp:spPr>
        <a:xfrm>
          <a:off x="1073943" y="2304"/>
          <a:ext cx="3221831" cy="540997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54" tIns="165100" rIns="6535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Trauma Inventory</a:t>
          </a:r>
        </a:p>
      </dsp:txBody>
      <dsp:txXfrm>
        <a:off x="1073943" y="2304"/>
        <a:ext cx="3221831" cy="540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2D-DD34-4093-847E-DAE48F1F79FF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DDEC-9CF5-488C-961F-0341BA04F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2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4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42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6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5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0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6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will discuss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3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4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53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9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66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8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80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35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0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1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8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5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3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4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3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0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7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DDEC-9CF5-488C-961F-0341BA04FC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8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60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1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9ECE727-CBF8-42EB-9D60-E38EEC4B33C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D7AFB5D-FD5C-4357-8953-D7190ED41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64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sd.va.gov/professional/treat/txessentials/prolonged_exposure_pro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tpe.org/treatment-overview" TargetMode="External"/><Relationship Id="rId5" Type="http://schemas.openxmlformats.org/officeDocument/2006/relationships/hyperlink" Target="http://pe.musc.edu/introduction" TargetMode="External"/><Relationship Id="rId4" Type="http://schemas.openxmlformats.org/officeDocument/2006/relationships/hyperlink" Target="https://www.ptsd.va.gov/apps/decisionai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pt.musc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hyperlink" Target="https://www.ptsd.va.gov/understand_tx/cognitive_processing.as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@empowerctc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tsd.va.gov/apps/decisionaid/" TargetMode="External"/><Relationship Id="rId5" Type="http://schemas.openxmlformats.org/officeDocument/2006/relationships/hyperlink" Target="mailto:reneelb@schrc.com" TargetMode="External"/><Relationship Id="rId4" Type="http://schemas.openxmlformats.org/officeDocument/2006/relationships/hyperlink" Target="mailto:rossl@schrc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2F7C-2159-537D-845D-37804AE8F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Trauma Triage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62C24-E85E-CA1E-4CE8-E8A7050BC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 Lansing, PhD, LICSW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 Lustig, MA, LPCC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Renee Lips-Bush, LICSW, LADC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6B60C-B178-CD01-695E-FF53EF87F3E8}"/>
              </a:ext>
            </a:extLst>
          </p:cNvPr>
          <p:cNvSpPr txBox="1"/>
          <p:nvPr/>
        </p:nvSpPr>
        <p:spPr>
          <a:xfrm>
            <a:off x="1769807" y="5863940"/>
            <a:ext cx="8986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11</a:t>
            </a:r>
            <a:r>
              <a:rPr lang="en-US" sz="1400" baseline="30000" dirty="0"/>
              <a:t>th</a:t>
            </a:r>
            <a:r>
              <a:rPr lang="en-US" sz="1400" dirty="0"/>
              <a:t> Annual Co-Occurring Disorders Symposium</a:t>
            </a:r>
          </a:p>
          <a:p>
            <a:pPr algn="ctr"/>
            <a:r>
              <a:rPr lang="en-US" sz="1400" dirty="0"/>
              <a:t>January 25, 2023</a:t>
            </a:r>
          </a:p>
          <a:p>
            <a:pPr algn="ctr"/>
            <a:r>
              <a:rPr lang="en-US" sz="1400" dirty="0"/>
              <a:t>5:30-7:30 pm</a:t>
            </a:r>
          </a:p>
        </p:txBody>
      </p:sp>
    </p:spTree>
    <p:extLst>
      <p:ext uri="{BB962C8B-B14F-4D97-AF65-F5344CB8AC3E}">
        <p14:creationId xmlns:p14="http://schemas.microsoft.com/office/powerpoint/2010/main" val="223360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0007E3-0F77-239C-B0E2-7EC33CFD7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298507"/>
              </p:ext>
            </p:extLst>
          </p:nvPr>
        </p:nvGraphicFramePr>
        <p:xfrm>
          <a:off x="321733" y="804424"/>
          <a:ext cx="11548532" cy="520990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196950">
                  <a:extLst>
                    <a:ext uri="{9D8B030D-6E8A-4147-A177-3AD203B41FA5}">
                      <a16:colId xmlns:a16="http://schemas.microsoft.com/office/drawing/2014/main" val="27682245"/>
                    </a:ext>
                  </a:extLst>
                </a:gridCol>
                <a:gridCol w="5351582">
                  <a:extLst>
                    <a:ext uri="{9D8B030D-6E8A-4147-A177-3AD203B41FA5}">
                      <a16:colId xmlns:a16="http://schemas.microsoft.com/office/drawing/2014/main" val="1078085228"/>
                    </a:ext>
                  </a:extLst>
                </a:gridCol>
              </a:tblGrid>
              <a:tr h="1092962"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all" spc="150" dirty="0">
                          <a:solidFill>
                            <a:schemeClr val="lt1"/>
                          </a:solidFill>
                        </a:rPr>
                        <a:t>Benefits</a:t>
                      </a:r>
                    </a:p>
                  </a:txBody>
                  <a:tcPr marL="270238" marR="270238" marT="270238" marB="270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all" spc="150" dirty="0">
                          <a:solidFill>
                            <a:schemeClr val="lt1"/>
                          </a:solidFill>
                        </a:rPr>
                        <a:t>Risks</a:t>
                      </a:r>
                    </a:p>
                  </a:txBody>
                  <a:tcPr marL="270238" marR="270238" marT="270238" marB="2702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43229"/>
                  </a:ext>
                </a:extLst>
              </a:tr>
              <a:tr h="100288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Reduction in PTSD symptoms and all other trauma related problems including depression, general anxiety, anger, SIB, and guilt.</a:t>
                      </a:r>
                    </a:p>
                    <a:p>
                      <a:endParaRPr lang="en-US" sz="3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270238" marR="270238" marT="270238" marB="27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/>
                          </a:solidFill>
                        </a:rPr>
                        <a:t>Temporary Discomfort</a:t>
                      </a:r>
                    </a:p>
                  </a:txBody>
                  <a:tcPr marL="270238" marR="270238" marT="270238" marB="27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6531"/>
                  </a:ext>
                </a:extLst>
              </a:tr>
              <a:tr h="100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5077" marR="85077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/>
                          </a:solidFill>
                        </a:rPr>
                        <a:t>Others May Listen to Recording</a:t>
                      </a:r>
                    </a:p>
                  </a:txBody>
                  <a:tcPr marL="270238" marR="270238" marT="270238" marB="27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242587"/>
                  </a:ext>
                </a:extLst>
              </a:tr>
              <a:tr h="100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5077" marR="85077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/>
                          </a:solidFill>
                        </a:rPr>
                        <a:t>Processing Trauma Directly </a:t>
                      </a:r>
                    </a:p>
                  </a:txBody>
                  <a:tcPr marL="270238" marR="270238" marT="270238" marB="27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6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6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95FE-C804-5205-97C2-31EA7BA6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Benefit from PE?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63CB9E-1D3D-9BB1-3768-6C70FA7FB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909233"/>
              </p:ext>
            </p:extLst>
          </p:nvPr>
        </p:nvGraphicFramePr>
        <p:xfrm>
          <a:off x="245870" y="1394987"/>
          <a:ext cx="11531162" cy="5292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581">
                  <a:extLst>
                    <a:ext uri="{9D8B030D-6E8A-4147-A177-3AD203B41FA5}">
                      <a16:colId xmlns:a16="http://schemas.microsoft.com/office/drawing/2014/main" val="2771054519"/>
                    </a:ext>
                  </a:extLst>
                </a:gridCol>
                <a:gridCol w="5765581">
                  <a:extLst>
                    <a:ext uri="{9D8B030D-6E8A-4147-A177-3AD203B41FA5}">
                      <a16:colId xmlns:a16="http://schemas.microsoft.com/office/drawing/2014/main" val="1372745369"/>
                    </a:ext>
                  </a:extLst>
                </a:gridCol>
              </a:tblGrid>
              <a:tr h="385133">
                <a:tc>
                  <a:txBody>
                    <a:bodyPr/>
                    <a:lstStyle/>
                    <a:p>
                      <a:r>
                        <a:rPr lang="en-US" sz="2000" dirty="0"/>
                        <a:t>Works Well</a:t>
                      </a:r>
                    </a:p>
                  </a:txBody>
                  <a:tcPr marL="85077" marR="850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Caution</a:t>
                      </a:r>
                    </a:p>
                  </a:txBody>
                  <a:tcPr marL="85077" marR="85077"/>
                </a:tc>
                <a:extLst>
                  <a:ext uri="{0D108BD9-81ED-4DB2-BD59-A6C34878D82A}">
                    <a16:rowId xmlns:a16="http://schemas.microsoft.com/office/drawing/2014/main" val="3149019022"/>
                  </a:ext>
                </a:extLst>
              </a:tr>
              <a:tr h="489610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 w/ significant PTSD symptoms a month or more after trauma which are distressing and/or interfering w/ daily functioning.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Multiple and severe comorbid problems with PTSD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Memories can vary in length – can be partial memories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Military Service Members and Veterans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Anger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Mild to Moderate TBI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Dissociation*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Personality Disorder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PTSD with prominent guilt and/or shame+</a:t>
                      </a:r>
                    </a:p>
                  </a:txBody>
                  <a:tcPr marL="85077" marR="8507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Imminent threat of suicdial or homicidal behavior.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memory of traumatic event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Serious SIB.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Current psychosis.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high risk of being assaulted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/>
                        <a:t>Dissociative symptoms that outweigh PTSD related symptoms.</a:t>
                      </a:r>
                    </a:p>
                  </a:txBody>
                  <a:tcPr marL="85077" marR="85077"/>
                </a:tc>
                <a:extLst>
                  <a:ext uri="{0D108BD9-81ED-4DB2-BD59-A6C34878D82A}">
                    <a16:rowId xmlns:a16="http://schemas.microsoft.com/office/drawing/2014/main" val="3939271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38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485C-53DD-0D24-7C07-AA7EA894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Going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59BF-9D2E-436D-D27C-BEFCCDB26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885369"/>
            <a:ext cx="11485756" cy="48611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Book: Prolonged Exposure Therapy for PTSD: Emotional Process of Traumatic Experiences 2</a:t>
            </a:r>
            <a:r>
              <a:rPr lang="en-US" sz="2400" baseline="30000" dirty="0"/>
              <a:t>nd</a:t>
            </a:r>
            <a:r>
              <a:rPr lang="en-US" sz="2400" dirty="0"/>
              <a:t> Edition- Therapist Guide and Client Workbook</a:t>
            </a:r>
          </a:p>
          <a:p>
            <a:r>
              <a:rPr lang="en-US" sz="2400" dirty="0"/>
              <a:t>Book: Prolonged Exposure Therapy for Adolescents with PTSD: Emotional Processing of Traumatic Experiences 1</a:t>
            </a:r>
            <a:r>
              <a:rPr lang="en-US" sz="2400" baseline="30000" dirty="0"/>
              <a:t>st</a:t>
            </a:r>
            <a:r>
              <a:rPr lang="en-US" sz="2400" dirty="0"/>
              <a:t> Edition – Therapist Guide and Client Workbook</a:t>
            </a:r>
          </a:p>
          <a:p>
            <a:r>
              <a:rPr lang="en-US" sz="2400" dirty="0"/>
              <a:t>VA:  </a:t>
            </a:r>
            <a:r>
              <a:rPr lang="en-US" sz="2400" dirty="0">
                <a:hlinkClick r:id="rId3"/>
              </a:rPr>
              <a:t>https://www.ptsd.va.gov/professional/treat/txessentials/prolonged_exposure_pro.asp</a:t>
            </a:r>
            <a:r>
              <a:rPr lang="en-US" sz="2400" dirty="0"/>
              <a:t> </a:t>
            </a:r>
          </a:p>
          <a:p>
            <a:r>
              <a:rPr lang="en-US" sz="2400" dirty="0"/>
              <a:t>VA PTSD Treatment Decision Aid: </a:t>
            </a:r>
            <a:r>
              <a:rPr lang="en-US" sz="2400" dirty="0">
                <a:hlinkClick r:id="rId4"/>
              </a:rPr>
              <a:t>https://www.ptsd.va.gov/apps/decisionaid/</a:t>
            </a:r>
            <a:endParaRPr lang="en-US" sz="2400" dirty="0"/>
          </a:p>
          <a:p>
            <a:r>
              <a:rPr lang="en-US" sz="2400" dirty="0"/>
              <a:t>Medical University of South Carolina National Crime Victims Research and Treatment Center:  </a:t>
            </a:r>
            <a:r>
              <a:rPr lang="en-US" sz="2400" dirty="0">
                <a:hlinkClick r:id="rId5"/>
              </a:rPr>
              <a:t>http://pe.musc.edu/introduction</a:t>
            </a:r>
            <a:endParaRPr lang="en-US" sz="2400" dirty="0"/>
          </a:p>
          <a:p>
            <a:r>
              <a:rPr lang="en-US" sz="2400" dirty="0"/>
              <a:t>DBT and PE: </a:t>
            </a:r>
            <a:r>
              <a:rPr lang="en-US" sz="2400" dirty="0">
                <a:hlinkClick r:id="rId6"/>
              </a:rPr>
              <a:t>https://dbtpe.org/treatment-overview</a:t>
            </a:r>
            <a:endParaRPr lang="en-US" sz="2400" dirty="0"/>
          </a:p>
          <a:p>
            <a:r>
              <a:rPr lang="en-US" sz="2400" dirty="0"/>
              <a:t>Trainings are offered through several universities such as Harvard and University of Pennsylvania, as well as other organizations like PESI.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8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D9BF-3C3F-4D43-DB46-ED051B6DA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EMDR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5052-5D6D-A9B9-8E95-EF15B6F18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Ross M. Lustig M.A. LPCC</a:t>
            </a:r>
          </a:p>
        </p:txBody>
      </p:sp>
    </p:spTree>
    <p:extLst>
      <p:ext uri="{BB962C8B-B14F-4D97-AF65-F5344CB8AC3E}">
        <p14:creationId xmlns:p14="http://schemas.microsoft.com/office/powerpoint/2010/main" val="60859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DE2C-DF06-229E-ED23-C02DAD6B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Information Process Model (AIP)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B905-F09C-C656-7ADD-016B5C5C8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011679"/>
            <a:ext cx="11210925" cy="471297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Intrinsic, physical, and adaptive</a:t>
            </a:r>
          </a:p>
          <a:p>
            <a:r>
              <a:rPr lang="en-US" sz="3200" dirty="0"/>
              <a:t>Integrates internal and external experiences</a:t>
            </a:r>
          </a:p>
          <a:p>
            <a:r>
              <a:rPr lang="en-US" sz="3200" dirty="0"/>
              <a:t>Associative memory networks- the basis of perception , attitude and behavior</a:t>
            </a:r>
          </a:p>
          <a:p>
            <a:r>
              <a:rPr lang="en-US" sz="3200" dirty="0"/>
              <a:t>Experiences translated into physically stored memories</a:t>
            </a:r>
          </a:p>
          <a:p>
            <a:r>
              <a:rPr lang="en-US" sz="3200" dirty="0"/>
              <a:t>Stored memory experiences contribute to pathology and health</a:t>
            </a:r>
          </a:p>
          <a:p>
            <a:r>
              <a:rPr lang="en-US" sz="3200" dirty="0"/>
              <a:t>Trauma causes disruption of normal adaptive information processing- unprocessed information </a:t>
            </a:r>
            <a:r>
              <a:rPr lang="en-US" sz="3200" dirty="0" err="1"/>
              <a:t>dysfunctionally</a:t>
            </a:r>
            <a:r>
              <a:rPr lang="en-US" sz="3200" dirty="0"/>
              <a:t> held in memory networks.</a:t>
            </a:r>
          </a:p>
        </p:txBody>
      </p:sp>
    </p:spTree>
    <p:extLst>
      <p:ext uri="{BB962C8B-B14F-4D97-AF65-F5344CB8AC3E}">
        <p14:creationId xmlns:p14="http://schemas.microsoft.com/office/powerpoint/2010/main" val="88087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B0E0-3858-EFD0-D92C-5C984416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en-US" sz="3600" dirty="0"/>
              <a:t>Memory systems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586D2-1D24-2989-6484-343747985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-104776"/>
            <a:ext cx="7277100" cy="7038975"/>
          </a:xfrm>
        </p:spPr>
        <p:txBody>
          <a:bodyPr anchor="ctr">
            <a:norm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Implicit Memory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Contains the somatic, perceptual, &amp; behavioral elements of memory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The memories that surprise us with their emotional charge when triggered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Relies on brain structures present from birth</a:t>
            </a:r>
          </a:p>
          <a:p>
            <a:r>
              <a:rPr lang="en-US" sz="2700" dirty="0">
                <a:solidFill>
                  <a:schemeClr val="tx2"/>
                </a:solidFill>
              </a:rPr>
              <a:t>Explicit Memory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The factual or autobiographical elements of memory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Memories of events with neutral emotional tone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Based on the development of the medial temporal lobe and the orbitofrontal cortex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Prior to 3 </a:t>
            </a:r>
            <a:r>
              <a:rPr lang="en-US" sz="2700" dirty="0" err="1">
                <a:solidFill>
                  <a:schemeClr val="tx2"/>
                </a:solidFill>
              </a:rPr>
              <a:t>yrs</a:t>
            </a:r>
            <a:r>
              <a:rPr lang="en-US" sz="2700" dirty="0">
                <a:solidFill>
                  <a:schemeClr val="tx2"/>
                </a:solidFill>
              </a:rPr>
              <a:t> the brain is not fully developed to process and create explicit memories. </a:t>
            </a:r>
          </a:p>
        </p:txBody>
      </p:sp>
    </p:spTree>
    <p:extLst>
      <p:ext uri="{BB962C8B-B14F-4D97-AF65-F5344CB8AC3E}">
        <p14:creationId xmlns:p14="http://schemas.microsoft.com/office/powerpoint/2010/main" val="77139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471017-3497-4F9F-A862-BA1016D13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BB245-1516-48B9-8C45-E83FC9BF6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2C5FF7-82FA-4981-A20D-264C4BBF1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4216"/>
            <a:ext cx="75438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A801D-E1BB-6A0D-6493-34EB57FF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The 8 Phases of EMDR Therapy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5DCFB9-D3C8-069D-99AB-A0D0ABEBB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29051"/>
              </p:ext>
            </p:extLst>
          </p:nvPr>
        </p:nvGraphicFramePr>
        <p:xfrm>
          <a:off x="7724775" y="180975"/>
          <a:ext cx="4295775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33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D3CF-9EEE-9AA9-F48E-FFAEBBA3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Phases 1&amp;2- Setting Targets and Resource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2518-66AC-8CA1-D9EF-E17A224D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954199"/>
            <a:ext cx="11706225" cy="4619625"/>
          </a:xfrm>
        </p:spPr>
        <p:txBody>
          <a:bodyPr>
            <a:normAutofit/>
          </a:bodyPr>
          <a:lstStyle/>
          <a:p>
            <a:r>
              <a:rPr lang="en-US" sz="3200" dirty="0"/>
              <a:t>Identifying “touchstone” events, the earliest event which is the root of the identified trauma and naming the worst experience with that trauma. </a:t>
            </a:r>
          </a:p>
          <a:p>
            <a:r>
              <a:rPr lang="en-US" sz="3200" dirty="0"/>
              <a:t>Identifying targets that the client would like to reprocess and helping them choose the core implicit memories that are associated with each trauma.</a:t>
            </a:r>
          </a:p>
          <a:p>
            <a:r>
              <a:rPr lang="en-US" sz="3200" dirty="0"/>
              <a:t>Development of resources to teach them to regulate their emotions in the present and use guided and self-guided imagery to practice mindfulness and presence in the here and now. </a:t>
            </a:r>
          </a:p>
        </p:txBody>
      </p:sp>
    </p:spTree>
    <p:extLst>
      <p:ext uri="{BB962C8B-B14F-4D97-AF65-F5344CB8AC3E}">
        <p14:creationId xmlns:p14="http://schemas.microsoft.com/office/powerpoint/2010/main" val="271253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48A8-AB8F-E939-A8B6-06DEF70C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804334"/>
            <a:ext cx="4171696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Phase 3- Lighting up the Neuro-Network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7B2A8-E928-5779-9EB1-56D1E87A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428" y="588962"/>
            <a:ext cx="7546171" cy="5680074"/>
          </a:xfrm>
        </p:spPr>
        <p:txBody>
          <a:bodyPr anchor="t">
            <a:normAutofit/>
          </a:bodyPr>
          <a:lstStyle/>
          <a:p>
            <a:r>
              <a:rPr lang="en-US" sz="3600" dirty="0"/>
              <a:t>Selecting a target memory to reprocess, then guiding them to focus on the implicit memories of the memory to prepare it for stage 4. </a:t>
            </a:r>
          </a:p>
          <a:p>
            <a:r>
              <a:rPr lang="en-US" sz="3600" dirty="0" err="1"/>
              <a:t>TICES</a:t>
            </a:r>
            <a:endParaRPr lang="en-US" sz="3600" dirty="0"/>
          </a:p>
          <a:p>
            <a:pPr lvl="1"/>
            <a:r>
              <a:rPr lang="en-US" sz="3600" dirty="0"/>
              <a:t>Thoughts</a:t>
            </a:r>
          </a:p>
          <a:p>
            <a:pPr lvl="1"/>
            <a:r>
              <a:rPr lang="en-US" sz="3600" dirty="0"/>
              <a:t>Images</a:t>
            </a:r>
          </a:p>
          <a:p>
            <a:pPr lvl="1"/>
            <a:r>
              <a:rPr lang="en-US" sz="3600" dirty="0"/>
              <a:t>Cognitions of self- “I am ______”</a:t>
            </a:r>
          </a:p>
          <a:p>
            <a:pPr lvl="1"/>
            <a:r>
              <a:rPr lang="en-US" sz="3600" dirty="0"/>
              <a:t>Emotions </a:t>
            </a:r>
          </a:p>
          <a:p>
            <a:pPr lvl="1"/>
            <a:r>
              <a:rPr lang="en-US" sz="3600" dirty="0"/>
              <a:t>Sensations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58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FE17-7F83-2282-98A4-357AB149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Phase 4- 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E8942-6C34-E3EB-7C97-562D70DB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981199"/>
            <a:ext cx="11468100" cy="446722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Movement of the eyes as guided by the therapist’s hand or specialized lights.</a:t>
            </a:r>
          </a:p>
          <a:p>
            <a:r>
              <a:rPr lang="en-US" sz="4000" dirty="0"/>
              <a:t>The somatic stimulation of the hands using specialized “tappers” that alternately vibrate from one had to the other.</a:t>
            </a:r>
          </a:p>
          <a:p>
            <a:r>
              <a:rPr lang="en-US" sz="4000" dirty="0"/>
              <a:t>Teletherapy clients may use the “butterfly technique” or specialized apps to provide bilateral stimulation.  </a:t>
            </a:r>
          </a:p>
        </p:txBody>
      </p:sp>
    </p:spTree>
    <p:extLst>
      <p:ext uri="{BB962C8B-B14F-4D97-AF65-F5344CB8AC3E}">
        <p14:creationId xmlns:p14="http://schemas.microsoft.com/office/powerpoint/2010/main" val="24905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C2659B60-EF75-769C-97EB-AA9301F3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D798C-AB48-265B-7C29-613EAF91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246" y="2194560"/>
            <a:ext cx="6905666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 dirty="0">
                <a:solidFill>
                  <a:schemeClr val="tx2"/>
                </a:solidFill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4158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12FB1-F21C-73F2-D04D-7A1D17E2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Phase 5- Somatic Symptoms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21D9-6E77-CFB0-B09B-B05DC258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7029282" cy="4808008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Client identifies any additional somatic information remaining in the body after phase four is complete </a:t>
            </a:r>
          </a:p>
          <a:p>
            <a:r>
              <a:rPr lang="en-US" sz="4000" dirty="0">
                <a:solidFill>
                  <a:schemeClr val="tx2"/>
                </a:solidFill>
              </a:rPr>
              <a:t>Somatic symptoms are then reprocessed with phase four bilateral stimulation and allowed to express themselves fully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676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08DC-7A0E-20B1-AF37-7A7EAFF4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Phase 6-7 Uploading Positive Cognitions and Closing/Reassessment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7602-07FF-D9C5-A3C7-8E5ED83CA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4" y="1905000"/>
            <a:ext cx="11553825" cy="466882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Processing like phase four, but slower and less intense so the client can maintain mindfulness about the positive cognitions. </a:t>
            </a:r>
          </a:p>
          <a:p>
            <a:r>
              <a:rPr lang="en-US" sz="3200" dirty="0"/>
              <a:t>Statements about the overall safety, value, or strengths of the individual are chosen to replace the negative cognitions in the brain. </a:t>
            </a:r>
          </a:p>
          <a:p>
            <a:r>
              <a:rPr lang="en-US" sz="3200" dirty="0"/>
              <a:t>Closing- Involves using mindfulness techniques to ground the client in the here and now and return them to a calm state. </a:t>
            </a:r>
          </a:p>
          <a:p>
            <a:r>
              <a:rPr lang="en-US" sz="3200" dirty="0"/>
              <a:t>Reassessment- Returning to previously reprocessed targets to evaluate the impact of them upon the individual and prepare them to address them again. </a:t>
            </a:r>
          </a:p>
        </p:txBody>
      </p:sp>
    </p:spTree>
    <p:extLst>
      <p:ext uri="{BB962C8B-B14F-4D97-AF65-F5344CB8AC3E}">
        <p14:creationId xmlns:p14="http://schemas.microsoft.com/office/powerpoint/2010/main" val="410360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52CC-0C51-C8CA-2C53-A225DEE4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Understanding Eye Movement Desensitization and Reprocessing (EMDR) | GRW  Health Blog">
            <a:extLst>
              <a:ext uri="{FF2B5EF4-FFF2-40B4-BE49-F238E27FC236}">
                <a16:creationId xmlns:a16="http://schemas.microsoft.com/office/drawing/2014/main" id="{2C276D93-3401-88A5-B398-5EA3656FC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13" y="657120"/>
            <a:ext cx="9855574" cy="55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5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5ADE-09E2-F0C5-CFF3-E4CCD385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B12D-9F02-4B0A-D181-C93C4F1A2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EMDRIA.com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FBCEB-D8F4-D61C-B305-7A8EBD4C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8" y="2401078"/>
            <a:ext cx="2743200" cy="4200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97216-5B59-2AC9-6DF9-42A1367F9FF1}"/>
              </a:ext>
            </a:extLst>
          </p:cNvPr>
          <p:cNvSpPr txBox="1"/>
          <p:nvPr/>
        </p:nvSpPr>
        <p:spPr>
          <a:xfrm>
            <a:off x="4231178" y="1753985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hector-matascastillo</a:t>
            </a:r>
            <a:r>
              <a:rPr lang="en-US" dirty="0"/>
              <a:t>.</a:t>
            </a:r>
            <a:r>
              <a:rPr lang="en-US" sz="3200" dirty="0"/>
              <a:t>mykajabi.com</a:t>
            </a:r>
          </a:p>
        </p:txBody>
      </p:sp>
    </p:spTree>
    <p:extLst>
      <p:ext uri="{BB962C8B-B14F-4D97-AF65-F5344CB8AC3E}">
        <p14:creationId xmlns:p14="http://schemas.microsoft.com/office/powerpoint/2010/main" val="4166662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9077-ABF2-AF5A-D15A-72CCEA9C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1873" y="2300479"/>
            <a:ext cx="9144000" cy="14351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Cognitive Processing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DD0C2-CC53-F402-B47B-0971CE0E8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1873" y="4251310"/>
            <a:ext cx="9590126" cy="1803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Evidenced Based Treatment for PTSD </a:t>
            </a:r>
          </a:p>
          <a:p>
            <a:r>
              <a:rPr lang="en-US" sz="3000" dirty="0"/>
              <a:t>And</a:t>
            </a:r>
          </a:p>
          <a:p>
            <a:r>
              <a:rPr lang="en-US" sz="4000" dirty="0"/>
              <a:t>Related Trauma </a:t>
            </a:r>
          </a:p>
          <a:p>
            <a:endParaRPr lang="en-US" sz="4000" dirty="0">
              <a:solidFill>
                <a:schemeClr val="bg2"/>
              </a:solidFill>
            </a:endParaRPr>
          </a:p>
          <a:p>
            <a:endParaRPr lang="en-US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72A834-1AA0-10DA-96C3-FE4C6DD8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15" y="2287664"/>
            <a:ext cx="3025775" cy="40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4229-B869-211C-FE20-0D73DAA4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139091"/>
            <a:ext cx="58928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Why I Choose CPT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43C84-C87D-9795-D743-9434194FC437}"/>
              </a:ext>
            </a:extLst>
          </p:cNvPr>
          <p:cNvSpPr/>
          <p:nvPr/>
        </p:nvSpPr>
        <p:spPr>
          <a:xfrm>
            <a:off x="752397" y="3168532"/>
            <a:ext cx="705345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IMPACT!!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5B4F1B-276B-A961-6512-212456683425}"/>
              </a:ext>
            </a:extLst>
          </p:cNvPr>
          <p:cNvGrpSpPr/>
          <p:nvPr/>
        </p:nvGrpSpPr>
        <p:grpSpPr>
          <a:xfrm>
            <a:off x="8601422" y="3060904"/>
            <a:ext cx="2838181" cy="2077304"/>
            <a:chOff x="7323368" y="365125"/>
            <a:chExt cx="2838181" cy="20773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D746B2-E23D-633D-81A2-7479F0EE7710}"/>
                </a:ext>
              </a:extLst>
            </p:cNvPr>
            <p:cNvSpPr/>
            <p:nvPr/>
          </p:nvSpPr>
          <p:spPr>
            <a:xfrm>
              <a:off x="7323368" y="613386"/>
              <a:ext cx="283818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Trauma </a:t>
              </a:r>
            </a:p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Event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D378109B-90BB-77A0-86D6-405F05AAC938}"/>
                </a:ext>
              </a:extLst>
            </p:cNvPr>
            <p:cNvSpPr/>
            <p:nvPr/>
          </p:nvSpPr>
          <p:spPr>
            <a:xfrm>
              <a:off x="7542308" y="365125"/>
              <a:ext cx="2400300" cy="2077304"/>
            </a:xfrm>
            <a:prstGeom prst="flowChartConnector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FD36C2-0238-322A-F20C-E3F256E8CAB8}"/>
                </a:ext>
              </a:extLst>
            </p:cNvPr>
            <p:cNvCxnSpPr>
              <a:stCxn id="7" idx="1"/>
            </p:cNvCxnSpPr>
            <p:nvPr/>
          </p:nvCxnSpPr>
          <p:spPr>
            <a:xfrm>
              <a:off x="7893824" y="669339"/>
              <a:ext cx="1707376" cy="150236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0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EC381-5FFB-6502-CDF4-5A7B052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b="0" i="0" dirty="0">
                <a:solidFill>
                  <a:schemeClr val="tx2"/>
                </a:solidFill>
                <a:effectLst/>
                <a:latin typeface="QuatroSlab"/>
              </a:rPr>
              <a:t>Cognitive Processing Therapy (CPT)</a:t>
            </a:r>
            <a:br>
              <a:rPr lang="en-US" sz="3200" b="0" i="0" dirty="0">
                <a:solidFill>
                  <a:schemeClr val="tx2"/>
                </a:solidFill>
                <a:effectLst/>
                <a:latin typeface="QuatroSlab"/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17ED-C9E3-5B94-111A-0D2D70AF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691376"/>
            <a:ext cx="7550131" cy="55198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0" i="0" dirty="0">
                <a:solidFill>
                  <a:schemeClr val="tx2"/>
                </a:solidFill>
                <a:effectLst/>
                <a:latin typeface="ProximaNova"/>
              </a:rPr>
              <a:t>Cognitive processing therapy (CPT) is a specific type of cognitive behavioral therapy that has been effective in reducing symptoms of PTSD that have developed after experiencing a variety of traumatic events including child abuse, combat, rape and natural disasters.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89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B93B81-5ED7-4387-828F-605FD3B1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4CBA-8541-BD4B-E5EB-257F605D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24" y="532381"/>
            <a:ext cx="11441151" cy="597705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5400" dirty="0"/>
              <a:t>CPT is generally delivered over 12 sessions and helps patients learn how to challenge and modify unhelpful beliefs related to the trauma. In so doing, the patient creates a new understanding and conceptualization of the traumatic event so that it reduces its ongoing negative effects on current life.</a:t>
            </a:r>
          </a:p>
          <a:p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51AA0-DD9C-4514-A46F-ABF18C50E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127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C9EB-2197-AB9F-A51E-283553EB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603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Phases of CPT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4D27E1-A2DB-A3A3-8757-CFE678E17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981894"/>
              </p:ext>
            </p:extLst>
          </p:nvPr>
        </p:nvGraphicFramePr>
        <p:xfrm>
          <a:off x="457200" y="1279523"/>
          <a:ext cx="11277600" cy="487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900">
                  <a:extLst>
                    <a:ext uri="{9D8B030D-6E8A-4147-A177-3AD203B41FA5}">
                      <a16:colId xmlns:a16="http://schemas.microsoft.com/office/drawing/2014/main" val="864404676"/>
                    </a:ext>
                  </a:extLst>
                </a:gridCol>
                <a:gridCol w="7251700">
                  <a:extLst>
                    <a:ext uri="{9D8B030D-6E8A-4147-A177-3AD203B41FA5}">
                      <a16:colId xmlns:a16="http://schemas.microsoft.com/office/drawing/2014/main" val="16050095"/>
                    </a:ext>
                  </a:extLst>
                </a:gridCol>
              </a:tblGrid>
              <a:tr h="1415721">
                <a:tc>
                  <a:txBody>
                    <a:bodyPr/>
                    <a:lstStyle/>
                    <a:p>
                      <a:r>
                        <a:rPr lang="en-US" sz="6000" dirty="0"/>
                        <a:t>Initial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Assess impact of the trauma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Understand the condition called “PTSD”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Teach connection between thoughts and feelings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10553"/>
                  </a:ext>
                </a:extLst>
              </a:tr>
              <a:tr h="1851327">
                <a:tc>
                  <a:txBody>
                    <a:bodyPr/>
                    <a:lstStyle/>
                    <a:p>
                      <a:r>
                        <a:rPr lang="en-US" sz="6000" b="1" dirty="0">
                          <a:solidFill>
                            <a:schemeClr val="tx1"/>
                          </a:solidFill>
                        </a:rPr>
                        <a:t>Middle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Written account of the trauma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Explore meaning of trauma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Identify stuck points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Introduce tools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03604"/>
                  </a:ext>
                </a:extLst>
              </a:tr>
              <a:tr h="1608901">
                <a:tc>
                  <a:txBody>
                    <a:bodyPr/>
                    <a:lstStyle/>
                    <a:p>
                      <a:r>
                        <a:rPr lang="en-US" sz="6000" b="1" dirty="0">
                          <a:solidFill>
                            <a:schemeClr val="tx1"/>
                          </a:solidFill>
                        </a:rPr>
                        <a:t>Final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Examination of evidence for thoughts and beliefs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Challenging beliefs using tools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Reassess impact of trauma – revised impact statement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65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579D-D78E-C34B-327C-0E4437A5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156" y="387349"/>
            <a:ext cx="7102960" cy="102849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Stuck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9FD6-8ABC-7023-E918-23851094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0" y="1834312"/>
            <a:ext cx="12040642" cy="647065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Stuck Points are thoughts that you have that keep you stuck from recovering.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These thoughts may not be 100% accurate.</a:t>
            </a:r>
          </a:p>
          <a:p>
            <a:r>
              <a:rPr lang="en-US" sz="1800" b="0" i="0" u="none" strike="noStrike" baseline="0" dirty="0">
                <a:latin typeface="Helvetica" panose="020B0604020202020204" pitchFamily="34" charset="0"/>
              </a:rPr>
              <a:t>Stuck Points may be:</a:t>
            </a:r>
          </a:p>
          <a:p>
            <a:pPr lvl="1"/>
            <a:r>
              <a:rPr lang="en-US" sz="1600" b="0" i="0" u="none" strike="noStrike" baseline="0" dirty="0">
                <a:latin typeface="Helvetica" panose="020B0604020202020204" pitchFamily="34" charset="0"/>
              </a:rPr>
              <a:t>Thoughts about your understanding of why the traumatic event happened.</a:t>
            </a:r>
          </a:p>
          <a:p>
            <a:r>
              <a:rPr lang="en-US" sz="1800" b="0" i="0" u="none" strike="noStrike" baseline="0" dirty="0">
                <a:latin typeface="Helvetica" panose="020B0604020202020204" pitchFamily="34" charset="0"/>
              </a:rPr>
              <a:t>Thoughts about yourself, others, and the world that have changed dramatically as a result of the traumatic event.</a:t>
            </a:r>
          </a:p>
          <a:p>
            <a:r>
              <a:rPr lang="en-US" sz="1800" b="0" i="0" u="none" strike="noStrike" baseline="0" dirty="0">
                <a:latin typeface="Helvetica" panose="020B0604020202020204" pitchFamily="34" charset="0"/>
              </a:rPr>
              <a:t>Stuck Points are concise statements (but they must be longer than one word—for example, “trust” is not a Stuck Point).</a:t>
            </a:r>
          </a:p>
          <a:p>
            <a:r>
              <a:rPr lang="en-US" sz="1800" b="0" i="0" u="none" strike="noStrike" baseline="0" dirty="0">
                <a:latin typeface="Helvetica" panose="020B0604020202020204" pitchFamily="34" charset="0"/>
              </a:rPr>
              <a:t>Stuck Points can often be formatted in an “If–then” structure. Here is an example: “If I let others get close, then I will get hurt.”</a:t>
            </a:r>
          </a:p>
          <a:p>
            <a:r>
              <a:rPr lang="en-US" sz="1800" b="0" i="0" u="none" strike="noStrike" baseline="0" dirty="0">
                <a:latin typeface="Helvetica" panose="020B0604020202020204" pitchFamily="34" charset="0"/>
              </a:rPr>
              <a:t>Stuck Points often use extreme language, such as “never,” “always,” or “everyone.”</a:t>
            </a:r>
          </a:p>
          <a:p>
            <a:r>
              <a:rPr lang="en-US" sz="1800" dirty="0">
                <a:latin typeface="Helvetica" panose="020B0604020202020204" pitchFamily="34" charset="0"/>
              </a:rPr>
              <a:t>There are two types of Stuck Points: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</a:rPr>
              <a:t>Assimilated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</a:rPr>
              <a:t>Over Accommodation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957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EB8D-6BF0-B238-27DF-1DCEB636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anchor="ctr">
            <a:normAutofit/>
          </a:bodyPr>
          <a:lstStyle/>
          <a:p>
            <a:r>
              <a:rPr lang="en-US" dirty="0"/>
              <a:t>Prolonged Exposure Therapy (PE)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1125-3A96-837C-9219-B1C241E7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89" y="2230424"/>
            <a:ext cx="626364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“Overall aim of PE is to help trauma survivors emotionally process their traumatic experiences to diminish or eliminate PTSD and other trauma related symptoms”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(Foa et al., 2019, p. 2).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0B5713-1370-A144-803B-68601A60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392" y="2121962"/>
            <a:ext cx="2643731" cy="3768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B5EC8-CCB9-7B88-0C83-6CC3C9955F75}"/>
              </a:ext>
            </a:extLst>
          </p:cNvPr>
          <p:cNvSpPr txBox="1"/>
          <p:nvPr/>
        </p:nvSpPr>
        <p:spPr>
          <a:xfrm>
            <a:off x="6636776" y="5974999"/>
            <a:ext cx="568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Foa, E. B., Hembree, E. A., Rothbaum, B. O., &amp; Rauch, S.A.M. (2019).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Prolonged exposure therapy for PTSD: Emotional processing of traumatic experiences: Therapist guide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Oxford University Press.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4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93-3569-2F91-6A76-8BA2A74E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Greatest Trauma Impact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3AA18-D56E-2831-2F9C-E4014BE55C68}"/>
              </a:ext>
            </a:extLst>
          </p:cNvPr>
          <p:cNvSpPr/>
          <p:nvPr/>
        </p:nvSpPr>
        <p:spPr>
          <a:xfrm>
            <a:off x="867696" y="2361531"/>
            <a:ext cx="28575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Issues of Safety</a:t>
            </a:r>
          </a:p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B641B-DFA4-337B-3318-D8B484B0E91F}"/>
              </a:ext>
            </a:extLst>
          </p:cNvPr>
          <p:cNvSpPr/>
          <p:nvPr/>
        </p:nvSpPr>
        <p:spPr>
          <a:xfrm>
            <a:off x="4550083" y="2361532"/>
            <a:ext cx="2857500" cy="1325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Issues of Trust</a:t>
            </a:r>
          </a:p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698EAF-9E16-A0BC-CB16-A0514789FEC2}"/>
              </a:ext>
            </a:extLst>
          </p:cNvPr>
          <p:cNvSpPr/>
          <p:nvPr/>
        </p:nvSpPr>
        <p:spPr>
          <a:xfrm>
            <a:off x="7984203" y="2364996"/>
            <a:ext cx="2857500" cy="13255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Issues of Power and Control</a:t>
            </a:r>
          </a:p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8CF75-2130-B9CA-8024-5A19BA2918EE}"/>
              </a:ext>
            </a:extLst>
          </p:cNvPr>
          <p:cNvSpPr/>
          <p:nvPr/>
        </p:nvSpPr>
        <p:spPr>
          <a:xfrm>
            <a:off x="2463801" y="4574322"/>
            <a:ext cx="2857500" cy="13255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Issues of Esteem</a:t>
            </a:r>
          </a:p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6E9AE-F9C5-4C98-1513-27F4E819B461}"/>
              </a:ext>
            </a:extLst>
          </p:cNvPr>
          <p:cNvSpPr/>
          <p:nvPr/>
        </p:nvSpPr>
        <p:spPr>
          <a:xfrm>
            <a:off x="6870701" y="4574321"/>
            <a:ext cx="2857500" cy="13255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Issues of Intimacy</a:t>
            </a:r>
          </a:p>
          <a:p>
            <a:pPr algn="ctr"/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266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8759-78A9-410C-4CDC-C6C7FB46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400"/>
            <a:ext cx="10515600" cy="903288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The Tools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D82F-1654-661D-3F99-F20E184C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2011679"/>
            <a:ext cx="10441858" cy="4644759"/>
          </a:xfrm>
        </p:spPr>
        <p:txBody>
          <a:bodyPr>
            <a:normAutofit/>
          </a:bodyPr>
          <a:lstStyle/>
          <a:p>
            <a:r>
              <a:rPr lang="en-US" sz="4400" dirty="0"/>
              <a:t>ABC Worksheet</a:t>
            </a:r>
          </a:p>
          <a:p>
            <a:r>
              <a:rPr lang="en-US" sz="4400" dirty="0"/>
              <a:t>Challenging Questions</a:t>
            </a:r>
          </a:p>
          <a:p>
            <a:r>
              <a:rPr lang="en-US" sz="4400" dirty="0"/>
              <a:t>Patterns of Problematic Thinking</a:t>
            </a:r>
          </a:p>
          <a:p>
            <a:r>
              <a:rPr lang="en-US" sz="4400" dirty="0"/>
              <a:t>Challenging Beliefs Worksheet (CBW)</a:t>
            </a:r>
          </a:p>
          <a:p>
            <a:r>
              <a:rPr lang="en-US" sz="4400" dirty="0"/>
              <a:t>Specific Trauma Impact Worksheets</a:t>
            </a:r>
          </a:p>
          <a:p>
            <a:r>
              <a:rPr lang="en-US" sz="4400" dirty="0"/>
              <a:t>OOSA</a:t>
            </a:r>
          </a:p>
        </p:txBody>
      </p:sp>
    </p:spTree>
    <p:extLst>
      <p:ext uri="{BB962C8B-B14F-4D97-AF65-F5344CB8AC3E}">
        <p14:creationId xmlns:p14="http://schemas.microsoft.com/office/powerpoint/2010/main" val="308650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39597-1A2A-4F3A-BB18-3C8076B8B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36" y="745236"/>
            <a:ext cx="8101928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1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87C618-E770-4DC3-AA81-A9C9113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80FE0D-ABF5-4154-9553-3B6F88144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F87CE-6E5E-55A1-9860-C8F9511D2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10" y="643467"/>
            <a:ext cx="4637912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6D57F1-1477-40FC-B3CC-41B365BD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D00C8-0FDB-BC95-8756-7597623D4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957" y="643467"/>
            <a:ext cx="5097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8BEAE2-C1C6-4677-A0EF-4C89EEB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653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35056-BFA8-C30A-8331-22D71306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10" y="250270"/>
            <a:ext cx="9134167" cy="62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3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D382-A7D7-37A9-EABC-AFE9C705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" y="190462"/>
            <a:ext cx="10659192" cy="1508760"/>
          </a:xfrm>
        </p:spPr>
        <p:txBody>
          <a:bodyPr>
            <a:normAutofit/>
          </a:bodyPr>
          <a:lstStyle/>
          <a:p>
            <a:r>
              <a:rPr lang="en-US" sz="5400" b="1" dirty="0"/>
              <a:t>Training and Going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2E51F-3089-5AE0-632B-AE383E95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7" y="2000397"/>
            <a:ext cx="11006328" cy="4531281"/>
          </a:xfrm>
        </p:spPr>
        <p:txBody>
          <a:bodyPr>
            <a:normAutofit/>
          </a:bodyPr>
          <a:lstStyle/>
          <a:p>
            <a:r>
              <a:rPr lang="en-US" dirty="0"/>
              <a:t>Book: Cognitive Processing Therapy for PTSD </a:t>
            </a:r>
          </a:p>
          <a:p>
            <a:r>
              <a:rPr lang="en-US" dirty="0"/>
              <a:t>Online Course: </a:t>
            </a:r>
            <a:r>
              <a:rPr lang="en-US" dirty="0">
                <a:hlinkClick r:id="rId3"/>
              </a:rPr>
              <a:t>https://cpt.musc.edu/</a:t>
            </a:r>
            <a:endParaRPr lang="en-US" dirty="0"/>
          </a:p>
          <a:p>
            <a:r>
              <a:rPr lang="en-US" dirty="0"/>
              <a:t>Cognitive Processing Therapy:  https://cptforptsd.com/</a:t>
            </a:r>
          </a:p>
          <a:p>
            <a:r>
              <a:rPr lang="en-US" dirty="0"/>
              <a:t>National Center for PTSD: </a:t>
            </a:r>
            <a:r>
              <a:rPr lang="en-US" dirty="0">
                <a:hlinkClick r:id="rId4"/>
              </a:rPr>
              <a:t>https://www.ptsd.va.gov/understand_tx/cognitive_processing.asp</a:t>
            </a:r>
            <a:endParaRPr lang="en-US" dirty="0"/>
          </a:p>
          <a:p>
            <a:r>
              <a:rPr lang="en-US" dirty="0"/>
              <a:t>Formal Course: 16 hours+</a:t>
            </a:r>
          </a:p>
          <a:p>
            <a:pPr lvl="1"/>
            <a:r>
              <a:rPr lang="en-US" dirty="0"/>
              <a:t>cptforptsd site. www.cptforptsd.com will give training dates and options</a:t>
            </a:r>
          </a:p>
          <a:p>
            <a:pPr lvl="1"/>
            <a:r>
              <a:rPr lang="en-US" dirty="0"/>
              <a:t>PESI Course</a:t>
            </a:r>
          </a:p>
          <a:p>
            <a:pPr lvl="1"/>
            <a:r>
              <a:rPr lang="en-US" dirty="0"/>
              <a:t>Advanced and specialty courses</a:t>
            </a:r>
          </a:p>
          <a:p>
            <a:r>
              <a:rPr lang="en-US" dirty="0"/>
              <a:t>Consultation for full certification/approved provider</a:t>
            </a:r>
          </a:p>
          <a:p>
            <a:r>
              <a:rPr lang="en-US" dirty="0"/>
              <a:t>Other places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7F3F4-D15A-4C87-9C06-6613384B7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897" y="1403439"/>
            <a:ext cx="1696119" cy="119391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789104-7E9A-5D35-BAC9-29AB0647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373" y="1035510"/>
            <a:ext cx="1696119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9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E4-CE6A-D92E-7482-3903DCB3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and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BA7D-CD2F-5C75-39AF-4FCAC525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Steve Lansing - </a:t>
            </a:r>
            <a:r>
              <a:rPr lang="en-US" sz="4000" dirty="0">
                <a:hlinkClick r:id="rId3"/>
              </a:rPr>
              <a:t>steve@empowerctc.com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Ross Lustig – </a:t>
            </a:r>
            <a:r>
              <a:rPr lang="en-US" sz="4000" dirty="0">
                <a:hlinkClick r:id="rId4"/>
              </a:rPr>
              <a:t>rossl@schrc.com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Renee Lips-Bush – </a:t>
            </a:r>
            <a:r>
              <a:rPr lang="en-US" sz="4000" dirty="0">
                <a:hlinkClick r:id="rId5"/>
              </a:rPr>
              <a:t>reneelb@schrc.com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Check Out - VA PTSD Treatment Decision Aid </a:t>
            </a:r>
            <a:r>
              <a:rPr lang="en-US" sz="4000" dirty="0">
                <a:hlinkClick r:id="rId6"/>
              </a:rPr>
              <a:t>https://www.ptsd.va.gov/apps/decisionaid/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607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AB4B6-5071-1470-186F-DE3C18CD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256"/>
            <a:ext cx="3893573" cy="458994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Structure 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of 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5039-26C5-D155-6D1C-746751CE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6"/>
            <a:ext cx="6728782" cy="4969933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Consists of 8-15 weekly sessions or twice weekly sessions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90-minute sessions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</a:rPr>
              <a:t>HOWEVER!!!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Since the first edition, a few other methods have been found to be effective.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Massed sessions provided every day for 2 weeks.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60-minute sessions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579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6AD7-C855-FFC7-C645-533B0618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Components of 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A366B6-1EDD-63C9-2123-0C4EFB7F2A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87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C30F-A95A-72BA-51A3-4D10D5A7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Session 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84338-0D24-B1D0-DB59-203C97388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31" r="25065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2B44-AF2F-E9A0-BB9E-0C729D05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 marL="9144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Needed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Outline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Review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Agenda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 – may include psychoeducation</a:t>
            </a:r>
          </a:p>
          <a:p>
            <a:pPr marL="9144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Homework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3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F255-97AB-3E4C-DC51-330706BC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28646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Session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2FF7C9-0433-CEDF-305A-DB540FB1A66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52075"/>
              </p:ext>
            </p:extLst>
          </p:nvPr>
        </p:nvGraphicFramePr>
        <p:xfrm>
          <a:off x="414453" y="1578377"/>
          <a:ext cx="3536345" cy="525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073252" imgH="4571868" progId="Acrobat.Document.2020">
                  <p:embed/>
                </p:oleObj>
              </mc:Choice>
              <mc:Fallback>
                <p:oleObj name="Acrobat Document" r:id="rId3" imgW="3073252" imgH="4571868" progId="Acrobat.Document.2020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B12FF7C9-0433-CEDF-305A-DB540FB1A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453" y="1578377"/>
                        <a:ext cx="3536345" cy="525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120299-B507-8AAB-979A-30F7084DD6D7}"/>
              </a:ext>
            </a:extLst>
          </p:cNvPr>
          <p:cNvSpPr txBox="1"/>
          <p:nvPr/>
        </p:nvSpPr>
        <p:spPr>
          <a:xfrm>
            <a:off x="4059045" y="1862253"/>
            <a:ext cx="793966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Overview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Trauma Interview – Therapist Completes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Breathing Retraining</a:t>
            </a:r>
          </a:p>
          <a:p>
            <a:endParaRPr lang="en-US" dirty="0"/>
          </a:p>
          <a:p>
            <a:pPr algn="ctr"/>
            <a:r>
              <a:rPr lang="en-US" sz="2400" u="sng" dirty="0"/>
              <a:t>Recording</a:t>
            </a:r>
          </a:p>
          <a:p>
            <a:endParaRPr lang="en-US" sz="1600" dirty="0"/>
          </a:p>
          <a:p>
            <a:pPr algn="ctr"/>
            <a:r>
              <a:rPr lang="en-US" sz="2400" dirty="0"/>
              <a:t>Each session should be recorded for the client to review for homework. </a:t>
            </a:r>
          </a:p>
          <a:p>
            <a:endParaRPr lang="en-US" sz="1100" dirty="0"/>
          </a:p>
          <a:p>
            <a:pPr algn="ctr"/>
            <a:r>
              <a:rPr lang="en-US" sz="2400" dirty="0"/>
              <a:t>In session 1, a separate recording for breathing retraining should be made. </a:t>
            </a:r>
          </a:p>
          <a:p>
            <a:pPr algn="ctr"/>
            <a:endParaRPr lang="en-US" sz="1600" dirty="0"/>
          </a:p>
          <a:p>
            <a:pPr algn="ctr"/>
            <a:r>
              <a:rPr lang="en-US" sz="2400" dirty="0"/>
              <a:t>Options: Client’s phone, digital recorder, PE Coach 2 App. </a:t>
            </a:r>
          </a:p>
        </p:txBody>
      </p:sp>
    </p:spTree>
    <p:extLst>
      <p:ext uri="{BB962C8B-B14F-4D97-AF65-F5344CB8AC3E}">
        <p14:creationId xmlns:p14="http://schemas.microsoft.com/office/powerpoint/2010/main" val="46601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1D7D-6C6A-58C8-9BDB-6A32AD7D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12" y="306478"/>
            <a:ext cx="9784080" cy="1508760"/>
          </a:xfrm>
        </p:spPr>
        <p:txBody>
          <a:bodyPr/>
          <a:lstStyle/>
          <a:p>
            <a:r>
              <a:rPr lang="en-US" dirty="0"/>
              <a:t>Session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91E265-C7C4-F4F8-F331-AF6D26E7BD3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66166"/>
              </p:ext>
            </p:extLst>
          </p:nvPr>
        </p:nvGraphicFramePr>
        <p:xfrm>
          <a:off x="3189250" y="234867"/>
          <a:ext cx="4274624" cy="662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073252" imgH="4762148" progId="Acrobat.Document.2020">
                  <p:embed/>
                </p:oleObj>
              </mc:Choice>
              <mc:Fallback>
                <p:oleObj name="Acrobat Document" r:id="rId3" imgW="3073252" imgH="4762148" progId="Acrobat.Document.2020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2191E265-C7C4-F4F8-F331-AF6D26E7B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9250" y="234867"/>
                        <a:ext cx="4274624" cy="662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670CB6-C87C-8921-5D63-85CEE1B6B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77569"/>
              </p:ext>
            </p:extLst>
          </p:nvPr>
        </p:nvGraphicFramePr>
        <p:xfrm>
          <a:off x="7553083" y="502974"/>
          <a:ext cx="4534302" cy="635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289078" imgH="4609924" progId="Acrobat.Document.2020">
                  <p:embed/>
                </p:oleObj>
              </mc:Choice>
              <mc:Fallback>
                <p:oleObj name="Acrobat Document" r:id="rId5" imgW="3289078" imgH="4609924" progId="Acrobat.Document.202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670CB6-C87C-8921-5D63-85CEE1B6B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3083" y="502974"/>
                        <a:ext cx="4534302" cy="6355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4DE3CF-9C78-04BB-86A8-F592F8486158}"/>
              </a:ext>
            </a:extLst>
          </p:cNvPr>
          <p:cNvSpPr txBox="1"/>
          <p:nvPr/>
        </p:nvSpPr>
        <p:spPr>
          <a:xfrm>
            <a:off x="104615" y="1935962"/>
            <a:ext cx="308463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/>
              <a:t>SUDS</a:t>
            </a:r>
            <a:r>
              <a:rPr lang="en-US" sz="2300" dirty="0"/>
              <a:t> </a:t>
            </a:r>
          </a:p>
          <a:p>
            <a:r>
              <a:rPr lang="en-US" sz="2300" dirty="0"/>
              <a:t>0 = Watching TV in bed, very relaxed.</a:t>
            </a:r>
          </a:p>
          <a:p>
            <a:r>
              <a:rPr lang="en-US" sz="2300" dirty="0"/>
              <a:t>25 = Taking a bus across town.</a:t>
            </a:r>
          </a:p>
          <a:p>
            <a:r>
              <a:rPr lang="en-US" sz="2300" dirty="0"/>
              <a:t>50 = Making a mistake and being asked to meet the boss and explain the mistake.</a:t>
            </a:r>
          </a:p>
          <a:p>
            <a:r>
              <a:rPr lang="en-US" sz="2300" dirty="0"/>
              <a:t>75 = Getting pulled over.</a:t>
            </a:r>
          </a:p>
          <a:p>
            <a:r>
              <a:rPr lang="en-US" sz="2300" dirty="0"/>
              <a:t>100 = How I felt during the worst moment of the trauma.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2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5476-32AF-AEE6-9148-7FFE5035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3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DE89EB-3F11-288B-3C23-C47B48691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042766"/>
              </p:ext>
            </p:extLst>
          </p:nvPr>
        </p:nvGraphicFramePr>
        <p:xfrm>
          <a:off x="5539937" y="373747"/>
          <a:ext cx="6212589" cy="620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073252" imgH="4762148" progId="Acrobat.Document.2020">
                  <p:embed/>
                </p:oleObj>
              </mc:Choice>
              <mc:Fallback>
                <p:oleObj name="Acrobat Document" r:id="rId3" imgW="3073252" imgH="4762148" progId="Acrobat.Document.202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DE89EB-3F11-288B-3C23-C47B48691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9937" y="373747"/>
                        <a:ext cx="6212589" cy="6200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BBF203-B3AC-03AA-5984-F010744FB38E}"/>
              </a:ext>
            </a:extLst>
          </p:cNvPr>
          <p:cNvSpPr txBox="1"/>
          <p:nvPr/>
        </p:nvSpPr>
        <p:spPr>
          <a:xfrm>
            <a:off x="657922" y="2107580"/>
            <a:ext cx="4449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Rationale for Imaginal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First Imaginal Exposure</a:t>
            </a:r>
          </a:p>
        </p:txBody>
      </p:sp>
    </p:spTree>
    <p:extLst>
      <p:ext uri="{BB962C8B-B14F-4D97-AF65-F5344CB8AC3E}">
        <p14:creationId xmlns:p14="http://schemas.microsoft.com/office/powerpoint/2010/main" val="794771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1840</TotalTime>
  <Words>1680</Words>
  <Application>Microsoft Office PowerPoint</Application>
  <PresentationFormat>Widescreen</PresentationFormat>
  <Paragraphs>258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Corbel</vt:lpstr>
      <vt:lpstr>Helvetica</vt:lpstr>
      <vt:lpstr>ProximaNova</vt:lpstr>
      <vt:lpstr>QuatroSlab</vt:lpstr>
      <vt:lpstr>Times New Roman</vt:lpstr>
      <vt:lpstr>Wingdings</vt:lpstr>
      <vt:lpstr>Banded</vt:lpstr>
      <vt:lpstr>Acrobat Document</vt:lpstr>
      <vt:lpstr>Trauma Triage</vt:lpstr>
      <vt:lpstr>Disclaimer</vt:lpstr>
      <vt:lpstr>Prolonged Exposure Therapy (PE)</vt:lpstr>
      <vt:lpstr>Structure  of PE</vt:lpstr>
      <vt:lpstr>Key Components of PE</vt:lpstr>
      <vt:lpstr>Session Outline</vt:lpstr>
      <vt:lpstr>Session 1</vt:lpstr>
      <vt:lpstr>Session 2</vt:lpstr>
      <vt:lpstr>Session 3</vt:lpstr>
      <vt:lpstr>PowerPoint Presentation</vt:lpstr>
      <vt:lpstr>Who Can Benefit from PE?</vt:lpstr>
      <vt:lpstr>Training and Going Further</vt:lpstr>
      <vt:lpstr>EMDR Therapy</vt:lpstr>
      <vt:lpstr>Adaptive Information Process Model (AIP)</vt:lpstr>
      <vt:lpstr>Memory systems</vt:lpstr>
      <vt:lpstr>The 8 Phases of EMDR Therapy</vt:lpstr>
      <vt:lpstr>Phases 1&amp;2- Setting Targets and Resource Development</vt:lpstr>
      <vt:lpstr>Phase 3- Lighting up the Neuro-Network</vt:lpstr>
      <vt:lpstr>Phase 4- Reprocessing</vt:lpstr>
      <vt:lpstr>Phase 5- Somatic Symptoms</vt:lpstr>
      <vt:lpstr>Phase 6-7 Uploading Positive Cognitions and Closing/Reassessment</vt:lpstr>
      <vt:lpstr>PowerPoint Presentation</vt:lpstr>
      <vt:lpstr>Resources</vt:lpstr>
      <vt:lpstr>Cognitive Processing Therapy</vt:lpstr>
      <vt:lpstr>Why I Choose CPT</vt:lpstr>
      <vt:lpstr>Cognitive Processing Therapy (CPT) </vt:lpstr>
      <vt:lpstr>PowerPoint Presentation</vt:lpstr>
      <vt:lpstr>Phases of CPT</vt:lpstr>
      <vt:lpstr>Stuck Points</vt:lpstr>
      <vt:lpstr>Areas of Greatest Trauma Impact</vt:lpstr>
      <vt:lpstr>The Tools </vt:lpstr>
      <vt:lpstr>PowerPoint Presentation</vt:lpstr>
      <vt:lpstr>PowerPoint Presentation</vt:lpstr>
      <vt:lpstr>PowerPoint Presentation</vt:lpstr>
      <vt:lpstr>Training and Going Further</vt:lpstr>
      <vt:lpstr>Question and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Lips-Bush, Renee</dc:creator>
  <cp:lastModifiedBy>Steve Lansing</cp:lastModifiedBy>
  <cp:revision>2</cp:revision>
  <dcterms:created xsi:type="dcterms:W3CDTF">2022-12-30T00:52:25Z</dcterms:created>
  <dcterms:modified xsi:type="dcterms:W3CDTF">2023-01-19T18:09:51Z</dcterms:modified>
</cp:coreProperties>
</file>