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8" r:id="rId2"/>
    <p:sldId id="345" r:id="rId3"/>
    <p:sldId id="260" r:id="rId4"/>
    <p:sldId id="261" r:id="rId5"/>
    <p:sldId id="263" r:id="rId6"/>
    <p:sldId id="264" r:id="rId7"/>
    <p:sldId id="265" r:id="rId8"/>
    <p:sldId id="266" r:id="rId9"/>
    <p:sldId id="267" r:id="rId10"/>
    <p:sldId id="268" r:id="rId11"/>
    <p:sldId id="269" r:id="rId12"/>
    <p:sldId id="329" r:id="rId13"/>
    <p:sldId id="332" r:id="rId14"/>
    <p:sldId id="344" r:id="rId15"/>
    <p:sldId id="343" r:id="rId16"/>
    <p:sldId id="336" r:id="rId17"/>
    <p:sldId id="335" r:id="rId18"/>
    <p:sldId id="278" r:id="rId19"/>
    <p:sldId id="280" r:id="rId20"/>
    <p:sldId id="281" r:id="rId21"/>
    <p:sldId id="342" r:id="rId22"/>
    <p:sldId id="346" r:id="rId23"/>
    <p:sldId id="347" r:id="rId24"/>
    <p:sldId id="348" r:id="rId25"/>
    <p:sldId id="352" r:id="rId26"/>
    <p:sldId id="353" r:id="rId27"/>
    <p:sldId id="339" r:id="rId28"/>
    <p:sldId id="338" r:id="rId29"/>
    <p:sldId id="349" r:id="rId30"/>
    <p:sldId id="34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95728"/>
  </p:normalViewPr>
  <p:slideViewPr>
    <p:cSldViewPr snapToGrid="0">
      <p:cViewPr varScale="1">
        <p:scale>
          <a:sx n="84" d="100"/>
          <a:sy n="84" d="100"/>
        </p:scale>
        <p:origin x="200"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en-US"/>
              <a:t>Women in SUD Treatment</a:t>
            </a:r>
          </a:p>
        </c:rich>
      </c:tx>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Physical abuse in past 6 mos</c:v>
                </c:pt>
                <c:pt idx="1">
                  <c:v>Psychological abuse in past 6 mos</c:v>
                </c:pt>
                <c:pt idx="2">
                  <c:v>IPV in lifetime</c:v>
                </c:pt>
              </c:strCache>
            </c:strRef>
          </c:cat>
          <c:val>
            <c:numRef>
              <c:f>Sheet1!$B$2:$B$5</c:f>
              <c:numCache>
                <c:formatCode>General</c:formatCode>
                <c:ptCount val="4"/>
                <c:pt idx="0">
                  <c:v>67</c:v>
                </c:pt>
                <c:pt idx="1">
                  <c:v>93</c:v>
                </c:pt>
                <c:pt idx="2">
                  <c:v>90</c:v>
                </c:pt>
              </c:numCache>
            </c:numRef>
          </c:val>
          <c:extLst>
            <c:ext xmlns:c16="http://schemas.microsoft.com/office/drawing/2014/chart" uri="{C3380CC4-5D6E-409C-BE32-E72D297353CC}">
              <c16:uniqueId val="{00000000-765C-884F-A962-2A78CD1EFF96}"/>
            </c:ext>
          </c:extLst>
        </c:ser>
        <c:ser>
          <c:idx val="1"/>
          <c:order val="1"/>
          <c:tx>
            <c:strRef>
              <c:f>Sheet1!$C$1</c:f>
              <c:strCache>
                <c:ptCount val="1"/>
                <c:pt idx="0">
                  <c:v>Column1</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Physical abuse in past 6 mos</c:v>
                </c:pt>
                <c:pt idx="1">
                  <c:v>Psychological abuse in past 6 mos</c:v>
                </c:pt>
                <c:pt idx="2">
                  <c:v>IPV in lifetime</c:v>
                </c:pt>
              </c:strCache>
            </c:strRef>
          </c:cat>
          <c:val>
            <c:numRef>
              <c:f>Sheet1!$C$2:$C$5</c:f>
              <c:numCache>
                <c:formatCode>General</c:formatCode>
                <c:ptCount val="4"/>
              </c:numCache>
            </c:numRef>
          </c:val>
          <c:extLst>
            <c:ext xmlns:c16="http://schemas.microsoft.com/office/drawing/2014/chart" uri="{C3380CC4-5D6E-409C-BE32-E72D297353CC}">
              <c16:uniqueId val="{00000001-765C-884F-A962-2A78CD1EFF96}"/>
            </c:ext>
          </c:extLst>
        </c:ser>
        <c:ser>
          <c:idx val="2"/>
          <c:order val="2"/>
          <c:tx>
            <c:strRef>
              <c:f>Sheet1!$D$1</c:f>
              <c:strCache>
                <c:ptCount val="1"/>
                <c:pt idx="0">
                  <c:v>Column2</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3"/>
                <c:pt idx="0">
                  <c:v>Physical abuse in past 6 mos</c:v>
                </c:pt>
                <c:pt idx="1">
                  <c:v>Psychological abuse in past 6 mos</c:v>
                </c:pt>
                <c:pt idx="2">
                  <c:v>IPV in lifetime</c:v>
                </c:pt>
              </c:strCache>
            </c:strRef>
          </c:cat>
          <c:val>
            <c:numRef>
              <c:f>Sheet1!$D$2:$D$5</c:f>
              <c:numCache>
                <c:formatCode>General</c:formatCode>
                <c:ptCount val="4"/>
              </c:numCache>
            </c:numRef>
          </c:val>
          <c:extLst>
            <c:ext xmlns:c16="http://schemas.microsoft.com/office/drawing/2014/chart" uri="{C3380CC4-5D6E-409C-BE32-E72D297353CC}">
              <c16:uniqueId val="{00000002-765C-884F-A962-2A78CD1EFF96}"/>
            </c:ext>
          </c:extLst>
        </c:ser>
        <c:dLbls>
          <c:dLblPos val="inEnd"/>
          <c:showLegendKey val="0"/>
          <c:showVal val="1"/>
          <c:showCatName val="0"/>
          <c:showSerName val="0"/>
          <c:showPercent val="0"/>
          <c:showBubbleSize val="0"/>
        </c:dLbls>
        <c:gapWidth val="80"/>
        <c:overlap val="25"/>
        <c:axId val="1982445712"/>
        <c:axId val="1982447360"/>
      </c:barChart>
      <c:catAx>
        <c:axId val="19824457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982447360"/>
        <c:crosses val="autoZero"/>
        <c:auto val="1"/>
        <c:lblAlgn val="ctr"/>
        <c:lblOffset val="100"/>
        <c:noMultiLvlLbl val="0"/>
      </c:catAx>
      <c:valAx>
        <c:axId val="198244736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982445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Women Receiving Victim Support Services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B62-904D-BFB3-08188BEF0464}"/>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B62-904D-BFB3-08188BEF046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B62-904D-BFB3-08188BEF0464}"/>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FB62-904D-BFB3-08188BEF046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Sheet1!$A$2:$A$5</c:f>
              <c:strCache>
                <c:ptCount val="3"/>
                <c:pt idx="0">
                  <c:v>No significant use reported</c:v>
                </c:pt>
                <c:pt idx="1">
                  <c:v>Alcohol Dependence</c:v>
                </c:pt>
                <c:pt idx="2">
                  <c:v>Problems with drug use</c:v>
                </c:pt>
              </c:strCache>
            </c:strRef>
          </c:cat>
          <c:val>
            <c:numRef>
              <c:f>Sheet1!$B$2:$B$5</c:f>
              <c:numCache>
                <c:formatCode>General</c:formatCode>
                <c:ptCount val="4"/>
                <c:pt idx="0">
                  <c:v>35</c:v>
                </c:pt>
                <c:pt idx="1">
                  <c:v>26</c:v>
                </c:pt>
                <c:pt idx="2">
                  <c:v>39</c:v>
                </c:pt>
              </c:numCache>
            </c:numRef>
          </c:val>
          <c:extLst>
            <c:ext xmlns:c16="http://schemas.microsoft.com/office/drawing/2014/chart" uri="{C3380CC4-5D6E-409C-BE32-E72D297353CC}">
              <c16:uniqueId val="{00000000-0D19-5646-8DCD-380B281BA63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B53437-C7C4-4FE6-ACCC-683074D94F3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9EFD8533-61CB-40FA-A40D-AA0F3BC98863}">
      <dgm:prSet/>
      <dgm:spPr/>
      <dgm:t>
        <a:bodyPr/>
        <a:lstStyle/>
        <a:p>
          <a:r>
            <a:rPr lang="en-US"/>
            <a:t>Mental illness: 50% of women who experienced IPV had a mental health problem, and 75% of women who experienced “severe” IPV had one or more mental health problems (Mason and O’Rinn, 2014)</a:t>
          </a:r>
        </a:p>
      </dgm:t>
    </dgm:pt>
    <dgm:pt modelId="{6D8C9490-8190-4186-B35D-379C7C482965}" type="parTrans" cxnId="{FB0116E6-5EC1-482D-900A-E76AD8141846}">
      <dgm:prSet/>
      <dgm:spPr/>
      <dgm:t>
        <a:bodyPr/>
        <a:lstStyle/>
        <a:p>
          <a:endParaRPr lang="en-US"/>
        </a:p>
      </dgm:t>
    </dgm:pt>
    <dgm:pt modelId="{BE6A47F4-8BE4-4973-86F5-223A41998DD8}" type="sibTrans" cxnId="{FB0116E6-5EC1-482D-900A-E76AD8141846}">
      <dgm:prSet/>
      <dgm:spPr/>
      <dgm:t>
        <a:bodyPr/>
        <a:lstStyle/>
        <a:p>
          <a:endParaRPr lang="en-US"/>
        </a:p>
      </dgm:t>
    </dgm:pt>
    <dgm:pt modelId="{C2CC646A-0661-471B-AE99-47BAE5C533B8}">
      <dgm:prSet/>
      <dgm:spPr/>
      <dgm:t>
        <a:bodyPr/>
        <a:lstStyle/>
        <a:p>
          <a:r>
            <a:rPr lang="en-US"/>
            <a:t>BIPOC: 40% of BIPOC women and 50% of biracial women have experienced IPV in their lifetime, a rate of 30-40% higher than what is experienced by white women.</a:t>
          </a:r>
        </a:p>
      </dgm:t>
    </dgm:pt>
    <dgm:pt modelId="{718506C7-1745-48A5-803E-666492C3B7C2}" type="parTrans" cxnId="{7DB580B8-5B26-4B24-BD2C-BD395D7B34A3}">
      <dgm:prSet/>
      <dgm:spPr/>
      <dgm:t>
        <a:bodyPr/>
        <a:lstStyle/>
        <a:p>
          <a:endParaRPr lang="en-US"/>
        </a:p>
      </dgm:t>
    </dgm:pt>
    <dgm:pt modelId="{D13BBB9B-3BC5-4980-9155-635B7945844B}" type="sibTrans" cxnId="{7DB580B8-5B26-4B24-BD2C-BD395D7B34A3}">
      <dgm:prSet/>
      <dgm:spPr/>
      <dgm:t>
        <a:bodyPr/>
        <a:lstStyle/>
        <a:p>
          <a:endParaRPr lang="en-US"/>
        </a:p>
      </dgm:t>
    </dgm:pt>
    <dgm:pt modelId="{53A6BF79-B704-4A3D-832A-B6DE93605444}">
      <dgm:prSet/>
      <dgm:spPr/>
      <dgm:t>
        <a:bodyPr/>
        <a:lstStyle/>
        <a:p>
          <a:r>
            <a:rPr lang="en-US" dirty="0"/>
            <a:t>LGBTQ+:44% of lesbian women, 61% of bisexual women experience IPV, which is 35% higher than straight women. (National Intimate Partner and Sexual Violence Survey, 2020).</a:t>
          </a:r>
        </a:p>
      </dgm:t>
    </dgm:pt>
    <dgm:pt modelId="{102FAB71-85FF-48CD-B65D-BD730C09D88B}" type="parTrans" cxnId="{C9290C69-45BA-4180-B0CB-9F018A1AFA9A}">
      <dgm:prSet/>
      <dgm:spPr/>
      <dgm:t>
        <a:bodyPr/>
        <a:lstStyle/>
        <a:p>
          <a:endParaRPr lang="en-US"/>
        </a:p>
      </dgm:t>
    </dgm:pt>
    <dgm:pt modelId="{DA50E706-4B9C-4438-96AC-EAC9CF22D409}" type="sibTrans" cxnId="{C9290C69-45BA-4180-B0CB-9F018A1AFA9A}">
      <dgm:prSet/>
      <dgm:spPr/>
      <dgm:t>
        <a:bodyPr/>
        <a:lstStyle/>
        <a:p>
          <a:endParaRPr lang="en-US"/>
        </a:p>
      </dgm:t>
    </dgm:pt>
    <dgm:pt modelId="{51B5A028-7ACA-465C-A114-0213EA342999}">
      <dgm:prSet/>
      <dgm:spPr/>
      <dgm:t>
        <a:bodyPr/>
        <a:lstStyle/>
        <a:p>
          <a:r>
            <a:rPr lang="en-US"/>
            <a:t>Coercive Control and Access to Services: these factors can often be used as a tool of control and abuse in relationships (insults, threats, barriers to service, etc).</a:t>
          </a:r>
        </a:p>
      </dgm:t>
    </dgm:pt>
    <dgm:pt modelId="{62AFFC06-DC2B-41C7-8082-8AD08FC4CD46}" type="parTrans" cxnId="{E88E6ABF-C510-41AD-AB69-44A209F42AD6}">
      <dgm:prSet/>
      <dgm:spPr/>
      <dgm:t>
        <a:bodyPr/>
        <a:lstStyle/>
        <a:p>
          <a:endParaRPr lang="en-US"/>
        </a:p>
      </dgm:t>
    </dgm:pt>
    <dgm:pt modelId="{03CED734-63E0-4931-82A7-DEADDF3DAF89}" type="sibTrans" cxnId="{E88E6ABF-C510-41AD-AB69-44A209F42AD6}">
      <dgm:prSet/>
      <dgm:spPr/>
      <dgm:t>
        <a:bodyPr/>
        <a:lstStyle/>
        <a:p>
          <a:endParaRPr lang="en-US"/>
        </a:p>
      </dgm:t>
    </dgm:pt>
    <dgm:pt modelId="{E2FF4370-EA23-F84C-ABFD-0D496FB0AF96}" type="pres">
      <dgm:prSet presAssocID="{2FB53437-C7C4-4FE6-ACCC-683074D94F37}" presName="linear" presStyleCnt="0">
        <dgm:presLayoutVars>
          <dgm:animLvl val="lvl"/>
          <dgm:resizeHandles val="exact"/>
        </dgm:presLayoutVars>
      </dgm:prSet>
      <dgm:spPr/>
    </dgm:pt>
    <dgm:pt modelId="{B37ECF3C-5C2C-4149-8274-234E4B55DD2F}" type="pres">
      <dgm:prSet presAssocID="{9EFD8533-61CB-40FA-A40D-AA0F3BC98863}" presName="parentText" presStyleLbl="node1" presStyleIdx="0" presStyleCnt="4">
        <dgm:presLayoutVars>
          <dgm:chMax val="0"/>
          <dgm:bulletEnabled val="1"/>
        </dgm:presLayoutVars>
      </dgm:prSet>
      <dgm:spPr/>
    </dgm:pt>
    <dgm:pt modelId="{EF2DD00A-4358-6146-AC13-8B350B1F3C05}" type="pres">
      <dgm:prSet presAssocID="{BE6A47F4-8BE4-4973-86F5-223A41998DD8}" presName="spacer" presStyleCnt="0"/>
      <dgm:spPr/>
    </dgm:pt>
    <dgm:pt modelId="{B6DCC71F-8F51-CA44-BA4D-A6BCE8A0421E}" type="pres">
      <dgm:prSet presAssocID="{C2CC646A-0661-471B-AE99-47BAE5C533B8}" presName="parentText" presStyleLbl="node1" presStyleIdx="1" presStyleCnt="4">
        <dgm:presLayoutVars>
          <dgm:chMax val="0"/>
          <dgm:bulletEnabled val="1"/>
        </dgm:presLayoutVars>
      </dgm:prSet>
      <dgm:spPr/>
    </dgm:pt>
    <dgm:pt modelId="{CE1E76C3-1A71-4440-8B59-512BA87E2AAF}" type="pres">
      <dgm:prSet presAssocID="{D13BBB9B-3BC5-4980-9155-635B7945844B}" presName="spacer" presStyleCnt="0"/>
      <dgm:spPr/>
    </dgm:pt>
    <dgm:pt modelId="{8101885D-DF34-CB40-A4F7-5EB3F3145153}" type="pres">
      <dgm:prSet presAssocID="{53A6BF79-B704-4A3D-832A-B6DE93605444}" presName="parentText" presStyleLbl="node1" presStyleIdx="2" presStyleCnt="4">
        <dgm:presLayoutVars>
          <dgm:chMax val="0"/>
          <dgm:bulletEnabled val="1"/>
        </dgm:presLayoutVars>
      </dgm:prSet>
      <dgm:spPr/>
    </dgm:pt>
    <dgm:pt modelId="{39628A81-9934-E047-AF5F-5DBB4700E4A4}" type="pres">
      <dgm:prSet presAssocID="{DA50E706-4B9C-4438-96AC-EAC9CF22D409}" presName="spacer" presStyleCnt="0"/>
      <dgm:spPr/>
    </dgm:pt>
    <dgm:pt modelId="{F5191949-BCCD-4B4F-A829-DD8BDA79CE3D}" type="pres">
      <dgm:prSet presAssocID="{51B5A028-7ACA-465C-A114-0213EA342999}" presName="parentText" presStyleLbl="node1" presStyleIdx="3" presStyleCnt="4">
        <dgm:presLayoutVars>
          <dgm:chMax val="0"/>
          <dgm:bulletEnabled val="1"/>
        </dgm:presLayoutVars>
      </dgm:prSet>
      <dgm:spPr/>
    </dgm:pt>
  </dgm:ptLst>
  <dgm:cxnLst>
    <dgm:cxn modelId="{CC099203-14DB-3341-AEE8-16BC0885030A}" type="presOf" srcId="{53A6BF79-B704-4A3D-832A-B6DE93605444}" destId="{8101885D-DF34-CB40-A4F7-5EB3F3145153}" srcOrd="0" destOrd="0" presId="urn:microsoft.com/office/officeart/2005/8/layout/vList2"/>
    <dgm:cxn modelId="{E66D1311-887B-6D4A-A959-E54C8C3E97A1}" type="presOf" srcId="{2FB53437-C7C4-4FE6-ACCC-683074D94F37}" destId="{E2FF4370-EA23-F84C-ABFD-0D496FB0AF96}" srcOrd="0" destOrd="0" presId="urn:microsoft.com/office/officeart/2005/8/layout/vList2"/>
    <dgm:cxn modelId="{C9290C69-45BA-4180-B0CB-9F018A1AFA9A}" srcId="{2FB53437-C7C4-4FE6-ACCC-683074D94F37}" destId="{53A6BF79-B704-4A3D-832A-B6DE93605444}" srcOrd="2" destOrd="0" parTransId="{102FAB71-85FF-48CD-B65D-BD730C09D88B}" sibTransId="{DA50E706-4B9C-4438-96AC-EAC9CF22D409}"/>
    <dgm:cxn modelId="{42795B93-4EBB-8E43-AD76-357A6606D04D}" type="presOf" srcId="{51B5A028-7ACA-465C-A114-0213EA342999}" destId="{F5191949-BCCD-4B4F-A829-DD8BDA79CE3D}" srcOrd="0" destOrd="0" presId="urn:microsoft.com/office/officeart/2005/8/layout/vList2"/>
    <dgm:cxn modelId="{7DB580B8-5B26-4B24-BD2C-BD395D7B34A3}" srcId="{2FB53437-C7C4-4FE6-ACCC-683074D94F37}" destId="{C2CC646A-0661-471B-AE99-47BAE5C533B8}" srcOrd="1" destOrd="0" parTransId="{718506C7-1745-48A5-803E-666492C3B7C2}" sibTransId="{D13BBB9B-3BC5-4980-9155-635B7945844B}"/>
    <dgm:cxn modelId="{E88E6ABF-C510-41AD-AB69-44A209F42AD6}" srcId="{2FB53437-C7C4-4FE6-ACCC-683074D94F37}" destId="{51B5A028-7ACA-465C-A114-0213EA342999}" srcOrd="3" destOrd="0" parTransId="{62AFFC06-DC2B-41C7-8082-8AD08FC4CD46}" sibTransId="{03CED734-63E0-4931-82A7-DEADDF3DAF89}"/>
    <dgm:cxn modelId="{FB0116E6-5EC1-482D-900A-E76AD8141846}" srcId="{2FB53437-C7C4-4FE6-ACCC-683074D94F37}" destId="{9EFD8533-61CB-40FA-A40D-AA0F3BC98863}" srcOrd="0" destOrd="0" parTransId="{6D8C9490-8190-4186-B35D-379C7C482965}" sibTransId="{BE6A47F4-8BE4-4973-86F5-223A41998DD8}"/>
    <dgm:cxn modelId="{BB16D7F7-7B7C-3E41-B8FF-B0294EA61B45}" type="presOf" srcId="{9EFD8533-61CB-40FA-A40D-AA0F3BC98863}" destId="{B37ECF3C-5C2C-4149-8274-234E4B55DD2F}" srcOrd="0" destOrd="0" presId="urn:microsoft.com/office/officeart/2005/8/layout/vList2"/>
    <dgm:cxn modelId="{5CBCB4FD-9A7E-C648-9E6C-CF6753D1CD6E}" type="presOf" srcId="{C2CC646A-0661-471B-AE99-47BAE5C533B8}" destId="{B6DCC71F-8F51-CA44-BA4D-A6BCE8A0421E}" srcOrd="0" destOrd="0" presId="urn:microsoft.com/office/officeart/2005/8/layout/vList2"/>
    <dgm:cxn modelId="{DF7F954D-6DC1-504C-847B-EC88807FF3B4}" type="presParOf" srcId="{E2FF4370-EA23-F84C-ABFD-0D496FB0AF96}" destId="{B37ECF3C-5C2C-4149-8274-234E4B55DD2F}" srcOrd="0" destOrd="0" presId="urn:microsoft.com/office/officeart/2005/8/layout/vList2"/>
    <dgm:cxn modelId="{2151C1E2-70AE-A348-AE03-1FF78EF23CE1}" type="presParOf" srcId="{E2FF4370-EA23-F84C-ABFD-0D496FB0AF96}" destId="{EF2DD00A-4358-6146-AC13-8B350B1F3C05}" srcOrd="1" destOrd="0" presId="urn:microsoft.com/office/officeart/2005/8/layout/vList2"/>
    <dgm:cxn modelId="{33EF18F8-EA09-3345-8B93-0F2958656CF3}" type="presParOf" srcId="{E2FF4370-EA23-F84C-ABFD-0D496FB0AF96}" destId="{B6DCC71F-8F51-CA44-BA4D-A6BCE8A0421E}" srcOrd="2" destOrd="0" presId="urn:microsoft.com/office/officeart/2005/8/layout/vList2"/>
    <dgm:cxn modelId="{4111BFA8-1213-464A-A4DC-00BB0531EFAF}" type="presParOf" srcId="{E2FF4370-EA23-F84C-ABFD-0D496FB0AF96}" destId="{CE1E76C3-1A71-4440-8B59-512BA87E2AAF}" srcOrd="3" destOrd="0" presId="urn:microsoft.com/office/officeart/2005/8/layout/vList2"/>
    <dgm:cxn modelId="{A4F1C55E-A8D0-D340-9720-707DF15E3551}" type="presParOf" srcId="{E2FF4370-EA23-F84C-ABFD-0D496FB0AF96}" destId="{8101885D-DF34-CB40-A4F7-5EB3F3145153}" srcOrd="4" destOrd="0" presId="urn:microsoft.com/office/officeart/2005/8/layout/vList2"/>
    <dgm:cxn modelId="{9D029E9B-E4FD-264D-AB75-D0A69750B50B}" type="presParOf" srcId="{E2FF4370-EA23-F84C-ABFD-0D496FB0AF96}" destId="{39628A81-9934-E047-AF5F-5DBB4700E4A4}" srcOrd="5" destOrd="0" presId="urn:microsoft.com/office/officeart/2005/8/layout/vList2"/>
    <dgm:cxn modelId="{E7D67AF8-9916-6247-83A5-68379821037C}" type="presParOf" srcId="{E2FF4370-EA23-F84C-ABFD-0D496FB0AF96}" destId="{F5191949-BCCD-4B4F-A829-DD8BDA79CE3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B6E093-FCB6-466C-8658-35E6281CE0F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A4CAE8A-4343-464E-A6ED-2618CA95A350}">
      <dgm:prSet/>
      <dgm:spPr/>
      <dgm:t>
        <a:bodyPr/>
        <a:lstStyle/>
        <a:p>
          <a:r>
            <a:rPr lang="en-US"/>
            <a:t>“Yeah, that (emotional abuse) was the big reason why I had a drug problem in the first place</a:t>
          </a:r>
          <a:r>
            <a:rPr lang="is-IS"/>
            <a:t>…”</a:t>
          </a:r>
          <a:endParaRPr lang="en-US"/>
        </a:p>
      </dgm:t>
    </dgm:pt>
    <dgm:pt modelId="{5D32538C-45C5-4F6F-9DDF-1FB8E17395FA}" type="parTrans" cxnId="{36C82CD6-B210-4493-8B38-A82A69EBDE88}">
      <dgm:prSet/>
      <dgm:spPr/>
      <dgm:t>
        <a:bodyPr/>
        <a:lstStyle/>
        <a:p>
          <a:endParaRPr lang="en-US"/>
        </a:p>
      </dgm:t>
    </dgm:pt>
    <dgm:pt modelId="{E3EC4B83-E651-4A48-9F38-A1738EE0F4B3}" type="sibTrans" cxnId="{36C82CD6-B210-4493-8B38-A82A69EBDE88}">
      <dgm:prSet/>
      <dgm:spPr/>
      <dgm:t>
        <a:bodyPr/>
        <a:lstStyle/>
        <a:p>
          <a:endParaRPr lang="en-US"/>
        </a:p>
      </dgm:t>
    </dgm:pt>
    <dgm:pt modelId="{080E9C11-3068-4EDB-B3D5-CA51D1F97B8C}">
      <dgm:prSet/>
      <dgm:spPr/>
      <dgm:t>
        <a:bodyPr/>
        <a:lstStyle/>
        <a:p>
          <a:r>
            <a:rPr lang="en-US"/>
            <a:t>“I had no idea that it wasn’t my fault until an advocate came to my group.  He always told me he beat me because I’m a drunk.”</a:t>
          </a:r>
        </a:p>
      </dgm:t>
    </dgm:pt>
    <dgm:pt modelId="{C6A56A5C-41BA-4E1D-90FA-7163907E8D3A}" type="parTrans" cxnId="{05279834-1B4E-493B-A696-F4C2A3A72943}">
      <dgm:prSet/>
      <dgm:spPr/>
      <dgm:t>
        <a:bodyPr/>
        <a:lstStyle/>
        <a:p>
          <a:endParaRPr lang="en-US"/>
        </a:p>
      </dgm:t>
    </dgm:pt>
    <dgm:pt modelId="{EE672D48-6689-4FDC-9EEC-16E6B9D52FD7}" type="sibTrans" cxnId="{05279834-1B4E-493B-A696-F4C2A3A72943}">
      <dgm:prSet/>
      <dgm:spPr/>
      <dgm:t>
        <a:bodyPr/>
        <a:lstStyle/>
        <a:p>
          <a:endParaRPr lang="en-US"/>
        </a:p>
      </dgm:t>
    </dgm:pt>
    <dgm:pt modelId="{A21F0BA2-1FB8-714C-8B18-526916E595FE}" type="pres">
      <dgm:prSet presAssocID="{2FB6E093-FCB6-466C-8658-35E6281CE0FE}" presName="linear" presStyleCnt="0">
        <dgm:presLayoutVars>
          <dgm:animLvl val="lvl"/>
          <dgm:resizeHandles val="exact"/>
        </dgm:presLayoutVars>
      </dgm:prSet>
      <dgm:spPr/>
    </dgm:pt>
    <dgm:pt modelId="{240FD09B-6CD3-194F-98E2-BCEE1F3A35D9}" type="pres">
      <dgm:prSet presAssocID="{4A4CAE8A-4343-464E-A6ED-2618CA95A350}" presName="parentText" presStyleLbl="node1" presStyleIdx="0" presStyleCnt="2">
        <dgm:presLayoutVars>
          <dgm:chMax val="0"/>
          <dgm:bulletEnabled val="1"/>
        </dgm:presLayoutVars>
      </dgm:prSet>
      <dgm:spPr/>
    </dgm:pt>
    <dgm:pt modelId="{7C382561-E631-C349-B8E7-BCD582F55623}" type="pres">
      <dgm:prSet presAssocID="{E3EC4B83-E651-4A48-9F38-A1738EE0F4B3}" presName="spacer" presStyleCnt="0"/>
      <dgm:spPr/>
    </dgm:pt>
    <dgm:pt modelId="{72181010-9BE2-674B-86B3-D107CF58C1E4}" type="pres">
      <dgm:prSet presAssocID="{080E9C11-3068-4EDB-B3D5-CA51D1F97B8C}" presName="parentText" presStyleLbl="node1" presStyleIdx="1" presStyleCnt="2">
        <dgm:presLayoutVars>
          <dgm:chMax val="0"/>
          <dgm:bulletEnabled val="1"/>
        </dgm:presLayoutVars>
      </dgm:prSet>
      <dgm:spPr/>
    </dgm:pt>
  </dgm:ptLst>
  <dgm:cxnLst>
    <dgm:cxn modelId="{678AAA0C-F9CA-A94E-B6D5-BB5CAD79CCC1}" type="presOf" srcId="{080E9C11-3068-4EDB-B3D5-CA51D1F97B8C}" destId="{72181010-9BE2-674B-86B3-D107CF58C1E4}" srcOrd="0" destOrd="0" presId="urn:microsoft.com/office/officeart/2005/8/layout/vList2"/>
    <dgm:cxn modelId="{93C5D326-B98C-3848-9290-1491EAA256A9}" type="presOf" srcId="{4A4CAE8A-4343-464E-A6ED-2618CA95A350}" destId="{240FD09B-6CD3-194F-98E2-BCEE1F3A35D9}" srcOrd="0" destOrd="0" presId="urn:microsoft.com/office/officeart/2005/8/layout/vList2"/>
    <dgm:cxn modelId="{05279834-1B4E-493B-A696-F4C2A3A72943}" srcId="{2FB6E093-FCB6-466C-8658-35E6281CE0FE}" destId="{080E9C11-3068-4EDB-B3D5-CA51D1F97B8C}" srcOrd="1" destOrd="0" parTransId="{C6A56A5C-41BA-4E1D-90FA-7163907E8D3A}" sibTransId="{EE672D48-6689-4FDC-9EEC-16E6B9D52FD7}"/>
    <dgm:cxn modelId="{F980E958-35DB-C143-98DC-B9847DDC49F9}" type="presOf" srcId="{2FB6E093-FCB6-466C-8658-35E6281CE0FE}" destId="{A21F0BA2-1FB8-714C-8B18-526916E595FE}" srcOrd="0" destOrd="0" presId="urn:microsoft.com/office/officeart/2005/8/layout/vList2"/>
    <dgm:cxn modelId="{36C82CD6-B210-4493-8B38-A82A69EBDE88}" srcId="{2FB6E093-FCB6-466C-8658-35E6281CE0FE}" destId="{4A4CAE8A-4343-464E-A6ED-2618CA95A350}" srcOrd="0" destOrd="0" parTransId="{5D32538C-45C5-4F6F-9DDF-1FB8E17395FA}" sibTransId="{E3EC4B83-E651-4A48-9F38-A1738EE0F4B3}"/>
    <dgm:cxn modelId="{E6415F0E-D86E-A946-A58B-74ECBF3D0CFE}" type="presParOf" srcId="{A21F0BA2-1FB8-714C-8B18-526916E595FE}" destId="{240FD09B-6CD3-194F-98E2-BCEE1F3A35D9}" srcOrd="0" destOrd="0" presId="urn:microsoft.com/office/officeart/2005/8/layout/vList2"/>
    <dgm:cxn modelId="{81311F38-5277-AD4B-A7A2-7B72AC8BC77D}" type="presParOf" srcId="{A21F0BA2-1FB8-714C-8B18-526916E595FE}" destId="{7C382561-E631-C349-B8E7-BCD582F55623}" srcOrd="1" destOrd="0" presId="urn:microsoft.com/office/officeart/2005/8/layout/vList2"/>
    <dgm:cxn modelId="{C4EC73B1-AB6B-C342-8894-6584C36FCA54}" type="presParOf" srcId="{A21F0BA2-1FB8-714C-8B18-526916E595FE}" destId="{72181010-9BE2-674B-86B3-D107CF58C1E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F730DD-F06F-41C4-BA55-74FF9A4C64FB}"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F96B430D-AD50-4BA7-849D-2C39AB85AB32}">
      <dgm:prSet/>
      <dgm:spPr/>
      <dgm:t>
        <a:bodyPr/>
        <a:lstStyle/>
        <a:p>
          <a:r>
            <a:rPr lang="en-US" dirty="0"/>
            <a:t>Signs of depression</a:t>
          </a:r>
        </a:p>
      </dgm:t>
    </dgm:pt>
    <dgm:pt modelId="{AED3CBE4-3A22-46DB-8639-F8C0BB24386F}" type="parTrans" cxnId="{713336B8-214D-4ED6-B500-F95FF2909C01}">
      <dgm:prSet/>
      <dgm:spPr/>
      <dgm:t>
        <a:bodyPr/>
        <a:lstStyle/>
        <a:p>
          <a:endParaRPr lang="en-US"/>
        </a:p>
      </dgm:t>
    </dgm:pt>
    <dgm:pt modelId="{FFDDE40D-C4EE-464C-BD06-2E0CBB9689AB}" type="sibTrans" cxnId="{713336B8-214D-4ED6-B500-F95FF2909C01}">
      <dgm:prSet/>
      <dgm:spPr/>
      <dgm:t>
        <a:bodyPr/>
        <a:lstStyle/>
        <a:p>
          <a:endParaRPr lang="en-US"/>
        </a:p>
      </dgm:t>
    </dgm:pt>
    <dgm:pt modelId="{8680A91D-C684-4D62-9E30-4A454BB341E7}">
      <dgm:prSet/>
      <dgm:spPr/>
      <dgm:t>
        <a:bodyPr/>
        <a:lstStyle/>
        <a:p>
          <a:r>
            <a:rPr lang="en-US"/>
            <a:t>Increased substance use</a:t>
          </a:r>
        </a:p>
      </dgm:t>
    </dgm:pt>
    <dgm:pt modelId="{E6BD0361-2367-4299-9993-46FDF9EDB5DC}" type="parTrans" cxnId="{30B74C21-3C0E-4BEF-BD40-516EF557E03C}">
      <dgm:prSet/>
      <dgm:spPr/>
      <dgm:t>
        <a:bodyPr/>
        <a:lstStyle/>
        <a:p>
          <a:endParaRPr lang="en-US"/>
        </a:p>
      </dgm:t>
    </dgm:pt>
    <dgm:pt modelId="{BA25C94D-6D66-4D17-BFEC-41496431DB04}" type="sibTrans" cxnId="{30B74C21-3C0E-4BEF-BD40-516EF557E03C}">
      <dgm:prSet/>
      <dgm:spPr/>
      <dgm:t>
        <a:bodyPr/>
        <a:lstStyle/>
        <a:p>
          <a:endParaRPr lang="en-US"/>
        </a:p>
      </dgm:t>
    </dgm:pt>
    <dgm:pt modelId="{DC0F3306-8CD9-4BA6-B154-BEAE6938D7B3}">
      <dgm:prSet/>
      <dgm:spPr/>
      <dgm:t>
        <a:bodyPr/>
        <a:lstStyle/>
        <a:p>
          <a:r>
            <a:rPr lang="en-US"/>
            <a:t>Sexually transmitted infections</a:t>
          </a:r>
        </a:p>
      </dgm:t>
    </dgm:pt>
    <dgm:pt modelId="{4E10DEBF-D935-47B7-870F-E21B586C2D58}" type="parTrans" cxnId="{6AC9F5FB-DB0E-4165-B961-2A29B323A6BE}">
      <dgm:prSet/>
      <dgm:spPr/>
      <dgm:t>
        <a:bodyPr/>
        <a:lstStyle/>
        <a:p>
          <a:endParaRPr lang="en-US"/>
        </a:p>
      </dgm:t>
    </dgm:pt>
    <dgm:pt modelId="{E2B16110-AAE3-42F5-A951-22F9A4619B51}" type="sibTrans" cxnId="{6AC9F5FB-DB0E-4165-B961-2A29B323A6BE}">
      <dgm:prSet/>
      <dgm:spPr/>
      <dgm:t>
        <a:bodyPr/>
        <a:lstStyle/>
        <a:p>
          <a:endParaRPr lang="en-US"/>
        </a:p>
      </dgm:t>
    </dgm:pt>
    <dgm:pt modelId="{705BF2D6-F4AF-4773-9BC4-939A5EE03C10}">
      <dgm:prSet/>
      <dgm:spPr/>
      <dgm:t>
        <a:bodyPr/>
        <a:lstStyle/>
        <a:p>
          <a:r>
            <a:rPr lang="en-US"/>
            <a:t>Avoiding situations/locations that didn’t cause anxiety before</a:t>
          </a:r>
        </a:p>
      </dgm:t>
    </dgm:pt>
    <dgm:pt modelId="{E21F11BA-1656-439A-8756-CB195A52144D}" type="parTrans" cxnId="{4B1D4114-D113-4A52-A8B6-E75CE924BD01}">
      <dgm:prSet/>
      <dgm:spPr/>
      <dgm:t>
        <a:bodyPr/>
        <a:lstStyle/>
        <a:p>
          <a:endParaRPr lang="en-US"/>
        </a:p>
      </dgm:t>
    </dgm:pt>
    <dgm:pt modelId="{8554FA56-2C0B-4ADF-8F29-6D14F626F3A8}" type="sibTrans" cxnId="{4B1D4114-D113-4A52-A8B6-E75CE924BD01}">
      <dgm:prSet/>
      <dgm:spPr/>
      <dgm:t>
        <a:bodyPr/>
        <a:lstStyle/>
        <a:p>
          <a:endParaRPr lang="en-US"/>
        </a:p>
      </dgm:t>
    </dgm:pt>
    <dgm:pt modelId="{E68DED55-7D52-49C6-857A-2BE623A53FEA}">
      <dgm:prSet/>
      <dgm:spPr/>
      <dgm:t>
        <a:bodyPr/>
        <a:lstStyle/>
        <a:p>
          <a:r>
            <a:rPr lang="en-US"/>
            <a:t>Withdrawing from family, friends, coworkers; reports partner is limiting contact with others</a:t>
          </a:r>
        </a:p>
      </dgm:t>
    </dgm:pt>
    <dgm:pt modelId="{2B86F4D4-F791-405F-9530-51BCA31A055A}" type="parTrans" cxnId="{E220A0EE-95D1-4597-8288-F8E20EB7E922}">
      <dgm:prSet/>
      <dgm:spPr/>
      <dgm:t>
        <a:bodyPr/>
        <a:lstStyle/>
        <a:p>
          <a:endParaRPr lang="en-US"/>
        </a:p>
      </dgm:t>
    </dgm:pt>
    <dgm:pt modelId="{D80A3F25-D7E3-4866-BC94-9B63DD2F163E}" type="sibTrans" cxnId="{E220A0EE-95D1-4597-8288-F8E20EB7E922}">
      <dgm:prSet/>
      <dgm:spPr/>
      <dgm:t>
        <a:bodyPr/>
        <a:lstStyle/>
        <a:p>
          <a:endParaRPr lang="en-US"/>
        </a:p>
      </dgm:t>
    </dgm:pt>
    <dgm:pt modelId="{F458CA4D-BDA1-41BA-8759-51F13F5BF9A4}">
      <dgm:prSet/>
      <dgm:spPr/>
      <dgm:t>
        <a:bodyPr/>
        <a:lstStyle/>
        <a:p>
          <a:r>
            <a:rPr lang="en-US"/>
            <a:t>Signs that partner is monitoring/limiting communication with others</a:t>
          </a:r>
        </a:p>
      </dgm:t>
    </dgm:pt>
    <dgm:pt modelId="{96271C3C-B658-45D8-9744-56609678AB21}" type="parTrans" cxnId="{971A8C5D-DC8F-40C7-9842-70BD23152913}">
      <dgm:prSet/>
      <dgm:spPr/>
      <dgm:t>
        <a:bodyPr/>
        <a:lstStyle/>
        <a:p>
          <a:endParaRPr lang="en-US"/>
        </a:p>
      </dgm:t>
    </dgm:pt>
    <dgm:pt modelId="{CF8341F9-9619-4DF5-8969-C33FC8E67B13}" type="sibTrans" cxnId="{971A8C5D-DC8F-40C7-9842-70BD23152913}">
      <dgm:prSet/>
      <dgm:spPr/>
      <dgm:t>
        <a:bodyPr/>
        <a:lstStyle/>
        <a:p>
          <a:endParaRPr lang="en-US"/>
        </a:p>
      </dgm:t>
    </dgm:pt>
    <dgm:pt modelId="{FB67F5EF-6EC4-4736-A373-43DFDCCE4CCC}">
      <dgm:prSet/>
      <dgm:spPr/>
      <dgm:t>
        <a:bodyPr/>
        <a:lstStyle/>
        <a:p>
          <a:r>
            <a:rPr lang="en-US"/>
            <a:t>Reports that partner seemed perfect at first and the relationship moved quickly.</a:t>
          </a:r>
        </a:p>
      </dgm:t>
    </dgm:pt>
    <dgm:pt modelId="{913971D0-AFEA-4D40-9D93-7BA87D71D4D3}" type="parTrans" cxnId="{9326E99E-67E8-4D6A-B851-AFCBD812BCF2}">
      <dgm:prSet/>
      <dgm:spPr/>
      <dgm:t>
        <a:bodyPr/>
        <a:lstStyle/>
        <a:p>
          <a:endParaRPr lang="en-US"/>
        </a:p>
      </dgm:t>
    </dgm:pt>
    <dgm:pt modelId="{7A81B516-5C3F-479A-9A06-F231F1191E9A}" type="sibTrans" cxnId="{9326E99E-67E8-4D6A-B851-AFCBD812BCF2}">
      <dgm:prSet/>
      <dgm:spPr/>
      <dgm:t>
        <a:bodyPr/>
        <a:lstStyle/>
        <a:p>
          <a:endParaRPr lang="en-US"/>
        </a:p>
      </dgm:t>
    </dgm:pt>
    <dgm:pt modelId="{F9778D3C-18DB-4EE0-AE21-3AD40B72D70E}">
      <dgm:prSet/>
      <dgm:spPr/>
      <dgm:t>
        <a:bodyPr/>
        <a:lstStyle/>
        <a:p>
          <a:r>
            <a:rPr lang="en-US"/>
            <a:t>Reports that partner is excessively jealous</a:t>
          </a:r>
        </a:p>
      </dgm:t>
    </dgm:pt>
    <dgm:pt modelId="{9C3ED291-85E3-4F8E-8210-03D1EA57B12B}" type="parTrans" cxnId="{B402CEC3-BA25-49D8-9016-664BDDBF076F}">
      <dgm:prSet/>
      <dgm:spPr/>
      <dgm:t>
        <a:bodyPr/>
        <a:lstStyle/>
        <a:p>
          <a:endParaRPr lang="en-US"/>
        </a:p>
      </dgm:t>
    </dgm:pt>
    <dgm:pt modelId="{FEB80CC2-1ABD-451D-B304-09CB7112BA24}" type="sibTrans" cxnId="{B402CEC3-BA25-49D8-9016-664BDDBF076F}">
      <dgm:prSet/>
      <dgm:spPr/>
      <dgm:t>
        <a:bodyPr/>
        <a:lstStyle/>
        <a:p>
          <a:endParaRPr lang="en-US"/>
        </a:p>
      </dgm:t>
    </dgm:pt>
    <dgm:pt modelId="{67F7DA04-866A-4A8D-B739-28389960BB4F}">
      <dgm:prSet/>
      <dgm:spPr/>
      <dgm:t>
        <a:bodyPr/>
        <a:lstStyle/>
        <a:p>
          <a:r>
            <a:rPr lang="en-US" dirty="0"/>
            <a:t>Reports partner has a history of abusive relationships and/or blames the end of past relationships entirely on their ex.</a:t>
          </a:r>
        </a:p>
      </dgm:t>
    </dgm:pt>
    <dgm:pt modelId="{6AEE1509-1C91-4A74-B39A-D90734B11AE4}" type="parTrans" cxnId="{3BF36BFB-0A0D-45B4-A704-954E59615C42}">
      <dgm:prSet/>
      <dgm:spPr/>
      <dgm:t>
        <a:bodyPr/>
        <a:lstStyle/>
        <a:p>
          <a:endParaRPr lang="en-US"/>
        </a:p>
      </dgm:t>
    </dgm:pt>
    <dgm:pt modelId="{42835F09-7D96-49B1-A735-A9D1405D75E0}" type="sibTrans" cxnId="{3BF36BFB-0A0D-45B4-A704-954E59615C42}">
      <dgm:prSet/>
      <dgm:spPr/>
      <dgm:t>
        <a:bodyPr/>
        <a:lstStyle/>
        <a:p>
          <a:endParaRPr lang="en-US"/>
        </a:p>
      </dgm:t>
    </dgm:pt>
    <dgm:pt modelId="{96E76094-4B02-43EC-BC39-41176AD340F4}">
      <dgm:prSet/>
      <dgm:spPr/>
      <dgm:t>
        <a:bodyPr/>
        <a:lstStyle/>
        <a:p>
          <a:r>
            <a:rPr lang="en-US"/>
            <a:t>Reports partner rages out of control around them, but maintains composure around others.</a:t>
          </a:r>
        </a:p>
      </dgm:t>
    </dgm:pt>
    <dgm:pt modelId="{748249B2-4B20-48CC-ABBF-DF371816F422}" type="parTrans" cxnId="{5F58DAA4-5D1F-4198-A273-4F0DB8C7FFDA}">
      <dgm:prSet/>
      <dgm:spPr/>
      <dgm:t>
        <a:bodyPr/>
        <a:lstStyle/>
        <a:p>
          <a:endParaRPr lang="en-US"/>
        </a:p>
      </dgm:t>
    </dgm:pt>
    <dgm:pt modelId="{A612BB37-7D7C-4DF3-87E3-B91F635CF694}" type="sibTrans" cxnId="{5F58DAA4-5D1F-4198-A273-4F0DB8C7FFDA}">
      <dgm:prSet/>
      <dgm:spPr/>
      <dgm:t>
        <a:bodyPr/>
        <a:lstStyle/>
        <a:p>
          <a:endParaRPr lang="en-US"/>
        </a:p>
      </dgm:t>
    </dgm:pt>
    <dgm:pt modelId="{D8BD7473-F9E7-834A-85FF-520039866E74}" type="pres">
      <dgm:prSet presAssocID="{6DF730DD-F06F-41C4-BA55-74FF9A4C64FB}" presName="diagram" presStyleCnt="0">
        <dgm:presLayoutVars>
          <dgm:dir/>
          <dgm:resizeHandles val="exact"/>
        </dgm:presLayoutVars>
      </dgm:prSet>
      <dgm:spPr/>
    </dgm:pt>
    <dgm:pt modelId="{6CD1044F-A572-3940-93EA-F76AECE59B1B}" type="pres">
      <dgm:prSet presAssocID="{F96B430D-AD50-4BA7-849D-2C39AB85AB32}" presName="node" presStyleLbl="node1" presStyleIdx="0" presStyleCnt="10">
        <dgm:presLayoutVars>
          <dgm:bulletEnabled val="1"/>
        </dgm:presLayoutVars>
      </dgm:prSet>
      <dgm:spPr/>
    </dgm:pt>
    <dgm:pt modelId="{15B98FC7-AB05-7F4A-A390-104575353A81}" type="pres">
      <dgm:prSet presAssocID="{FFDDE40D-C4EE-464C-BD06-2E0CBB9689AB}" presName="sibTrans" presStyleCnt="0"/>
      <dgm:spPr/>
    </dgm:pt>
    <dgm:pt modelId="{C20E905C-E600-3F48-9D47-EC691C132A7F}" type="pres">
      <dgm:prSet presAssocID="{8680A91D-C684-4D62-9E30-4A454BB341E7}" presName="node" presStyleLbl="node1" presStyleIdx="1" presStyleCnt="10">
        <dgm:presLayoutVars>
          <dgm:bulletEnabled val="1"/>
        </dgm:presLayoutVars>
      </dgm:prSet>
      <dgm:spPr/>
    </dgm:pt>
    <dgm:pt modelId="{D23CF8AD-40B0-A949-A699-42AF95EEB4CF}" type="pres">
      <dgm:prSet presAssocID="{BA25C94D-6D66-4D17-BFEC-41496431DB04}" presName="sibTrans" presStyleCnt="0"/>
      <dgm:spPr/>
    </dgm:pt>
    <dgm:pt modelId="{E1D6460E-5F51-CD4A-87B6-C6A7CD04DE31}" type="pres">
      <dgm:prSet presAssocID="{DC0F3306-8CD9-4BA6-B154-BEAE6938D7B3}" presName="node" presStyleLbl="node1" presStyleIdx="2" presStyleCnt="10">
        <dgm:presLayoutVars>
          <dgm:bulletEnabled val="1"/>
        </dgm:presLayoutVars>
      </dgm:prSet>
      <dgm:spPr/>
    </dgm:pt>
    <dgm:pt modelId="{40610AF5-4F94-1947-9B30-05D1EBF64C71}" type="pres">
      <dgm:prSet presAssocID="{E2B16110-AAE3-42F5-A951-22F9A4619B51}" presName="sibTrans" presStyleCnt="0"/>
      <dgm:spPr/>
    </dgm:pt>
    <dgm:pt modelId="{4D7A7712-6CCA-6147-8CD5-39DAE28C0EB1}" type="pres">
      <dgm:prSet presAssocID="{705BF2D6-F4AF-4773-9BC4-939A5EE03C10}" presName="node" presStyleLbl="node1" presStyleIdx="3" presStyleCnt="10">
        <dgm:presLayoutVars>
          <dgm:bulletEnabled val="1"/>
        </dgm:presLayoutVars>
      </dgm:prSet>
      <dgm:spPr/>
    </dgm:pt>
    <dgm:pt modelId="{66D10773-4FD2-4E48-982F-74594E16563B}" type="pres">
      <dgm:prSet presAssocID="{8554FA56-2C0B-4ADF-8F29-6D14F626F3A8}" presName="sibTrans" presStyleCnt="0"/>
      <dgm:spPr/>
    </dgm:pt>
    <dgm:pt modelId="{DC168C61-556F-EA4B-840D-534B3E5E6427}" type="pres">
      <dgm:prSet presAssocID="{E68DED55-7D52-49C6-857A-2BE623A53FEA}" presName="node" presStyleLbl="node1" presStyleIdx="4" presStyleCnt="10">
        <dgm:presLayoutVars>
          <dgm:bulletEnabled val="1"/>
        </dgm:presLayoutVars>
      </dgm:prSet>
      <dgm:spPr/>
    </dgm:pt>
    <dgm:pt modelId="{BDAA2E10-7A63-B144-9001-1F67E9EEF9CA}" type="pres">
      <dgm:prSet presAssocID="{D80A3F25-D7E3-4866-BC94-9B63DD2F163E}" presName="sibTrans" presStyleCnt="0"/>
      <dgm:spPr/>
    </dgm:pt>
    <dgm:pt modelId="{B84223D6-BF98-734C-B7D3-88851D2BFE08}" type="pres">
      <dgm:prSet presAssocID="{F458CA4D-BDA1-41BA-8759-51F13F5BF9A4}" presName="node" presStyleLbl="node1" presStyleIdx="5" presStyleCnt="10">
        <dgm:presLayoutVars>
          <dgm:bulletEnabled val="1"/>
        </dgm:presLayoutVars>
      </dgm:prSet>
      <dgm:spPr/>
    </dgm:pt>
    <dgm:pt modelId="{8E9EA48E-A4AC-E846-896B-1A716B8A1432}" type="pres">
      <dgm:prSet presAssocID="{CF8341F9-9619-4DF5-8969-C33FC8E67B13}" presName="sibTrans" presStyleCnt="0"/>
      <dgm:spPr/>
    </dgm:pt>
    <dgm:pt modelId="{C82AB11F-3D75-D44E-B2E6-C81FEF04FE1A}" type="pres">
      <dgm:prSet presAssocID="{FB67F5EF-6EC4-4736-A373-43DFDCCE4CCC}" presName="node" presStyleLbl="node1" presStyleIdx="6" presStyleCnt="10">
        <dgm:presLayoutVars>
          <dgm:bulletEnabled val="1"/>
        </dgm:presLayoutVars>
      </dgm:prSet>
      <dgm:spPr/>
    </dgm:pt>
    <dgm:pt modelId="{C0B84EDE-F93F-0C48-87E8-195657265269}" type="pres">
      <dgm:prSet presAssocID="{7A81B516-5C3F-479A-9A06-F231F1191E9A}" presName="sibTrans" presStyleCnt="0"/>
      <dgm:spPr/>
    </dgm:pt>
    <dgm:pt modelId="{B4385F49-67EC-0649-AE08-35F90D35C824}" type="pres">
      <dgm:prSet presAssocID="{F9778D3C-18DB-4EE0-AE21-3AD40B72D70E}" presName="node" presStyleLbl="node1" presStyleIdx="7" presStyleCnt="10">
        <dgm:presLayoutVars>
          <dgm:bulletEnabled val="1"/>
        </dgm:presLayoutVars>
      </dgm:prSet>
      <dgm:spPr/>
    </dgm:pt>
    <dgm:pt modelId="{B99481CA-C719-BA43-9404-20AF523D749F}" type="pres">
      <dgm:prSet presAssocID="{FEB80CC2-1ABD-451D-B304-09CB7112BA24}" presName="sibTrans" presStyleCnt="0"/>
      <dgm:spPr/>
    </dgm:pt>
    <dgm:pt modelId="{4F52E543-4AEB-C841-815B-720465D05E73}" type="pres">
      <dgm:prSet presAssocID="{67F7DA04-866A-4A8D-B739-28389960BB4F}" presName="node" presStyleLbl="node1" presStyleIdx="8" presStyleCnt="10">
        <dgm:presLayoutVars>
          <dgm:bulletEnabled val="1"/>
        </dgm:presLayoutVars>
      </dgm:prSet>
      <dgm:spPr/>
    </dgm:pt>
    <dgm:pt modelId="{20751293-620D-6A46-B8AF-5CAB0266319F}" type="pres">
      <dgm:prSet presAssocID="{42835F09-7D96-49B1-A735-A9D1405D75E0}" presName="sibTrans" presStyleCnt="0"/>
      <dgm:spPr/>
    </dgm:pt>
    <dgm:pt modelId="{3ACCDA12-3616-954B-9CE0-01282FBD4970}" type="pres">
      <dgm:prSet presAssocID="{96E76094-4B02-43EC-BC39-41176AD340F4}" presName="node" presStyleLbl="node1" presStyleIdx="9" presStyleCnt="10">
        <dgm:presLayoutVars>
          <dgm:bulletEnabled val="1"/>
        </dgm:presLayoutVars>
      </dgm:prSet>
      <dgm:spPr/>
    </dgm:pt>
  </dgm:ptLst>
  <dgm:cxnLst>
    <dgm:cxn modelId="{C53B6009-2C19-8C46-85F8-8E6D382867D9}" type="presOf" srcId="{DC0F3306-8CD9-4BA6-B154-BEAE6938D7B3}" destId="{E1D6460E-5F51-CD4A-87B6-C6A7CD04DE31}" srcOrd="0" destOrd="0" presId="urn:microsoft.com/office/officeart/2005/8/layout/default"/>
    <dgm:cxn modelId="{4B1D4114-D113-4A52-A8B6-E75CE924BD01}" srcId="{6DF730DD-F06F-41C4-BA55-74FF9A4C64FB}" destId="{705BF2D6-F4AF-4773-9BC4-939A5EE03C10}" srcOrd="3" destOrd="0" parTransId="{E21F11BA-1656-439A-8756-CB195A52144D}" sibTransId="{8554FA56-2C0B-4ADF-8F29-6D14F626F3A8}"/>
    <dgm:cxn modelId="{B4D60E1D-D10D-9249-A4F1-CEC3808BF92E}" type="presOf" srcId="{F458CA4D-BDA1-41BA-8759-51F13F5BF9A4}" destId="{B84223D6-BF98-734C-B7D3-88851D2BFE08}" srcOrd="0" destOrd="0" presId="urn:microsoft.com/office/officeart/2005/8/layout/default"/>
    <dgm:cxn modelId="{30B74C21-3C0E-4BEF-BD40-516EF557E03C}" srcId="{6DF730DD-F06F-41C4-BA55-74FF9A4C64FB}" destId="{8680A91D-C684-4D62-9E30-4A454BB341E7}" srcOrd="1" destOrd="0" parTransId="{E6BD0361-2367-4299-9993-46FDF9EDB5DC}" sibTransId="{BA25C94D-6D66-4D17-BFEC-41496431DB04}"/>
    <dgm:cxn modelId="{FDBC9E31-E0FE-D449-B22B-CE37726D03E3}" type="presOf" srcId="{F9778D3C-18DB-4EE0-AE21-3AD40B72D70E}" destId="{B4385F49-67EC-0649-AE08-35F90D35C824}" srcOrd="0" destOrd="0" presId="urn:microsoft.com/office/officeart/2005/8/layout/default"/>
    <dgm:cxn modelId="{E4E84946-41AF-B444-B01F-62D34D15ADE2}" type="presOf" srcId="{8680A91D-C684-4D62-9E30-4A454BB341E7}" destId="{C20E905C-E600-3F48-9D47-EC691C132A7F}" srcOrd="0" destOrd="0" presId="urn:microsoft.com/office/officeart/2005/8/layout/default"/>
    <dgm:cxn modelId="{FD42FF46-B10B-DF4E-96CD-C15DC9224664}" type="presOf" srcId="{6DF730DD-F06F-41C4-BA55-74FF9A4C64FB}" destId="{D8BD7473-F9E7-834A-85FF-520039866E74}" srcOrd="0" destOrd="0" presId="urn:microsoft.com/office/officeart/2005/8/layout/default"/>
    <dgm:cxn modelId="{FE1C6458-D4C0-274C-B329-5A2D1CC7DF3D}" type="presOf" srcId="{F96B430D-AD50-4BA7-849D-2C39AB85AB32}" destId="{6CD1044F-A572-3940-93EA-F76AECE59B1B}" srcOrd="0" destOrd="0" presId="urn:microsoft.com/office/officeart/2005/8/layout/default"/>
    <dgm:cxn modelId="{971A8C5D-DC8F-40C7-9842-70BD23152913}" srcId="{6DF730DD-F06F-41C4-BA55-74FF9A4C64FB}" destId="{F458CA4D-BDA1-41BA-8759-51F13F5BF9A4}" srcOrd="5" destOrd="0" parTransId="{96271C3C-B658-45D8-9744-56609678AB21}" sibTransId="{CF8341F9-9619-4DF5-8969-C33FC8E67B13}"/>
    <dgm:cxn modelId="{633A6688-DBE6-7744-8C97-2072755FA29C}" type="presOf" srcId="{96E76094-4B02-43EC-BC39-41176AD340F4}" destId="{3ACCDA12-3616-954B-9CE0-01282FBD4970}" srcOrd="0" destOrd="0" presId="urn:microsoft.com/office/officeart/2005/8/layout/default"/>
    <dgm:cxn modelId="{9326E99E-67E8-4D6A-B851-AFCBD812BCF2}" srcId="{6DF730DD-F06F-41C4-BA55-74FF9A4C64FB}" destId="{FB67F5EF-6EC4-4736-A373-43DFDCCE4CCC}" srcOrd="6" destOrd="0" parTransId="{913971D0-AFEA-4D40-9D93-7BA87D71D4D3}" sibTransId="{7A81B516-5C3F-479A-9A06-F231F1191E9A}"/>
    <dgm:cxn modelId="{5F58DAA4-5D1F-4198-A273-4F0DB8C7FFDA}" srcId="{6DF730DD-F06F-41C4-BA55-74FF9A4C64FB}" destId="{96E76094-4B02-43EC-BC39-41176AD340F4}" srcOrd="9" destOrd="0" parTransId="{748249B2-4B20-48CC-ABBF-DF371816F422}" sibTransId="{A612BB37-7D7C-4DF3-87E3-B91F635CF694}"/>
    <dgm:cxn modelId="{183712B8-8DA3-6D42-BB9B-6E126BBC7C3E}" type="presOf" srcId="{705BF2D6-F4AF-4773-9BC4-939A5EE03C10}" destId="{4D7A7712-6CCA-6147-8CD5-39DAE28C0EB1}" srcOrd="0" destOrd="0" presId="urn:microsoft.com/office/officeart/2005/8/layout/default"/>
    <dgm:cxn modelId="{713336B8-214D-4ED6-B500-F95FF2909C01}" srcId="{6DF730DD-F06F-41C4-BA55-74FF9A4C64FB}" destId="{F96B430D-AD50-4BA7-849D-2C39AB85AB32}" srcOrd="0" destOrd="0" parTransId="{AED3CBE4-3A22-46DB-8639-F8C0BB24386F}" sibTransId="{FFDDE40D-C4EE-464C-BD06-2E0CBB9689AB}"/>
    <dgm:cxn modelId="{B402CEC3-BA25-49D8-9016-664BDDBF076F}" srcId="{6DF730DD-F06F-41C4-BA55-74FF9A4C64FB}" destId="{F9778D3C-18DB-4EE0-AE21-3AD40B72D70E}" srcOrd="7" destOrd="0" parTransId="{9C3ED291-85E3-4F8E-8210-03D1EA57B12B}" sibTransId="{FEB80CC2-1ABD-451D-B304-09CB7112BA24}"/>
    <dgm:cxn modelId="{B555AFC9-0D0E-224E-A23A-42F4F7701EFE}" type="presOf" srcId="{FB67F5EF-6EC4-4736-A373-43DFDCCE4CCC}" destId="{C82AB11F-3D75-D44E-B2E6-C81FEF04FE1A}" srcOrd="0" destOrd="0" presId="urn:microsoft.com/office/officeart/2005/8/layout/default"/>
    <dgm:cxn modelId="{21D166DD-EF17-5E49-A4D8-9BFF043F1689}" type="presOf" srcId="{E68DED55-7D52-49C6-857A-2BE623A53FEA}" destId="{DC168C61-556F-EA4B-840D-534B3E5E6427}" srcOrd="0" destOrd="0" presId="urn:microsoft.com/office/officeart/2005/8/layout/default"/>
    <dgm:cxn modelId="{E220A0EE-95D1-4597-8288-F8E20EB7E922}" srcId="{6DF730DD-F06F-41C4-BA55-74FF9A4C64FB}" destId="{E68DED55-7D52-49C6-857A-2BE623A53FEA}" srcOrd="4" destOrd="0" parTransId="{2B86F4D4-F791-405F-9530-51BCA31A055A}" sibTransId="{D80A3F25-D7E3-4866-BC94-9B63DD2F163E}"/>
    <dgm:cxn modelId="{85020FF1-5097-AE45-957A-45716C597112}" type="presOf" srcId="{67F7DA04-866A-4A8D-B739-28389960BB4F}" destId="{4F52E543-4AEB-C841-815B-720465D05E73}" srcOrd="0" destOrd="0" presId="urn:microsoft.com/office/officeart/2005/8/layout/default"/>
    <dgm:cxn modelId="{3BF36BFB-0A0D-45B4-A704-954E59615C42}" srcId="{6DF730DD-F06F-41C4-BA55-74FF9A4C64FB}" destId="{67F7DA04-866A-4A8D-B739-28389960BB4F}" srcOrd="8" destOrd="0" parTransId="{6AEE1509-1C91-4A74-B39A-D90734B11AE4}" sibTransId="{42835F09-7D96-49B1-A735-A9D1405D75E0}"/>
    <dgm:cxn modelId="{6AC9F5FB-DB0E-4165-B961-2A29B323A6BE}" srcId="{6DF730DD-F06F-41C4-BA55-74FF9A4C64FB}" destId="{DC0F3306-8CD9-4BA6-B154-BEAE6938D7B3}" srcOrd="2" destOrd="0" parTransId="{4E10DEBF-D935-47B7-870F-E21B586C2D58}" sibTransId="{E2B16110-AAE3-42F5-A951-22F9A4619B51}"/>
    <dgm:cxn modelId="{9E6488A2-F122-DD40-8A1E-083B78296ECC}" type="presParOf" srcId="{D8BD7473-F9E7-834A-85FF-520039866E74}" destId="{6CD1044F-A572-3940-93EA-F76AECE59B1B}" srcOrd="0" destOrd="0" presId="urn:microsoft.com/office/officeart/2005/8/layout/default"/>
    <dgm:cxn modelId="{4223155C-6751-6541-9E00-DDC1409777A3}" type="presParOf" srcId="{D8BD7473-F9E7-834A-85FF-520039866E74}" destId="{15B98FC7-AB05-7F4A-A390-104575353A81}" srcOrd="1" destOrd="0" presId="urn:microsoft.com/office/officeart/2005/8/layout/default"/>
    <dgm:cxn modelId="{54AE5A95-5BFB-EA43-A2FB-3B19CD5C153E}" type="presParOf" srcId="{D8BD7473-F9E7-834A-85FF-520039866E74}" destId="{C20E905C-E600-3F48-9D47-EC691C132A7F}" srcOrd="2" destOrd="0" presId="urn:microsoft.com/office/officeart/2005/8/layout/default"/>
    <dgm:cxn modelId="{26B3606C-5D25-124A-B5B7-40ADC2066E34}" type="presParOf" srcId="{D8BD7473-F9E7-834A-85FF-520039866E74}" destId="{D23CF8AD-40B0-A949-A699-42AF95EEB4CF}" srcOrd="3" destOrd="0" presId="urn:microsoft.com/office/officeart/2005/8/layout/default"/>
    <dgm:cxn modelId="{98E27028-61D3-5C4A-91F0-BA21E17E17F3}" type="presParOf" srcId="{D8BD7473-F9E7-834A-85FF-520039866E74}" destId="{E1D6460E-5F51-CD4A-87B6-C6A7CD04DE31}" srcOrd="4" destOrd="0" presId="urn:microsoft.com/office/officeart/2005/8/layout/default"/>
    <dgm:cxn modelId="{DD43D98F-8E54-BE40-A87C-F869C48415C0}" type="presParOf" srcId="{D8BD7473-F9E7-834A-85FF-520039866E74}" destId="{40610AF5-4F94-1947-9B30-05D1EBF64C71}" srcOrd="5" destOrd="0" presId="urn:microsoft.com/office/officeart/2005/8/layout/default"/>
    <dgm:cxn modelId="{04811EF8-BB2F-0849-A61C-ABAE29E4A4DF}" type="presParOf" srcId="{D8BD7473-F9E7-834A-85FF-520039866E74}" destId="{4D7A7712-6CCA-6147-8CD5-39DAE28C0EB1}" srcOrd="6" destOrd="0" presId="urn:microsoft.com/office/officeart/2005/8/layout/default"/>
    <dgm:cxn modelId="{8E88A743-26C4-6E48-8321-95EA70D76BA1}" type="presParOf" srcId="{D8BD7473-F9E7-834A-85FF-520039866E74}" destId="{66D10773-4FD2-4E48-982F-74594E16563B}" srcOrd="7" destOrd="0" presId="urn:microsoft.com/office/officeart/2005/8/layout/default"/>
    <dgm:cxn modelId="{02063E55-4DF6-9244-B03A-33FD45832631}" type="presParOf" srcId="{D8BD7473-F9E7-834A-85FF-520039866E74}" destId="{DC168C61-556F-EA4B-840D-534B3E5E6427}" srcOrd="8" destOrd="0" presId="urn:microsoft.com/office/officeart/2005/8/layout/default"/>
    <dgm:cxn modelId="{9357BDB7-6616-254F-B034-1CAACCD4B2A8}" type="presParOf" srcId="{D8BD7473-F9E7-834A-85FF-520039866E74}" destId="{BDAA2E10-7A63-B144-9001-1F67E9EEF9CA}" srcOrd="9" destOrd="0" presId="urn:microsoft.com/office/officeart/2005/8/layout/default"/>
    <dgm:cxn modelId="{FF981452-E0FB-854C-8AB1-3A8511ECDCA6}" type="presParOf" srcId="{D8BD7473-F9E7-834A-85FF-520039866E74}" destId="{B84223D6-BF98-734C-B7D3-88851D2BFE08}" srcOrd="10" destOrd="0" presId="urn:microsoft.com/office/officeart/2005/8/layout/default"/>
    <dgm:cxn modelId="{C9887618-740B-3B4E-A72D-03DF3C5AC62C}" type="presParOf" srcId="{D8BD7473-F9E7-834A-85FF-520039866E74}" destId="{8E9EA48E-A4AC-E846-896B-1A716B8A1432}" srcOrd="11" destOrd="0" presId="urn:microsoft.com/office/officeart/2005/8/layout/default"/>
    <dgm:cxn modelId="{B5E5EF7B-B1F7-8848-8A21-D4B01DB871CA}" type="presParOf" srcId="{D8BD7473-F9E7-834A-85FF-520039866E74}" destId="{C82AB11F-3D75-D44E-B2E6-C81FEF04FE1A}" srcOrd="12" destOrd="0" presId="urn:microsoft.com/office/officeart/2005/8/layout/default"/>
    <dgm:cxn modelId="{B9C514AF-BD6D-F24C-947A-741744815372}" type="presParOf" srcId="{D8BD7473-F9E7-834A-85FF-520039866E74}" destId="{C0B84EDE-F93F-0C48-87E8-195657265269}" srcOrd="13" destOrd="0" presId="urn:microsoft.com/office/officeart/2005/8/layout/default"/>
    <dgm:cxn modelId="{ED387034-5333-8E44-A58F-3B5D23170159}" type="presParOf" srcId="{D8BD7473-F9E7-834A-85FF-520039866E74}" destId="{B4385F49-67EC-0649-AE08-35F90D35C824}" srcOrd="14" destOrd="0" presId="urn:microsoft.com/office/officeart/2005/8/layout/default"/>
    <dgm:cxn modelId="{ADC786C6-A4FB-834B-92E6-196022AAE496}" type="presParOf" srcId="{D8BD7473-F9E7-834A-85FF-520039866E74}" destId="{B99481CA-C719-BA43-9404-20AF523D749F}" srcOrd="15" destOrd="0" presId="urn:microsoft.com/office/officeart/2005/8/layout/default"/>
    <dgm:cxn modelId="{154415E9-181A-3C4A-B6A3-BD088C1536BE}" type="presParOf" srcId="{D8BD7473-F9E7-834A-85FF-520039866E74}" destId="{4F52E543-4AEB-C841-815B-720465D05E73}" srcOrd="16" destOrd="0" presId="urn:microsoft.com/office/officeart/2005/8/layout/default"/>
    <dgm:cxn modelId="{5AF81787-5172-0E4F-BB4A-3BB7566A79C8}" type="presParOf" srcId="{D8BD7473-F9E7-834A-85FF-520039866E74}" destId="{20751293-620D-6A46-B8AF-5CAB0266319F}" srcOrd="17" destOrd="0" presId="urn:microsoft.com/office/officeart/2005/8/layout/default"/>
    <dgm:cxn modelId="{FAA3A390-EF27-5D45-8756-586CB38CA10A}" type="presParOf" srcId="{D8BD7473-F9E7-834A-85FF-520039866E74}" destId="{3ACCDA12-3616-954B-9CE0-01282FBD4970}"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6F596D-769B-4D1A-9298-0E0CC0D9B6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846A387-4A54-4E1C-B2A0-BB487E63D1B1}">
      <dgm:prSet/>
      <dgm:spPr/>
      <dgm:t>
        <a:bodyPr/>
        <a:lstStyle/>
        <a:p>
          <a:r>
            <a:rPr lang="en-US"/>
            <a:t>Referrals</a:t>
          </a:r>
        </a:p>
      </dgm:t>
    </dgm:pt>
    <dgm:pt modelId="{95F44409-5C1B-4335-BA09-2081398FE761}" type="parTrans" cxnId="{936460A8-2ECF-44A2-AC58-297A0BEBBA46}">
      <dgm:prSet/>
      <dgm:spPr/>
      <dgm:t>
        <a:bodyPr/>
        <a:lstStyle/>
        <a:p>
          <a:endParaRPr lang="en-US"/>
        </a:p>
      </dgm:t>
    </dgm:pt>
    <dgm:pt modelId="{89857776-B4EE-4B80-A512-DF6A9377B9FD}" type="sibTrans" cxnId="{936460A8-2ECF-44A2-AC58-297A0BEBBA46}">
      <dgm:prSet/>
      <dgm:spPr/>
      <dgm:t>
        <a:bodyPr/>
        <a:lstStyle/>
        <a:p>
          <a:endParaRPr lang="en-US"/>
        </a:p>
      </dgm:t>
    </dgm:pt>
    <dgm:pt modelId="{31D73EA7-FA93-4879-99DB-FC07667877C8}">
      <dgm:prSet/>
      <dgm:spPr/>
      <dgm:t>
        <a:bodyPr/>
        <a:lstStyle/>
        <a:p>
          <a:r>
            <a:rPr lang="en-US"/>
            <a:t>Open door policies</a:t>
          </a:r>
        </a:p>
      </dgm:t>
    </dgm:pt>
    <dgm:pt modelId="{71471C5A-9161-4C8E-8BF6-911E316306E7}" type="parTrans" cxnId="{1953E43E-6AE7-4D54-BD00-0A6702CE6D24}">
      <dgm:prSet/>
      <dgm:spPr/>
      <dgm:t>
        <a:bodyPr/>
        <a:lstStyle/>
        <a:p>
          <a:endParaRPr lang="en-US"/>
        </a:p>
      </dgm:t>
    </dgm:pt>
    <dgm:pt modelId="{30DA0BA5-8B7F-4083-AB47-49790E336EB7}" type="sibTrans" cxnId="{1953E43E-6AE7-4D54-BD00-0A6702CE6D24}">
      <dgm:prSet/>
      <dgm:spPr/>
      <dgm:t>
        <a:bodyPr/>
        <a:lstStyle/>
        <a:p>
          <a:endParaRPr lang="en-US"/>
        </a:p>
      </dgm:t>
    </dgm:pt>
    <dgm:pt modelId="{3C0783AC-9924-4277-93F0-CA5B0EE130B8}">
      <dgm:prSet/>
      <dgm:spPr/>
      <dgm:t>
        <a:bodyPr/>
        <a:lstStyle/>
        <a:p>
          <a:r>
            <a:rPr lang="en-US"/>
            <a:t>“They can talk about it if they want to.”</a:t>
          </a:r>
        </a:p>
      </dgm:t>
    </dgm:pt>
    <dgm:pt modelId="{02580FC4-A56D-46F1-A0C9-7E95A73979F5}" type="parTrans" cxnId="{5E14183A-9B21-48BD-AD4F-566F271C4EFD}">
      <dgm:prSet/>
      <dgm:spPr/>
      <dgm:t>
        <a:bodyPr/>
        <a:lstStyle/>
        <a:p>
          <a:endParaRPr lang="en-US"/>
        </a:p>
      </dgm:t>
    </dgm:pt>
    <dgm:pt modelId="{305EBA80-D039-458B-B67C-6E4A8C69637F}" type="sibTrans" cxnId="{5E14183A-9B21-48BD-AD4F-566F271C4EFD}">
      <dgm:prSet/>
      <dgm:spPr/>
      <dgm:t>
        <a:bodyPr/>
        <a:lstStyle/>
        <a:p>
          <a:endParaRPr lang="en-US"/>
        </a:p>
      </dgm:t>
    </dgm:pt>
    <dgm:pt modelId="{E75EDF43-6B69-4E2C-A911-FCF6DDA3D153}">
      <dgm:prSet/>
      <dgm:spPr/>
      <dgm:t>
        <a:bodyPr/>
        <a:lstStyle/>
        <a:p>
          <a:r>
            <a:rPr lang="en-US" dirty="0"/>
            <a:t>Single question during assessment, then no follow up. “Have you ever been a victim or perpetrator of domestic violence?”</a:t>
          </a:r>
        </a:p>
      </dgm:t>
    </dgm:pt>
    <dgm:pt modelId="{E117A364-90DE-496E-96AF-2B6DFC40183E}" type="parTrans" cxnId="{7CBF924F-8725-491C-9A5E-566646A51982}">
      <dgm:prSet/>
      <dgm:spPr/>
      <dgm:t>
        <a:bodyPr/>
        <a:lstStyle/>
        <a:p>
          <a:endParaRPr lang="en-US"/>
        </a:p>
      </dgm:t>
    </dgm:pt>
    <dgm:pt modelId="{698C0A04-5A4C-43D1-98E9-87ADA773575D}" type="sibTrans" cxnId="{7CBF924F-8725-491C-9A5E-566646A51982}">
      <dgm:prSet/>
      <dgm:spPr/>
      <dgm:t>
        <a:bodyPr/>
        <a:lstStyle/>
        <a:p>
          <a:endParaRPr lang="en-US"/>
        </a:p>
      </dgm:t>
    </dgm:pt>
    <dgm:pt modelId="{11F50803-DDE1-4801-A7C2-B3BD702DAE4D}">
      <dgm:prSet/>
      <dgm:spPr/>
      <dgm:t>
        <a:bodyPr/>
        <a:lstStyle/>
        <a:p>
          <a:r>
            <a:rPr lang="en-US"/>
            <a:t>“Just leave them.”</a:t>
          </a:r>
        </a:p>
      </dgm:t>
    </dgm:pt>
    <dgm:pt modelId="{ED52D49D-8ACD-4301-A37C-6F013AB05830}" type="parTrans" cxnId="{95CE76DC-EE63-4FDB-8AC1-B38BE1653D98}">
      <dgm:prSet/>
      <dgm:spPr/>
      <dgm:t>
        <a:bodyPr/>
        <a:lstStyle/>
        <a:p>
          <a:endParaRPr lang="en-US"/>
        </a:p>
      </dgm:t>
    </dgm:pt>
    <dgm:pt modelId="{175288C7-EAE0-4777-94C8-461EDC92EA6F}" type="sibTrans" cxnId="{95CE76DC-EE63-4FDB-8AC1-B38BE1653D98}">
      <dgm:prSet/>
      <dgm:spPr/>
      <dgm:t>
        <a:bodyPr/>
        <a:lstStyle/>
        <a:p>
          <a:endParaRPr lang="en-US"/>
        </a:p>
      </dgm:t>
    </dgm:pt>
    <dgm:pt modelId="{392A5677-9F40-3449-A4E7-A9813F55A14F}" type="pres">
      <dgm:prSet presAssocID="{4F6F596D-769B-4D1A-9298-0E0CC0D9B6CE}" presName="diagram" presStyleCnt="0">
        <dgm:presLayoutVars>
          <dgm:dir/>
          <dgm:resizeHandles val="exact"/>
        </dgm:presLayoutVars>
      </dgm:prSet>
      <dgm:spPr/>
    </dgm:pt>
    <dgm:pt modelId="{C68D180F-2583-FD4E-9B99-7A707E1E8007}" type="pres">
      <dgm:prSet presAssocID="{5846A387-4A54-4E1C-B2A0-BB487E63D1B1}" presName="node" presStyleLbl="node1" presStyleIdx="0" presStyleCnt="5">
        <dgm:presLayoutVars>
          <dgm:bulletEnabled val="1"/>
        </dgm:presLayoutVars>
      </dgm:prSet>
      <dgm:spPr/>
    </dgm:pt>
    <dgm:pt modelId="{F12008D3-7E4D-FA4F-A8D7-D072D8D32D57}" type="pres">
      <dgm:prSet presAssocID="{89857776-B4EE-4B80-A512-DF6A9377B9FD}" presName="sibTrans" presStyleCnt="0"/>
      <dgm:spPr/>
    </dgm:pt>
    <dgm:pt modelId="{19A2C8AA-EB6E-244C-B52F-BF43496F0EA2}" type="pres">
      <dgm:prSet presAssocID="{31D73EA7-FA93-4879-99DB-FC07667877C8}" presName="node" presStyleLbl="node1" presStyleIdx="1" presStyleCnt="5">
        <dgm:presLayoutVars>
          <dgm:bulletEnabled val="1"/>
        </dgm:presLayoutVars>
      </dgm:prSet>
      <dgm:spPr/>
    </dgm:pt>
    <dgm:pt modelId="{F274239E-2047-694E-B2AE-2B82FA5AB4C1}" type="pres">
      <dgm:prSet presAssocID="{30DA0BA5-8B7F-4083-AB47-49790E336EB7}" presName="sibTrans" presStyleCnt="0"/>
      <dgm:spPr/>
    </dgm:pt>
    <dgm:pt modelId="{69787766-A542-ED4B-BE13-1A08747ED6F9}" type="pres">
      <dgm:prSet presAssocID="{3C0783AC-9924-4277-93F0-CA5B0EE130B8}" presName="node" presStyleLbl="node1" presStyleIdx="2" presStyleCnt="5">
        <dgm:presLayoutVars>
          <dgm:bulletEnabled val="1"/>
        </dgm:presLayoutVars>
      </dgm:prSet>
      <dgm:spPr/>
    </dgm:pt>
    <dgm:pt modelId="{51DB6E75-7E0E-1846-8E3B-47B770DD010F}" type="pres">
      <dgm:prSet presAssocID="{305EBA80-D039-458B-B67C-6E4A8C69637F}" presName="sibTrans" presStyleCnt="0"/>
      <dgm:spPr/>
    </dgm:pt>
    <dgm:pt modelId="{4FA47378-6C69-2C49-B113-B7993A063638}" type="pres">
      <dgm:prSet presAssocID="{E75EDF43-6B69-4E2C-A911-FCF6DDA3D153}" presName="node" presStyleLbl="node1" presStyleIdx="3" presStyleCnt="5">
        <dgm:presLayoutVars>
          <dgm:bulletEnabled val="1"/>
        </dgm:presLayoutVars>
      </dgm:prSet>
      <dgm:spPr/>
    </dgm:pt>
    <dgm:pt modelId="{88540920-FC9D-F545-820F-DACD7ECE75AD}" type="pres">
      <dgm:prSet presAssocID="{698C0A04-5A4C-43D1-98E9-87ADA773575D}" presName="sibTrans" presStyleCnt="0"/>
      <dgm:spPr/>
    </dgm:pt>
    <dgm:pt modelId="{A7144B30-5FAC-7640-A4EB-10588918230C}" type="pres">
      <dgm:prSet presAssocID="{11F50803-DDE1-4801-A7C2-B3BD702DAE4D}" presName="node" presStyleLbl="node1" presStyleIdx="4" presStyleCnt="5">
        <dgm:presLayoutVars>
          <dgm:bulletEnabled val="1"/>
        </dgm:presLayoutVars>
      </dgm:prSet>
      <dgm:spPr/>
    </dgm:pt>
  </dgm:ptLst>
  <dgm:cxnLst>
    <dgm:cxn modelId="{3CD20505-0E33-1E46-9EEA-87D97DAC963F}" type="presOf" srcId="{3C0783AC-9924-4277-93F0-CA5B0EE130B8}" destId="{69787766-A542-ED4B-BE13-1A08747ED6F9}" srcOrd="0" destOrd="0" presId="urn:microsoft.com/office/officeart/2005/8/layout/default"/>
    <dgm:cxn modelId="{59595C14-19D5-424E-95DD-02321C2FB7BF}" type="presOf" srcId="{31D73EA7-FA93-4879-99DB-FC07667877C8}" destId="{19A2C8AA-EB6E-244C-B52F-BF43496F0EA2}" srcOrd="0" destOrd="0" presId="urn:microsoft.com/office/officeart/2005/8/layout/default"/>
    <dgm:cxn modelId="{5E14183A-9B21-48BD-AD4F-566F271C4EFD}" srcId="{4F6F596D-769B-4D1A-9298-0E0CC0D9B6CE}" destId="{3C0783AC-9924-4277-93F0-CA5B0EE130B8}" srcOrd="2" destOrd="0" parTransId="{02580FC4-A56D-46F1-A0C9-7E95A73979F5}" sibTransId="{305EBA80-D039-458B-B67C-6E4A8C69637F}"/>
    <dgm:cxn modelId="{1953E43E-6AE7-4D54-BD00-0A6702CE6D24}" srcId="{4F6F596D-769B-4D1A-9298-0E0CC0D9B6CE}" destId="{31D73EA7-FA93-4879-99DB-FC07667877C8}" srcOrd="1" destOrd="0" parTransId="{71471C5A-9161-4C8E-8BF6-911E316306E7}" sibTransId="{30DA0BA5-8B7F-4083-AB47-49790E336EB7}"/>
    <dgm:cxn modelId="{7CBF924F-8725-491C-9A5E-566646A51982}" srcId="{4F6F596D-769B-4D1A-9298-0E0CC0D9B6CE}" destId="{E75EDF43-6B69-4E2C-A911-FCF6DDA3D153}" srcOrd="3" destOrd="0" parTransId="{E117A364-90DE-496E-96AF-2B6DFC40183E}" sibTransId="{698C0A04-5A4C-43D1-98E9-87ADA773575D}"/>
    <dgm:cxn modelId="{544FCDA5-7C1A-4C4D-BEF5-4D9546370115}" type="presOf" srcId="{E75EDF43-6B69-4E2C-A911-FCF6DDA3D153}" destId="{4FA47378-6C69-2C49-B113-B7993A063638}" srcOrd="0" destOrd="0" presId="urn:microsoft.com/office/officeart/2005/8/layout/default"/>
    <dgm:cxn modelId="{671EFBA5-E56A-7E4B-97C3-C47221898592}" type="presOf" srcId="{11F50803-DDE1-4801-A7C2-B3BD702DAE4D}" destId="{A7144B30-5FAC-7640-A4EB-10588918230C}" srcOrd="0" destOrd="0" presId="urn:microsoft.com/office/officeart/2005/8/layout/default"/>
    <dgm:cxn modelId="{936460A8-2ECF-44A2-AC58-297A0BEBBA46}" srcId="{4F6F596D-769B-4D1A-9298-0E0CC0D9B6CE}" destId="{5846A387-4A54-4E1C-B2A0-BB487E63D1B1}" srcOrd="0" destOrd="0" parTransId="{95F44409-5C1B-4335-BA09-2081398FE761}" sibTransId="{89857776-B4EE-4B80-A512-DF6A9377B9FD}"/>
    <dgm:cxn modelId="{D4C069C1-1053-774A-B741-DCAE746AD99E}" type="presOf" srcId="{4F6F596D-769B-4D1A-9298-0E0CC0D9B6CE}" destId="{392A5677-9F40-3449-A4E7-A9813F55A14F}" srcOrd="0" destOrd="0" presId="urn:microsoft.com/office/officeart/2005/8/layout/default"/>
    <dgm:cxn modelId="{F9D8E9D2-6113-4243-94F1-FAEEB03AEA10}" type="presOf" srcId="{5846A387-4A54-4E1C-B2A0-BB487E63D1B1}" destId="{C68D180F-2583-FD4E-9B99-7A707E1E8007}" srcOrd="0" destOrd="0" presId="urn:microsoft.com/office/officeart/2005/8/layout/default"/>
    <dgm:cxn modelId="{95CE76DC-EE63-4FDB-8AC1-B38BE1653D98}" srcId="{4F6F596D-769B-4D1A-9298-0E0CC0D9B6CE}" destId="{11F50803-DDE1-4801-A7C2-B3BD702DAE4D}" srcOrd="4" destOrd="0" parTransId="{ED52D49D-8ACD-4301-A37C-6F013AB05830}" sibTransId="{175288C7-EAE0-4777-94C8-461EDC92EA6F}"/>
    <dgm:cxn modelId="{94D026F2-8222-0F4E-AB48-920867B7C5B9}" type="presParOf" srcId="{392A5677-9F40-3449-A4E7-A9813F55A14F}" destId="{C68D180F-2583-FD4E-9B99-7A707E1E8007}" srcOrd="0" destOrd="0" presId="urn:microsoft.com/office/officeart/2005/8/layout/default"/>
    <dgm:cxn modelId="{ED38A79D-2A92-EF4D-8EAB-260E23C2FB6F}" type="presParOf" srcId="{392A5677-9F40-3449-A4E7-A9813F55A14F}" destId="{F12008D3-7E4D-FA4F-A8D7-D072D8D32D57}" srcOrd="1" destOrd="0" presId="urn:microsoft.com/office/officeart/2005/8/layout/default"/>
    <dgm:cxn modelId="{C70A23E7-433A-B642-B60C-FEB28261732D}" type="presParOf" srcId="{392A5677-9F40-3449-A4E7-A9813F55A14F}" destId="{19A2C8AA-EB6E-244C-B52F-BF43496F0EA2}" srcOrd="2" destOrd="0" presId="urn:microsoft.com/office/officeart/2005/8/layout/default"/>
    <dgm:cxn modelId="{36D2BEF5-D887-6548-89E5-AC8260CB116A}" type="presParOf" srcId="{392A5677-9F40-3449-A4E7-A9813F55A14F}" destId="{F274239E-2047-694E-B2AE-2B82FA5AB4C1}" srcOrd="3" destOrd="0" presId="urn:microsoft.com/office/officeart/2005/8/layout/default"/>
    <dgm:cxn modelId="{0D7AAE23-02C2-F540-9D9C-AA73539C4A20}" type="presParOf" srcId="{392A5677-9F40-3449-A4E7-A9813F55A14F}" destId="{69787766-A542-ED4B-BE13-1A08747ED6F9}" srcOrd="4" destOrd="0" presId="urn:microsoft.com/office/officeart/2005/8/layout/default"/>
    <dgm:cxn modelId="{26347886-6DE7-924D-8BD9-2842BD153B2B}" type="presParOf" srcId="{392A5677-9F40-3449-A4E7-A9813F55A14F}" destId="{51DB6E75-7E0E-1846-8E3B-47B770DD010F}" srcOrd="5" destOrd="0" presId="urn:microsoft.com/office/officeart/2005/8/layout/default"/>
    <dgm:cxn modelId="{B177A778-CAFB-754D-836A-757F963522F6}" type="presParOf" srcId="{392A5677-9F40-3449-A4E7-A9813F55A14F}" destId="{4FA47378-6C69-2C49-B113-B7993A063638}" srcOrd="6" destOrd="0" presId="urn:microsoft.com/office/officeart/2005/8/layout/default"/>
    <dgm:cxn modelId="{CD733B2F-F4EF-DF47-BF45-1C2ABE00F7DD}" type="presParOf" srcId="{392A5677-9F40-3449-A4E7-A9813F55A14F}" destId="{88540920-FC9D-F545-820F-DACD7ECE75AD}" srcOrd="7" destOrd="0" presId="urn:microsoft.com/office/officeart/2005/8/layout/default"/>
    <dgm:cxn modelId="{3CCF2E75-6FD5-0046-AA18-E8C598AE07D5}" type="presParOf" srcId="{392A5677-9F40-3449-A4E7-A9813F55A14F}" destId="{A7144B30-5FAC-7640-A4EB-10588918230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6E4BF1-1249-8D4B-B6C0-1EB0A7693264}" type="doc">
      <dgm:prSet loTypeId="urn:microsoft.com/office/officeart/2005/8/layout/process1" loCatId="" qsTypeId="urn:microsoft.com/office/officeart/2005/8/quickstyle/simple1" qsCatId="simple" csTypeId="urn:microsoft.com/office/officeart/2005/8/colors/colorful5" csCatId="colorful" phldr="1"/>
      <dgm:spPr/>
    </dgm:pt>
    <dgm:pt modelId="{2F913E75-DAF8-E747-82B3-50BC4D2603BC}">
      <dgm:prSet phldrT="[Text]"/>
      <dgm:spPr/>
      <dgm:t>
        <a:bodyPr/>
        <a:lstStyle/>
        <a:p>
          <a:r>
            <a:rPr lang="en-US"/>
            <a:t>Collaborate</a:t>
          </a:r>
        </a:p>
      </dgm:t>
    </dgm:pt>
    <dgm:pt modelId="{247CA411-5B5D-7D42-B57C-8DF23EE82C8B}" type="parTrans" cxnId="{FE0A552F-287D-8645-A092-4CCA4F602BC8}">
      <dgm:prSet/>
      <dgm:spPr/>
      <dgm:t>
        <a:bodyPr/>
        <a:lstStyle/>
        <a:p>
          <a:endParaRPr lang="en-US"/>
        </a:p>
      </dgm:t>
    </dgm:pt>
    <dgm:pt modelId="{149572B2-B9F2-814A-B241-D47F68C63041}" type="sibTrans" cxnId="{FE0A552F-287D-8645-A092-4CCA4F602BC8}">
      <dgm:prSet/>
      <dgm:spPr/>
      <dgm:t>
        <a:bodyPr/>
        <a:lstStyle/>
        <a:p>
          <a:endParaRPr lang="en-US"/>
        </a:p>
      </dgm:t>
    </dgm:pt>
    <dgm:pt modelId="{01D1A15F-63C3-0340-80EC-4B7A5AEF537C}">
      <dgm:prSet phldrT="[Text]"/>
      <dgm:spPr/>
      <dgm:t>
        <a:bodyPr/>
        <a:lstStyle/>
        <a:p>
          <a:r>
            <a:rPr lang="en-US"/>
            <a:t>Educate</a:t>
          </a:r>
        </a:p>
      </dgm:t>
    </dgm:pt>
    <dgm:pt modelId="{A485052A-EE4D-E44B-963A-3E45BFB60BD0}" type="parTrans" cxnId="{FD0796DC-F6FC-8B48-B01E-47A61163FDB2}">
      <dgm:prSet/>
      <dgm:spPr/>
      <dgm:t>
        <a:bodyPr/>
        <a:lstStyle/>
        <a:p>
          <a:endParaRPr lang="en-US"/>
        </a:p>
      </dgm:t>
    </dgm:pt>
    <dgm:pt modelId="{AC13B818-AD87-F042-B086-DE3765812B30}" type="sibTrans" cxnId="{FD0796DC-F6FC-8B48-B01E-47A61163FDB2}">
      <dgm:prSet/>
      <dgm:spPr/>
      <dgm:t>
        <a:bodyPr/>
        <a:lstStyle/>
        <a:p>
          <a:endParaRPr lang="en-US"/>
        </a:p>
      </dgm:t>
    </dgm:pt>
    <dgm:pt modelId="{D733DA24-AE5A-644C-BCCF-493D1EAB6801}">
      <dgm:prSet phldrT="[Text]"/>
      <dgm:spPr/>
      <dgm:t>
        <a:bodyPr/>
        <a:lstStyle/>
        <a:p>
          <a:r>
            <a:rPr lang="en-US"/>
            <a:t>Integrate</a:t>
          </a:r>
        </a:p>
      </dgm:t>
    </dgm:pt>
    <dgm:pt modelId="{161AB10B-9144-D940-890D-B234545B5806}" type="parTrans" cxnId="{5A569933-C1A5-1A44-9BF9-C2BF015777E1}">
      <dgm:prSet/>
      <dgm:spPr/>
      <dgm:t>
        <a:bodyPr/>
        <a:lstStyle/>
        <a:p>
          <a:endParaRPr lang="en-US"/>
        </a:p>
      </dgm:t>
    </dgm:pt>
    <dgm:pt modelId="{68A3BA45-7D06-544B-B634-3DB5CC332A14}" type="sibTrans" cxnId="{5A569933-C1A5-1A44-9BF9-C2BF015777E1}">
      <dgm:prSet/>
      <dgm:spPr/>
      <dgm:t>
        <a:bodyPr/>
        <a:lstStyle/>
        <a:p>
          <a:endParaRPr lang="en-US"/>
        </a:p>
      </dgm:t>
    </dgm:pt>
    <dgm:pt modelId="{D0326656-BFFA-9343-8CA9-E848F3F7667E}" type="pres">
      <dgm:prSet presAssocID="{7E6E4BF1-1249-8D4B-B6C0-1EB0A7693264}" presName="Name0" presStyleCnt="0">
        <dgm:presLayoutVars>
          <dgm:dir/>
          <dgm:resizeHandles val="exact"/>
        </dgm:presLayoutVars>
      </dgm:prSet>
      <dgm:spPr/>
    </dgm:pt>
    <dgm:pt modelId="{D691B3E6-D23A-1B43-B78E-3753D26F5B3C}" type="pres">
      <dgm:prSet presAssocID="{2F913E75-DAF8-E747-82B3-50BC4D2603BC}" presName="node" presStyleLbl="node1" presStyleIdx="0" presStyleCnt="3">
        <dgm:presLayoutVars>
          <dgm:bulletEnabled val="1"/>
        </dgm:presLayoutVars>
      </dgm:prSet>
      <dgm:spPr/>
    </dgm:pt>
    <dgm:pt modelId="{91984BB3-4AEF-5749-8124-B7A6B4697626}" type="pres">
      <dgm:prSet presAssocID="{149572B2-B9F2-814A-B241-D47F68C63041}" presName="sibTrans" presStyleLbl="sibTrans2D1" presStyleIdx="0" presStyleCnt="2"/>
      <dgm:spPr/>
    </dgm:pt>
    <dgm:pt modelId="{516F4150-0597-6A49-BF2D-3831BEABBF37}" type="pres">
      <dgm:prSet presAssocID="{149572B2-B9F2-814A-B241-D47F68C63041}" presName="connectorText" presStyleLbl="sibTrans2D1" presStyleIdx="0" presStyleCnt="2"/>
      <dgm:spPr/>
    </dgm:pt>
    <dgm:pt modelId="{D2DC7D4C-9D9A-A44B-852D-3D05BC19557F}" type="pres">
      <dgm:prSet presAssocID="{01D1A15F-63C3-0340-80EC-4B7A5AEF537C}" presName="node" presStyleLbl="node1" presStyleIdx="1" presStyleCnt="3">
        <dgm:presLayoutVars>
          <dgm:bulletEnabled val="1"/>
        </dgm:presLayoutVars>
      </dgm:prSet>
      <dgm:spPr/>
    </dgm:pt>
    <dgm:pt modelId="{3D33365F-E031-A149-A78F-8926C5657CEC}" type="pres">
      <dgm:prSet presAssocID="{AC13B818-AD87-F042-B086-DE3765812B30}" presName="sibTrans" presStyleLbl="sibTrans2D1" presStyleIdx="1" presStyleCnt="2"/>
      <dgm:spPr/>
    </dgm:pt>
    <dgm:pt modelId="{1F762628-FFEF-A241-8AF9-6E6758C61C27}" type="pres">
      <dgm:prSet presAssocID="{AC13B818-AD87-F042-B086-DE3765812B30}" presName="connectorText" presStyleLbl="sibTrans2D1" presStyleIdx="1" presStyleCnt="2"/>
      <dgm:spPr/>
    </dgm:pt>
    <dgm:pt modelId="{2FDCB4D3-21AF-DD46-AE28-FEE5E473A6D3}" type="pres">
      <dgm:prSet presAssocID="{D733DA24-AE5A-644C-BCCF-493D1EAB6801}" presName="node" presStyleLbl="node1" presStyleIdx="2" presStyleCnt="3">
        <dgm:presLayoutVars>
          <dgm:bulletEnabled val="1"/>
        </dgm:presLayoutVars>
      </dgm:prSet>
      <dgm:spPr/>
    </dgm:pt>
  </dgm:ptLst>
  <dgm:cxnLst>
    <dgm:cxn modelId="{FE0A552F-287D-8645-A092-4CCA4F602BC8}" srcId="{7E6E4BF1-1249-8D4B-B6C0-1EB0A7693264}" destId="{2F913E75-DAF8-E747-82B3-50BC4D2603BC}" srcOrd="0" destOrd="0" parTransId="{247CA411-5B5D-7D42-B57C-8DF23EE82C8B}" sibTransId="{149572B2-B9F2-814A-B241-D47F68C63041}"/>
    <dgm:cxn modelId="{6230F531-3C7E-F347-80B6-E6E2687E91BE}" type="presOf" srcId="{01D1A15F-63C3-0340-80EC-4B7A5AEF537C}" destId="{D2DC7D4C-9D9A-A44B-852D-3D05BC19557F}" srcOrd="0" destOrd="0" presId="urn:microsoft.com/office/officeart/2005/8/layout/process1"/>
    <dgm:cxn modelId="{5A569933-C1A5-1A44-9BF9-C2BF015777E1}" srcId="{7E6E4BF1-1249-8D4B-B6C0-1EB0A7693264}" destId="{D733DA24-AE5A-644C-BCCF-493D1EAB6801}" srcOrd="2" destOrd="0" parTransId="{161AB10B-9144-D940-890D-B234545B5806}" sibTransId="{68A3BA45-7D06-544B-B634-3DB5CC332A14}"/>
    <dgm:cxn modelId="{245DC24E-7D9A-6F4B-981F-ACAC7480CBCF}" type="presOf" srcId="{D733DA24-AE5A-644C-BCCF-493D1EAB6801}" destId="{2FDCB4D3-21AF-DD46-AE28-FEE5E473A6D3}" srcOrd="0" destOrd="0" presId="urn:microsoft.com/office/officeart/2005/8/layout/process1"/>
    <dgm:cxn modelId="{BE073786-5BD7-C54C-9B95-159041A33830}" type="presOf" srcId="{2F913E75-DAF8-E747-82B3-50BC4D2603BC}" destId="{D691B3E6-D23A-1B43-B78E-3753D26F5B3C}" srcOrd="0" destOrd="0" presId="urn:microsoft.com/office/officeart/2005/8/layout/process1"/>
    <dgm:cxn modelId="{B7C8F793-2E5E-0443-8717-5575D49304A0}" type="presOf" srcId="{AC13B818-AD87-F042-B086-DE3765812B30}" destId="{1F762628-FFEF-A241-8AF9-6E6758C61C27}" srcOrd="1" destOrd="0" presId="urn:microsoft.com/office/officeart/2005/8/layout/process1"/>
    <dgm:cxn modelId="{0A661AC1-E95A-5047-A420-16D86AFDB058}" type="presOf" srcId="{149572B2-B9F2-814A-B241-D47F68C63041}" destId="{516F4150-0597-6A49-BF2D-3831BEABBF37}" srcOrd="1" destOrd="0" presId="urn:microsoft.com/office/officeart/2005/8/layout/process1"/>
    <dgm:cxn modelId="{C13093CA-4F4B-484F-93DB-6C2A15064526}" type="presOf" srcId="{AC13B818-AD87-F042-B086-DE3765812B30}" destId="{3D33365F-E031-A149-A78F-8926C5657CEC}" srcOrd="0" destOrd="0" presId="urn:microsoft.com/office/officeart/2005/8/layout/process1"/>
    <dgm:cxn modelId="{FD0796DC-F6FC-8B48-B01E-47A61163FDB2}" srcId="{7E6E4BF1-1249-8D4B-B6C0-1EB0A7693264}" destId="{01D1A15F-63C3-0340-80EC-4B7A5AEF537C}" srcOrd="1" destOrd="0" parTransId="{A485052A-EE4D-E44B-963A-3E45BFB60BD0}" sibTransId="{AC13B818-AD87-F042-B086-DE3765812B30}"/>
    <dgm:cxn modelId="{9D4B55E2-6526-C641-BE62-94EAFD5E4660}" type="presOf" srcId="{7E6E4BF1-1249-8D4B-B6C0-1EB0A7693264}" destId="{D0326656-BFFA-9343-8CA9-E848F3F7667E}" srcOrd="0" destOrd="0" presId="urn:microsoft.com/office/officeart/2005/8/layout/process1"/>
    <dgm:cxn modelId="{856A83F4-3A77-2A47-A00A-D1A07D92F95A}" type="presOf" srcId="{149572B2-B9F2-814A-B241-D47F68C63041}" destId="{91984BB3-4AEF-5749-8124-B7A6B4697626}" srcOrd="0" destOrd="0" presId="urn:microsoft.com/office/officeart/2005/8/layout/process1"/>
    <dgm:cxn modelId="{3F7F7525-624F-384C-9693-4CC752FCACE0}" type="presParOf" srcId="{D0326656-BFFA-9343-8CA9-E848F3F7667E}" destId="{D691B3E6-D23A-1B43-B78E-3753D26F5B3C}" srcOrd="0" destOrd="0" presId="urn:microsoft.com/office/officeart/2005/8/layout/process1"/>
    <dgm:cxn modelId="{DECEE348-D284-5F4A-807F-8423D5650B28}" type="presParOf" srcId="{D0326656-BFFA-9343-8CA9-E848F3F7667E}" destId="{91984BB3-4AEF-5749-8124-B7A6B4697626}" srcOrd="1" destOrd="0" presId="urn:microsoft.com/office/officeart/2005/8/layout/process1"/>
    <dgm:cxn modelId="{8864110E-C2DD-5C44-8067-74EB5F22C01C}" type="presParOf" srcId="{91984BB3-4AEF-5749-8124-B7A6B4697626}" destId="{516F4150-0597-6A49-BF2D-3831BEABBF37}" srcOrd="0" destOrd="0" presId="urn:microsoft.com/office/officeart/2005/8/layout/process1"/>
    <dgm:cxn modelId="{45C08829-6C55-C24C-AC50-3E6A6E1092ED}" type="presParOf" srcId="{D0326656-BFFA-9343-8CA9-E848F3F7667E}" destId="{D2DC7D4C-9D9A-A44B-852D-3D05BC19557F}" srcOrd="2" destOrd="0" presId="urn:microsoft.com/office/officeart/2005/8/layout/process1"/>
    <dgm:cxn modelId="{5D894E65-73FA-434A-B55B-8978BE779193}" type="presParOf" srcId="{D0326656-BFFA-9343-8CA9-E848F3F7667E}" destId="{3D33365F-E031-A149-A78F-8926C5657CEC}" srcOrd="3" destOrd="0" presId="urn:microsoft.com/office/officeart/2005/8/layout/process1"/>
    <dgm:cxn modelId="{22D0DBF8-BEE3-304F-9252-4F924F82B759}" type="presParOf" srcId="{3D33365F-E031-A149-A78F-8926C5657CEC}" destId="{1F762628-FFEF-A241-8AF9-6E6758C61C27}" srcOrd="0" destOrd="0" presId="urn:microsoft.com/office/officeart/2005/8/layout/process1"/>
    <dgm:cxn modelId="{AAE577CE-5BF8-6E4D-AAC7-0C15E47F0B72}" type="presParOf" srcId="{D0326656-BFFA-9343-8CA9-E848F3F7667E}" destId="{2FDCB4D3-21AF-DD46-AE28-FEE5E473A6D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630179-C8DA-46EA-AE73-DA304FE141ED}" type="doc">
      <dgm:prSet loTypeId="urn:microsoft.com/office/officeart/2016/7/layout/HorizontalActionList" loCatId="List" qsTypeId="urn:microsoft.com/office/officeart/2005/8/quickstyle/simple1" qsCatId="simple" csTypeId="urn:microsoft.com/office/officeart/2005/8/colors/accent4_2" csCatId="accent4" phldr="1"/>
      <dgm:spPr/>
      <dgm:t>
        <a:bodyPr/>
        <a:lstStyle/>
        <a:p>
          <a:endParaRPr lang="en-US"/>
        </a:p>
      </dgm:t>
    </dgm:pt>
    <dgm:pt modelId="{63B6F252-A9B7-411B-B846-75415BC3EE32}">
      <dgm:prSet/>
      <dgm:spPr/>
      <dgm:t>
        <a:bodyPr/>
        <a:lstStyle/>
        <a:p>
          <a:r>
            <a:rPr lang="en-US"/>
            <a:t>Ask</a:t>
          </a:r>
        </a:p>
      </dgm:t>
    </dgm:pt>
    <dgm:pt modelId="{7F77207E-2EB2-4FA0-AA27-B647677F8038}" type="parTrans" cxnId="{12D2E59E-79A1-450A-A985-BC356DEE1E9D}">
      <dgm:prSet/>
      <dgm:spPr/>
      <dgm:t>
        <a:bodyPr/>
        <a:lstStyle/>
        <a:p>
          <a:endParaRPr lang="en-US"/>
        </a:p>
      </dgm:t>
    </dgm:pt>
    <dgm:pt modelId="{F4055AFA-63DA-4245-8375-B5A54D6D13C3}" type="sibTrans" cxnId="{12D2E59E-79A1-450A-A985-BC356DEE1E9D}">
      <dgm:prSet/>
      <dgm:spPr/>
      <dgm:t>
        <a:bodyPr/>
        <a:lstStyle/>
        <a:p>
          <a:endParaRPr lang="en-US"/>
        </a:p>
      </dgm:t>
    </dgm:pt>
    <dgm:pt modelId="{5D4224B2-CD84-4B05-81C6-EAAEC0FBE11C}">
      <dgm:prSet/>
      <dgm:spPr/>
      <dgm:t>
        <a:bodyPr/>
        <a:lstStyle/>
        <a:p>
          <a:r>
            <a:rPr lang="en-US"/>
            <a:t>Ask for education on basic domestic violence/sexual assault issues and services for your staff.  Invite advocates to present at an all-staff meeting.</a:t>
          </a:r>
        </a:p>
      </dgm:t>
    </dgm:pt>
    <dgm:pt modelId="{C1923907-CD97-4A4C-8148-D95442C1FEA5}" type="parTrans" cxnId="{94F7695A-ABCC-4E94-8449-700567385B8B}">
      <dgm:prSet/>
      <dgm:spPr/>
      <dgm:t>
        <a:bodyPr/>
        <a:lstStyle/>
        <a:p>
          <a:endParaRPr lang="en-US"/>
        </a:p>
      </dgm:t>
    </dgm:pt>
    <dgm:pt modelId="{DD5B87C0-367E-46B8-9684-9F5F05CB7BEF}" type="sibTrans" cxnId="{94F7695A-ABCC-4E94-8449-700567385B8B}">
      <dgm:prSet/>
      <dgm:spPr/>
      <dgm:t>
        <a:bodyPr/>
        <a:lstStyle/>
        <a:p>
          <a:endParaRPr lang="en-US"/>
        </a:p>
      </dgm:t>
    </dgm:pt>
    <dgm:pt modelId="{DE7189C4-A24D-45E5-8F7D-8E2AF3EC1B2D}">
      <dgm:prSet/>
      <dgm:spPr/>
      <dgm:t>
        <a:bodyPr/>
        <a:lstStyle/>
        <a:p>
          <a:r>
            <a:rPr lang="en-US"/>
            <a:t>Offer</a:t>
          </a:r>
        </a:p>
      </dgm:t>
    </dgm:pt>
    <dgm:pt modelId="{9AE07867-0515-4B69-ADC4-36B994E499F6}" type="parTrans" cxnId="{81896842-E8D8-44E3-B606-B281DCED26FA}">
      <dgm:prSet/>
      <dgm:spPr/>
      <dgm:t>
        <a:bodyPr/>
        <a:lstStyle/>
        <a:p>
          <a:endParaRPr lang="en-US"/>
        </a:p>
      </dgm:t>
    </dgm:pt>
    <dgm:pt modelId="{3FB07EFC-D4D0-4895-B3A4-6A895CC37FB0}" type="sibTrans" cxnId="{81896842-E8D8-44E3-B606-B281DCED26FA}">
      <dgm:prSet/>
      <dgm:spPr/>
      <dgm:t>
        <a:bodyPr/>
        <a:lstStyle/>
        <a:p>
          <a:endParaRPr lang="en-US"/>
        </a:p>
      </dgm:t>
    </dgm:pt>
    <dgm:pt modelId="{EAB17253-996F-4B11-8665-0E06B06C3894}">
      <dgm:prSet/>
      <dgm:spPr/>
      <dgm:t>
        <a:bodyPr/>
        <a:lstStyle/>
        <a:p>
          <a:r>
            <a:rPr lang="en-US"/>
            <a:t>Offer training to their staff on substance use disorders and services you provide.</a:t>
          </a:r>
        </a:p>
      </dgm:t>
    </dgm:pt>
    <dgm:pt modelId="{1BE2FA2F-EAF9-4A61-A704-F743FDB4C768}" type="parTrans" cxnId="{C2F97AD6-3DD2-4EE9-BE13-0B4BC002C95F}">
      <dgm:prSet/>
      <dgm:spPr/>
      <dgm:t>
        <a:bodyPr/>
        <a:lstStyle/>
        <a:p>
          <a:endParaRPr lang="en-US"/>
        </a:p>
      </dgm:t>
    </dgm:pt>
    <dgm:pt modelId="{2DCDC7D9-90E3-4280-BE34-2321D8D78927}" type="sibTrans" cxnId="{C2F97AD6-3DD2-4EE9-BE13-0B4BC002C95F}">
      <dgm:prSet/>
      <dgm:spPr/>
      <dgm:t>
        <a:bodyPr/>
        <a:lstStyle/>
        <a:p>
          <a:endParaRPr lang="en-US"/>
        </a:p>
      </dgm:t>
    </dgm:pt>
    <dgm:pt modelId="{5FCBDFC9-FE1C-450B-BBFB-B422AF511E53}">
      <dgm:prSet/>
      <dgm:spPr/>
      <dgm:t>
        <a:bodyPr/>
        <a:lstStyle/>
        <a:p>
          <a:r>
            <a:rPr lang="en-US" dirty="0"/>
            <a:t>Collaborate</a:t>
          </a:r>
        </a:p>
      </dgm:t>
    </dgm:pt>
    <dgm:pt modelId="{D81967A8-6F34-48EB-B66E-B51C98B9E0A0}" type="parTrans" cxnId="{DF82C892-2B5A-423E-B337-CD6EBB9979C8}">
      <dgm:prSet/>
      <dgm:spPr/>
      <dgm:t>
        <a:bodyPr/>
        <a:lstStyle/>
        <a:p>
          <a:endParaRPr lang="en-US"/>
        </a:p>
      </dgm:t>
    </dgm:pt>
    <dgm:pt modelId="{F5E72555-EFAF-4AE8-8172-1712BF5DB583}" type="sibTrans" cxnId="{DF82C892-2B5A-423E-B337-CD6EBB9979C8}">
      <dgm:prSet/>
      <dgm:spPr/>
      <dgm:t>
        <a:bodyPr/>
        <a:lstStyle/>
        <a:p>
          <a:endParaRPr lang="en-US"/>
        </a:p>
      </dgm:t>
    </dgm:pt>
    <dgm:pt modelId="{2D19DCCD-3F7F-4949-9655-37CF89B8E4EC}">
      <dgm:prSet/>
      <dgm:spPr/>
      <dgm:t>
        <a:bodyPr/>
        <a:lstStyle/>
        <a:p>
          <a:r>
            <a:rPr lang="en-US" dirty="0"/>
            <a:t>Collaborate on bringing a presenter to your community or doing prevention work together in your community</a:t>
          </a:r>
        </a:p>
      </dgm:t>
    </dgm:pt>
    <dgm:pt modelId="{D56BE62A-14BE-441F-A946-8E1C8C25B346}" type="parTrans" cxnId="{8AAD67FC-29E1-4C2A-8C44-0AAD8FF98A02}">
      <dgm:prSet/>
      <dgm:spPr/>
      <dgm:t>
        <a:bodyPr/>
        <a:lstStyle/>
        <a:p>
          <a:endParaRPr lang="en-US"/>
        </a:p>
      </dgm:t>
    </dgm:pt>
    <dgm:pt modelId="{930F0722-6C52-4CB1-8E9E-10D01E62C18F}" type="sibTrans" cxnId="{8AAD67FC-29E1-4C2A-8C44-0AAD8FF98A02}">
      <dgm:prSet/>
      <dgm:spPr/>
      <dgm:t>
        <a:bodyPr/>
        <a:lstStyle/>
        <a:p>
          <a:endParaRPr lang="en-US"/>
        </a:p>
      </dgm:t>
    </dgm:pt>
    <dgm:pt modelId="{16C86CAB-20BB-4D5F-9C97-D3F0CA43AB16}">
      <dgm:prSet/>
      <dgm:spPr/>
      <dgm:t>
        <a:bodyPr/>
        <a:lstStyle/>
        <a:p>
          <a:r>
            <a:rPr lang="en-US"/>
            <a:t>Attend</a:t>
          </a:r>
        </a:p>
      </dgm:t>
    </dgm:pt>
    <dgm:pt modelId="{43B368AF-0AB9-40F2-8992-A9F2F0B479EC}" type="parTrans" cxnId="{A24E137E-8C5A-4A77-9120-0AEE037BDD73}">
      <dgm:prSet/>
      <dgm:spPr/>
      <dgm:t>
        <a:bodyPr/>
        <a:lstStyle/>
        <a:p>
          <a:endParaRPr lang="en-US"/>
        </a:p>
      </dgm:t>
    </dgm:pt>
    <dgm:pt modelId="{5D0E4CC3-5397-42E5-B97F-7001A80FB1B5}" type="sibTrans" cxnId="{A24E137E-8C5A-4A77-9120-0AEE037BDD73}">
      <dgm:prSet/>
      <dgm:spPr/>
      <dgm:t>
        <a:bodyPr/>
        <a:lstStyle/>
        <a:p>
          <a:endParaRPr lang="en-US"/>
        </a:p>
      </dgm:t>
    </dgm:pt>
    <dgm:pt modelId="{712ABD30-9222-4A75-9C23-272F408B2DF4}">
      <dgm:prSet/>
      <dgm:spPr/>
      <dgm:t>
        <a:bodyPr/>
        <a:lstStyle/>
        <a:p>
          <a:r>
            <a:rPr lang="en-US"/>
            <a:t>Attend trainings that the other agency typically attends and network!</a:t>
          </a:r>
        </a:p>
      </dgm:t>
    </dgm:pt>
    <dgm:pt modelId="{FBF3E4A0-3C5D-49AF-B803-AEAE44206747}" type="parTrans" cxnId="{507E2F9C-B129-4886-930B-C7D81A020A5B}">
      <dgm:prSet/>
      <dgm:spPr/>
      <dgm:t>
        <a:bodyPr/>
        <a:lstStyle/>
        <a:p>
          <a:endParaRPr lang="en-US"/>
        </a:p>
      </dgm:t>
    </dgm:pt>
    <dgm:pt modelId="{BE0675C9-FDCA-4A65-8403-CD7FE6A04DDA}" type="sibTrans" cxnId="{507E2F9C-B129-4886-930B-C7D81A020A5B}">
      <dgm:prSet/>
      <dgm:spPr/>
      <dgm:t>
        <a:bodyPr/>
        <a:lstStyle/>
        <a:p>
          <a:endParaRPr lang="en-US"/>
        </a:p>
      </dgm:t>
    </dgm:pt>
    <dgm:pt modelId="{38B54768-A2CC-43C0-8A5F-EE28005ABF42}">
      <dgm:prSet/>
      <dgm:spPr/>
      <dgm:t>
        <a:bodyPr/>
        <a:lstStyle/>
        <a:p>
          <a:r>
            <a:rPr lang="en-US"/>
            <a:t>Educate</a:t>
          </a:r>
        </a:p>
      </dgm:t>
    </dgm:pt>
    <dgm:pt modelId="{F169DFEB-B998-4A11-9E86-D73593C459C8}" type="parTrans" cxnId="{013273F0-41A3-44BE-AE3B-8701FD3B6FB2}">
      <dgm:prSet/>
      <dgm:spPr/>
      <dgm:t>
        <a:bodyPr/>
        <a:lstStyle/>
        <a:p>
          <a:endParaRPr lang="en-US"/>
        </a:p>
      </dgm:t>
    </dgm:pt>
    <dgm:pt modelId="{D162E07C-AA40-4D2F-837E-3FA5CB51F75F}" type="sibTrans" cxnId="{013273F0-41A3-44BE-AE3B-8701FD3B6FB2}">
      <dgm:prSet/>
      <dgm:spPr/>
      <dgm:t>
        <a:bodyPr/>
        <a:lstStyle/>
        <a:p>
          <a:endParaRPr lang="en-US"/>
        </a:p>
      </dgm:t>
    </dgm:pt>
    <dgm:pt modelId="{962AA1FB-EECA-49A8-8772-7CE001CF3504}">
      <dgm:prSet/>
      <dgm:spPr/>
      <dgm:t>
        <a:bodyPr/>
        <a:lstStyle/>
        <a:p>
          <a:r>
            <a:rPr lang="en-US"/>
            <a:t>Educate yourself: books, media, articles- or better yet, start a professional book club!</a:t>
          </a:r>
        </a:p>
      </dgm:t>
    </dgm:pt>
    <dgm:pt modelId="{92B32334-F6BA-4F51-806F-95A7B69C7A59}" type="parTrans" cxnId="{5D994890-3128-4C3B-B8A1-33DE37C9E5E3}">
      <dgm:prSet/>
      <dgm:spPr/>
      <dgm:t>
        <a:bodyPr/>
        <a:lstStyle/>
        <a:p>
          <a:endParaRPr lang="en-US"/>
        </a:p>
      </dgm:t>
    </dgm:pt>
    <dgm:pt modelId="{A5D544EA-F94A-44CB-9850-67B8495A4C08}" type="sibTrans" cxnId="{5D994890-3128-4C3B-B8A1-33DE37C9E5E3}">
      <dgm:prSet/>
      <dgm:spPr/>
      <dgm:t>
        <a:bodyPr/>
        <a:lstStyle/>
        <a:p>
          <a:endParaRPr lang="en-US"/>
        </a:p>
      </dgm:t>
    </dgm:pt>
    <dgm:pt modelId="{7908733A-300A-DB45-907E-DFC0D5E567B1}" type="pres">
      <dgm:prSet presAssocID="{AE630179-C8DA-46EA-AE73-DA304FE141ED}" presName="Name0" presStyleCnt="0">
        <dgm:presLayoutVars>
          <dgm:dir/>
          <dgm:animLvl val="lvl"/>
          <dgm:resizeHandles val="exact"/>
        </dgm:presLayoutVars>
      </dgm:prSet>
      <dgm:spPr/>
    </dgm:pt>
    <dgm:pt modelId="{B14390EA-2495-3442-9B70-786C8DDE1F9B}" type="pres">
      <dgm:prSet presAssocID="{63B6F252-A9B7-411B-B846-75415BC3EE32}" presName="composite" presStyleCnt="0"/>
      <dgm:spPr/>
    </dgm:pt>
    <dgm:pt modelId="{D1925E06-A1EE-A945-84AF-5B62897C8FD1}" type="pres">
      <dgm:prSet presAssocID="{63B6F252-A9B7-411B-B846-75415BC3EE32}" presName="parTx" presStyleLbl="alignNode1" presStyleIdx="0" presStyleCnt="5">
        <dgm:presLayoutVars>
          <dgm:chMax val="0"/>
          <dgm:chPref val="0"/>
        </dgm:presLayoutVars>
      </dgm:prSet>
      <dgm:spPr/>
    </dgm:pt>
    <dgm:pt modelId="{0EFC85CF-A01C-C347-AA65-F900C5CEE0DF}" type="pres">
      <dgm:prSet presAssocID="{63B6F252-A9B7-411B-B846-75415BC3EE32}" presName="desTx" presStyleLbl="alignAccFollowNode1" presStyleIdx="0" presStyleCnt="5">
        <dgm:presLayoutVars/>
      </dgm:prSet>
      <dgm:spPr/>
    </dgm:pt>
    <dgm:pt modelId="{B891D41B-967D-0F4D-9D9D-D526C7824129}" type="pres">
      <dgm:prSet presAssocID="{F4055AFA-63DA-4245-8375-B5A54D6D13C3}" presName="space" presStyleCnt="0"/>
      <dgm:spPr/>
    </dgm:pt>
    <dgm:pt modelId="{FE47F47C-C1E0-3541-BCD8-518CCF47AF36}" type="pres">
      <dgm:prSet presAssocID="{DE7189C4-A24D-45E5-8F7D-8E2AF3EC1B2D}" presName="composite" presStyleCnt="0"/>
      <dgm:spPr/>
    </dgm:pt>
    <dgm:pt modelId="{2E91734E-444C-AB48-AA79-D2D694D19CF3}" type="pres">
      <dgm:prSet presAssocID="{DE7189C4-A24D-45E5-8F7D-8E2AF3EC1B2D}" presName="parTx" presStyleLbl="alignNode1" presStyleIdx="1" presStyleCnt="5">
        <dgm:presLayoutVars>
          <dgm:chMax val="0"/>
          <dgm:chPref val="0"/>
        </dgm:presLayoutVars>
      </dgm:prSet>
      <dgm:spPr/>
    </dgm:pt>
    <dgm:pt modelId="{29AE070E-2673-BF4C-9EFA-1F26DDD90CB8}" type="pres">
      <dgm:prSet presAssocID="{DE7189C4-A24D-45E5-8F7D-8E2AF3EC1B2D}" presName="desTx" presStyleLbl="alignAccFollowNode1" presStyleIdx="1" presStyleCnt="5">
        <dgm:presLayoutVars/>
      </dgm:prSet>
      <dgm:spPr/>
    </dgm:pt>
    <dgm:pt modelId="{F70F26E1-3E47-3546-90E1-7BD6370867AB}" type="pres">
      <dgm:prSet presAssocID="{3FB07EFC-D4D0-4895-B3A4-6A895CC37FB0}" presName="space" presStyleCnt="0"/>
      <dgm:spPr/>
    </dgm:pt>
    <dgm:pt modelId="{7FFE2D97-FFEE-ED4B-9B77-4D96B76BF3A1}" type="pres">
      <dgm:prSet presAssocID="{5FCBDFC9-FE1C-450B-BBFB-B422AF511E53}" presName="composite" presStyleCnt="0"/>
      <dgm:spPr/>
    </dgm:pt>
    <dgm:pt modelId="{0BC95981-0118-C947-8039-8E713D32A820}" type="pres">
      <dgm:prSet presAssocID="{5FCBDFC9-FE1C-450B-BBFB-B422AF511E53}" presName="parTx" presStyleLbl="alignNode1" presStyleIdx="2" presStyleCnt="5">
        <dgm:presLayoutVars>
          <dgm:chMax val="0"/>
          <dgm:chPref val="0"/>
        </dgm:presLayoutVars>
      </dgm:prSet>
      <dgm:spPr/>
    </dgm:pt>
    <dgm:pt modelId="{BADAC12C-9F50-7644-B912-60F24D3D9CF1}" type="pres">
      <dgm:prSet presAssocID="{5FCBDFC9-FE1C-450B-BBFB-B422AF511E53}" presName="desTx" presStyleLbl="alignAccFollowNode1" presStyleIdx="2" presStyleCnt="5">
        <dgm:presLayoutVars/>
      </dgm:prSet>
      <dgm:spPr/>
    </dgm:pt>
    <dgm:pt modelId="{62E8F38E-FF4D-9944-92B0-D4163075DFF4}" type="pres">
      <dgm:prSet presAssocID="{F5E72555-EFAF-4AE8-8172-1712BF5DB583}" presName="space" presStyleCnt="0"/>
      <dgm:spPr/>
    </dgm:pt>
    <dgm:pt modelId="{AD774567-576F-194F-BA5F-62735F387F21}" type="pres">
      <dgm:prSet presAssocID="{16C86CAB-20BB-4D5F-9C97-D3F0CA43AB16}" presName="composite" presStyleCnt="0"/>
      <dgm:spPr/>
    </dgm:pt>
    <dgm:pt modelId="{4D0D8F8C-699C-B141-96B5-7565BD8A88AC}" type="pres">
      <dgm:prSet presAssocID="{16C86CAB-20BB-4D5F-9C97-D3F0CA43AB16}" presName="parTx" presStyleLbl="alignNode1" presStyleIdx="3" presStyleCnt="5">
        <dgm:presLayoutVars>
          <dgm:chMax val="0"/>
          <dgm:chPref val="0"/>
        </dgm:presLayoutVars>
      </dgm:prSet>
      <dgm:spPr/>
    </dgm:pt>
    <dgm:pt modelId="{2A2743D6-26EC-5E44-A210-6B9FAF86A4C4}" type="pres">
      <dgm:prSet presAssocID="{16C86CAB-20BB-4D5F-9C97-D3F0CA43AB16}" presName="desTx" presStyleLbl="alignAccFollowNode1" presStyleIdx="3" presStyleCnt="5">
        <dgm:presLayoutVars/>
      </dgm:prSet>
      <dgm:spPr/>
    </dgm:pt>
    <dgm:pt modelId="{673E734C-1BA3-E541-A32A-13225EB527A2}" type="pres">
      <dgm:prSet presAssocID="{5D0E4CC3-5397-42E5-B97F-7001A80FB1B5}" presName="space" presStyleCnt="0"/>
      <dgm:spPr/>
    </dgm:pt>
    <dgm:pt modelId="{4190F2FE-73BB-A547-9B34-70F496BE9B31}" type="pres">
      <dgm:prSet presAssocID="{38B54768-A2CC-43C0-8A5F-EE28005ABF42}" presName="composite" presStyleCnt="0"/>
      <dgm:spPr/>
    </dgm:pt>
    <dgm:pt modelId="{12BCAAA2-3A86-7549-852D-17BD32665DDC}" type="pres">
      <dgm:prSet presAssocID="{38B54768-A2CC-43C0-8A5F-EE28005ABF42}" presName="parTx" presStyleLbl="alignNode1" presStyleIdx="4" presStyleCnt="5">
        <dgm:presLayoutVars>
          <dgm:chMax val="0"/>
          <dgm:chPref val="0"/>
        </dgm:presLayoutVars>
      </dgm:prSet>
      <dgm:spPr/>
    </dgm:pt>
    <dgm:pt modelId="{4E1328FC-1560-1843-B7B9-21333252A2E6}" type="pres">
      <dgm:prSet presAssocID="{38B54768-A2CC-43C0-8A5F-EE28005ABF42}" presName="desTx" presStyleLbl="alignAccFollowNode1" presStyleIdx="4" presStyleCnt="5">
        <dgm:presLayoutVars/>
      </dgm:prSet>
      <dgm:spPr/>
    </dgm:pt>
  </dgm:ptLst>
  <dgm:cxnLst>
    <dgm:cxn modelId="{141B420B-B403-7E47-BEB9-D3D065E11276}" type="presOf" srcId="{DE7189C4-A24D-45E5-8F7D-8E2AF3EC1B2D}" destId="{2E91734E-444C-AB48-AA79-D2D694D19CF3}" srcOrd="0" destOrd="0" presId="urn:microsoft.com/office/officeart/2016/7/layout/HorizontalActionList"/>
    <dgm:cxn modelId="{52BAE914-9015-694A-9A33-4CB85A3F8608}" type="presOf" srcId="{EAB17253-996F-4B11-8665-0E06B06C3894}" destId="{29AE070E-2673-BF4C-9EFA-1F26DDD90CB8}" srcOrd="0" destOrd="0" presId="urn:microsoft.com/office/officeart/2016/7/layout/HorizontalActionList"/>
    <dgm:cxn modelId="{A59C252C-EEC9-9046-B66E-1D9C9D60DB46}" type="presOf" srcId="{712ABD30-9222-4A75-9C23-272F408B2DF4}" destId="{2A2743D6-26EC-5E44-A210-6B9FAF86A4C4}" srcOrd="0" destOrd="0" presId="urn:microsoft.com/office/officeart/2016/7/layout/HorizontalActionList"/>
    <dgm:cxn modelId="{86B11E37-2800-1848-AFF7-680F92D0AA09}" type="presOf" srcId="{AE630179-C8DA-46EA-AE73-DA304FE141ED}" destId="{7908733A-300A-DB45-907E-DFC0D5E567B1}" srcOrd="0" destOrd="0" presId="urn:microsoft.com/office/officeart/2016/7/layout/HorizontalActionList"/>
    <dgm:cxn modelId="{658F283D-7AF4-644C-A54F-3DE0C6F19E9B}" type="presOf" srcId="{962AA1FB-EECA-49A8-8772-7CE001CF3504}" destId="{4E1328FC-1560-1843-B7B9-21333252A2E6}" srcOrd="0" destOrd="0" presId="urn:microsoft.com/office/officeart/2016/7/layout/HorizontalActionList"/>
    <dgm:cxn modelId="{81896842-E8D8-44E3-B606-B281DCED26FA}" srcId="{AE630179-C8DA-46EA-AE73-DA304FE141ED}" destId="{DE7189C4-A24D-45E5-8F7D-8E2AF3EC1B2D}" srcOrd="1" destOrd="0" parTransId="{9AE07867-0515-4B69-ADC4-36B994E499F6}" sibTransId="{3FB07EFC-D4D0-4895-B3A4-6A895CC37FB0}"/>
    <dgm:cxn modelId="{94F7695A-ABCC-4E94-8449-700567385B8B}" srcId="{63B6F252-A9B7-411B-B846-75415BC3EE32}" destId="{5D4224B2-CD84-4B05-81C6-EAAEC0FBE11C}" srcOrd="0" destOrd="0" parTransId="{C1923907-CD97-4A4C-8148-D95442C1FEA5}" sibTransId="{DD5B87C0-367E-46B8-9684-9F5F05CB7BEF}"/>
    <dgm:cxn modelId="{BEE5EE63-F782-EE46-B2DC-07A7D83810F9}" type="presOf" srcId="{2D19DCCD-3F7F-4949-9655-37CF89B8E4EC}" destId="{BADAC12C-9F50-7644-B912-60F24D3D9CF1}" srcOrd="0" destOrd="0" presId="urn:microsoft.com/office/officeart/2016/7/layout/HorizontalActionList"/>
    <dgm:cxn modelId="{A24E137E-8C5A-4A77-9120-0AEE037BDD73}" srcId="{AE630179-C8DA-46EA-AE73-DA304FE141ED}" destId="{16C86CAB-20BB-4D5F-9C97-D3F0CA43AB16}" srcOrd="3" destOrd="0" parTransId="{43B368AF-0AB9-40F2-8992-A9F2F0B479EC}" sibTransId="{5D0E4CC3-5397-42E5-B97F-7001A80FB1B5}"/>
    <dgm:cxn modelId="{5D994890-3128-4C3B-B8A1-33DE37C9E5E3}" srcId="{38B54768-A2CC-43C0-8A5F-EE28005ABF42}" destId="{962AA1FB-EECA-49A8-8772-7CE001CF3504}" srcOrd="0" destOrd="0" parTransId="{92B32334-F6BA-4F51-806F-95A7B69C7A59}" sibTransId="{A5D544EA-F94A-44CB-9850-67B8495A4C08}"/>
    <dgm:cxn modelId="{DF82C892-2B5A-423E-B337-CD6EBB9979C8}" srcId="{AE630179-C8DA-46EA-AE73-DA304FE141ED}" destId="{5FCBDFC9-FE1C-450B-BBFB-B422AF511E53}" srcOrd="2" destOrd="0" parTransId="{D81967A8-6F34-48EB-B66E-B51C98B9E0A0}" sibTransId="{F5E72555-EFAF-4AE8-8172-1712BF5DB583}"/>
    <dgm:cxn modelId="{9A7A4694-242E-E347-AF96-26D32333130C}" type="presOf" srcId="{63B6F252-A9B7-411B-B846-75415BC3EE32}" destId="{D1925E06-A1EE-A945-84AF-5B62897C8FD1}" srcOrd="0" destOrd="0" presId="urn:microsoft.com/office/officeart/2016/7/layout/HorizontalActionList"/>
    <dgm:cxn modelId="{C847229B-4A3E-3C45-8582-1DD2F3C98E23}" type="presOf" srcId="{16C86CAB-20BB-4D5F-9C97-D3F0CA43AB16}" destId="{4D0D8F8C-699C-B141-96B5-7565BD8A88AC}" srcOrd="0" destOrd="0" presId="urn:microsoft.com/office/officeart/2016/7/layout/HorizontalActionList"/>
    <dgm:cxn modelId="{507E2F9C-B129-4886-930B-C7D81A020A5B}" srcId="{16C86CAB-20BB-4D5F-9C97-D3F0CA43AB16}" destId="{712ABD30-9222-4A75-9C23-272F408B2DF4}" srcOrd="0" destOrd="0" parTransId="{FBF3E4A0-3C5D-49AF-B803-AEAE44206747}" sibTransId="{BE0675C9-FDCA-4A65-8403-CD7FE6A04DDA}"/>
    <dgm:cxn modelId="{12D2E59E-79A1-450A-A985-BC356DEE1E9D}" srcId="{AE630179-C8DA-46EA-AE73-DA304FE141ED}" destId="{63B6F252-A9B7-411B-B846-75415BC3EE32}" srcOrd="0" destOrd="0" parTransId="{7F77207E-2EB2-4FA0-AA27-B647677F8038}" sibTransId="{F4055AFA-63DA-4245-8375-B5A54D6D13C3}"/>
    <dgm:cxn modelId="{56F026C4-ED0C-3147-85A2-F7F5ED3A5DD6}" type="presOf" srcId="{5D4224B2-CD84-4B05-81C6-EAAEC0FBE11C}" destId="{0EFC85CF-A01C-C347-AA65-F900C5CEE0DF}" srcOrd="0" destOrd="0" presId="urn:microsoft.com/office/officeart/2016/7/layout/HorizontalActionList"/>
    <dgm:cxn modelId="{C2F97AD6-3DD2-4EE9-BE13-0B4BC002C95F}" srcId="{DE7189C4-A24D-45E5-8F7D-8E2AF3EC1B2D}" destId="{EAB17253-996F-4B11-8665-0E06B06C3894}" srcOrd="0" destOrd="0" parTransId="{1BE2FA2F-EAF9-4A61-A704-F743FDB4C768}" sibTransId="{2DCDC7D9-90E3-4280-BE34-2321D8D78927}"/>
    <dgm:cxn modelId="{AD958BD9-D849-6440-99B4-7CA95A57CF0F}" type="presOf" srcId="{5FCBDFC9-FE1C-450B-BBFB-B422AF511E53}" destId="{0BC95981-0118-C947-8039-8E713D32A820}" srcOrd="0" destOrd="0" presId="urn:microsoft.com/office/officeart/2016/7/layout/HorizontalActionList"/>
    <dgm:cxn modelId="{411AF7E0-8F5B-224A-92F9-050969225759}" type="presOf" srcId="{38B54768-A2CC-43C0-8A5F-EE28005ABF42}" destId="{12BCAAA2-3A86-7549-852D-17BD32665DDC}" srcOrd="0" destOrd="0" presId="urn:microsoft.com/office/officeart/2016/7/layout/HorizontalActionList"/>
    <dgm:cxn modelId="{013273F0-41A3-44BE-AE3B-8701FD3B6FB2}" srcId="{AE630179-C8DA-46EA-AE73-DA304FE141ED}" destId="{38B54768-A2CC-43C0-8A5F-EE28005ABF42}" srcOrd="4" destOrd="0" parTransId="{F169DFEB-B998-4A11-9E86-D73593C459C8}" sibTransId="{D162E07C-AA40-4D2F-837E-3FA5CB51F75F}"/>
    <dgm:cxn modelId="{8AAD67FC-29E1-4C2A-8C44-0AAD8FF98A02}" srcId="{5FCBDFC9-FE1C-450B-BBFB-B422AF511E53}" destId="{2D19DCCD-3F7F-4949-9655-37CF89B8E4EC}" srcOrd="0" destOrd="0" parTransId="{D56BE62A-14BE-441F-A946-8E1C8C25B346}" sibTransId="{930F0722-6C52-4CB1-8E9E-10D01E62C18F}"/>
    <dgm:cxn modelId="{02BDE464-F0AA-1045-9A15-86011B207064}" type="presParOf" srcId="{7908733A-300A-DB45-907E-DFC0D5E567B1}" destId="{B14390EA-2495-3442-9B70-786C8DDE1F9B}" srcOrd="0" destOrd="0" presId="urn:microsoft.com/office/officeart/2016/7/layout/HorizontalActionList"/>
    <dgm:cxn modelId="{716D1E6B-2604-B042-99A8-BDB3E0B8BD82}" type="presParOf" srcId="{B14390EA-2495-3442-9B70-786C8DDE1F9B}" destId="{D1925E06-A1EE-A945-84AF-5B62897C8FD1}" srcOrd="0" destOrd="0" presId="urn:microsoft.com/office/officeart/2016/7/layout/HorizontalActionList"/>
    <dgm:cxn modelId="{ECD51844-D448-1E4B-89BF-00D4C78EC6FF}" type="presParOf" srcId="{B14390EA-2495-3442-9B70-786C8DDE1F9B}" destId="{0EFC85CF-A01C-C347-AA65-F900C5CEE0DF}" srcOrd="1" destOrd="0" presId="urn:microsoft.com/office/officeart/2016/7/layout/HorizontalActionList"/>
    <dgm:cxn modelId="{E2B0AD8E-68A3-5742-BFF4-8AAB41EE9749}" type="presParOf" srcId="{7908733A-300A-DB45-907E-DFC0D5E567B1}" destId="{B891D41B-967D-0F4D-9D9D-D526C7824129}" srcOrd="1" destOrd="0" presId="urn:microsoft.com/office/officeart/2016/7/layout/HorizontalActionList"/>
    <dgm:cxn modelId="{2803FBEC-FB73-3C4B-A963-826CBF175395}" type="presParOf" srcId="{7908733A-300A-DB45-907E-DFC0D5E567B1}" destId="{FE47F47C-C1E0-3541-BCD8-518CCF47AF36}" srcOrd="2" destOrd="0" presId="urn:microsoft.com/office/officeart/2016/7/layout/HorizontalActionList"/>
    <dgm:cxn modelId="{D03D754B-A3B0-C74A-9213-B8A9A2204861}" type="presParOf" srcId="{FE47F47C-C1E0-3541-BCD8-518CCF47AF36}" destId="{2E91734E-444C-AB48-AA79-D2D694D19CF3}" srcOrd="0" destOrd="0" presId="urn:microsoft.com/office/officeart/2016/7/layout/HorizontalActionList"/>
    <dgm:cxn modelId="{6A8D695E-26F5-AF44-909F-4828DFB07630}" type="presParOf" srcId="{FE47F47C-C1E0-3541-BCD8-518CCF47AF36}" destId="{29AE070E-2673-BF4C-9EFA-1F26DDD90CB8}" srcOrd="1" destOrd="0" presId="urn:microsoft.com/office/officeart/2016/7/layout/HorizontalActionList"/>
    <dgm:cxn modelId="{D23BDEDC-CB59-0843-B880-F1D3D32E588B}" type="presParOf" srcId="{7908733A-300A-DB45-907E-DFC0D5E567B1}" destId="{F70F26E1-3E47-3546-90E1-7BD6370867AB}" srcOrd="3" destOrd="0" presId="urn:microsoft.com/office/officeart/2016/7/layout/HorizontalActionList"/>
    <dgm:cxn modelId="{A841439F-0C1F-994C-AB0E-6307B8B5DD29}" type="presParOf" srcId="{7908733A-300A-DB45-907E-DFC0D5E567B1}" destId="{7FFE2D97-FFEE-ED4B-9B77-4D96B76BF3A1}" srcOrd="4" destOrd="0" presId="urn:microsoft.com/office/officeart/2016/7/layout/HorizontalActionList"/>
    <dgm:cxn modelId="{BBED4C4F-28E7-2C4D-A88B-3097E37E8490}" type="presParOf" srcId="{7FFE2D97-FFEE-ED4B-9B77-4D96B76BF3A1}" destId="{0BC95981-0118-C947-8039-8E713D32A820}" srcOrd="0" destOrd="0" presId="urn:microsoft.com/office/officeart/2016/7/layout/HorizontalActionList"/>
    <dgm:cxn modelId="{5A256624-8814-EF4E-BDEA-7E31BE6A156D}" type="presParOf" srcId="{7FFE2D97-FFEE-ED4B-9B77-4D96B76BF3A1}" destId="{BADAC12C-9F50-7644-B912-60F24D3D9CF1}" srcOrd="1" destOrd="0" presId="urn:microsoft.com/office/officeart/2016/7/layout/HorizontalActionList"/>
    <dgm:cxn modelId="{BA25C1AB-FF4E-3C47-8CE4-FF36098D3B92}" type="presParOf" srcId="{7908733A-300A-DB45-907E-DFC0D5E567B1}" destId="{62E8F38E-FF4D-9944-92B0-D4163075DFF4}" srcOrd="5" destOrd="0" presId="urn:microsoft.com/office/officeart/2016/7/layout/HorizontalActionList"/>
    <dgm:cxn modelId="{F886851E-6A15-EB44-BECD-734093B41E6D}" type="presParOf" srcId="{7908733A-300A-DB45-907E-DFC0D5E567B1}" destId="{AD774567-576F-194F-BA5F-62735F387F21}" srcOrd="6" destOrd="0" presId="urn:microsoft.com/office/officeart/2016/7/layout/HorizontalActionList"/>
    <dgm:cxn modelId="{81829F96-F550-5B40-94FE-6A91F570C275}" type="presParOf" srcId="{AD774567-576F-194F-BA5F-62735F387F21}" destId="{4D0D8F8C-699C-B141-96B5-7565BD8A88AC}" srcOrd="0" destOrd="0" presId="urn:microsoft.com/office/officeart/2016/7/layout/HorizontalActionList"/>
    <dgm:cxn modelId="{D3929E88-02EF-3246-B235-C36557AA1436}" type="presParOf" srcId="{AD774567-576F-194F-BA5F-62735F387F21}" destId="{2A2743D6-26EC-5E44-A210-6B9FAF86A4C4}" srcOrd="1" destOrd="0" presId="urn:microsoft.com/office/officeart/2016/7/layout/HorizontalActionList"/>
    <dgm:cxn modelId="{27C7D4D5-D349-4F4F-B7E4-6CF9511DAE5B}" type="presParOf" srcId="{7908733A-300A-DB45-907E-DFC0D5E567B1}" destId="{673E734C-1BA3-E541-A32A-13225EB527A2}" srcOrd="7" destOrd="0" presId="urn:microsoft.com/office/officeart/2016/7/layout/HorizontalActionList"/>
    <dgm:cxn modelId="{41D86093-6386-B147-9273-43499460692E}" type="presParOf" srcId="{7908733A-300A-DB45-907E-DFC0D5E567B1}" destId="{4190F2FE-73BB-A547-9B34-70F496BE9B31}" srcOrd="8" destOrd="0" presId="urn:microsoft.com/office/officeart/2016/7/layout/HorizontalActionList"/>
    <dgm:cxn modelId="{EE62DE20-4EFA-9643-9B54-B56E1AB4E40F}" type="presParOf" srcId="{4190F2FE-73BB-A547-9B34-70F496BE9B31}" destId="{12BCAAA2-3A86-7549-852D-17BD32665DDC}" srcOrd="0" destOrd="0" presId="urn:microsoft.com/office/officeart/2016/7/layout/HorizontalActionList"/>
    <dgm:cxn modelId="{505AEA43-E486-8D42-B75E-53CB9A40053B}" type="presParOf" srcId="{4190F2FE-73BB-A547-9B34-70F496BE9B31}" destId="{4E1328FC-1560-1843-B7B9-21333252A2E6}"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61902B-F435-478E-9079-DE0692ACD09A}" type="doc">
      <dgm:prSet loTypeId="urn:microsoft.com/office/officeart/2005/8/layout/matrix3" loCatId="matrix" qsTypeId="urn:microsoft.com/office/officeart/2005/8/quickstyle/simple4" qsCatId="simple" csTypeId="urn:microsoft.com/office/officeart/2005/8/colors/colorful5" csCatId="colorful" phldr="1"/>
      <dgm:spPr/>
      <dgm:t>
        <a:bodyPr/>
        <a:lstStyle/>
        <a:p>
          <a:endParaRPr lang="en-US"/>
        </a:p>
      </dgm:t>
    </dgm:pt>
    <dgm:pt modelId="{E67F9F53-5EA1-42A7-AD6C-C862F443C2FA}">
      <dgm:prSet/>
      <dgm:spPr/>
      <dgm:t>
        <a:bodyPr/>
        <a:lstStyle/>
        <a:p>
          <a:r>
            <a:rPr lang="en-US"/>
            <a:t>It’s a long process for trainings and implementing integrated services.</a:t>
          </a:r>
        </a:p>
      </dgm:t>
    </dgm:pt>
    <dgm:pt modelId="{E3039074-57A7-4586-B0EF-15544EAD7226}" type="parTrans" cxnId="{31CA5C50-5F91-4F71-ADA3-43871154F307}">
      <dgm:prSet/>
      <dgm:spPr/>
      <dgm:t>
        <a:bodyPr/>
        <a:lstStyle/>
        <a:p>
          <a:endParaRPr lang="en-US"/>
        </a:p>
      </dgm:t>
    </dgm:pt>
    <dgm:pt modelId="{03B989A9-F8EB-4B64-BFB1-D1B3B16FBD4A}" type="sibTrans" cxnId="{31CA5C50-5F91-4F71-ADA3-43871154F307}">
      <dgm:prSet/>
      <dgm:spPr/>
      <dgm:t>
        <a:bodyPr/>
        <a:lstStyle/>
        <a:p>
          <a:endParaRPr lang="en-US"/>
        </a:p>
      </dgm:t>
    </dgm:pt>
    <dgm:pt modelId="{2F7E7B1A-B240-4EB5-A0C4-BE2A53433B02}">
      <dgm:prSet/>
      <dgm:spPr/>
      <dgm:t>
        <a:bodyPr/>
        <a:lstStyle/>
        <a:p>
          <a:r>
            <a:rPr lang="en-US" dirty="0"/>
            <a:t>Differing philosophical backgrounds and service provision.</a:t>
          </a:r>
        </a:p>
      </dgm:t>
    </dgm:pt>
    <dgm:pt modelId="{AE512C66-7EC0-4732-829C-BEA32EBDE942}" type="parTrans" cxnId="{A964896C-A2C6-47FC-9863-AA93304F47FA}">
      <dgm:prSet/>
      <dgm:spPr/>
      <dgm:t>
        <a:bodyPr/>
        <a:lstStyle/>
        <a:p>
          <a:endParaRPr lang="en-US"/>
        </a:p>
      </dgm:t>
    </dgm:pt>
    <dgm:pt modelId="{55DA574D-6814-4C19-BA9D-60862BED7BC7}" type="sibTrans" cxnId="{A964896C-A2C6-47FC-9863-AA93304F47FA}">
      <dgm:prSet/>
      <dgm:spPr/>
      <dgm:t>
        <a:bodyPr/>
        <a:lstStyle/>
        <a:p>
          <a:endParaRPr lang="en-US"/>
        </a:p>
      </dgm:t>
    </dgm:pt>
    <dgm:pt modelId="{C6CF5138-F3B1-485A-8A38-A8B77D42FC64}">
      <dgm:prSet/>
      <dgm:spPr/>
      <dgm:t>
        <a:bodyPr/>
        <a:lstStyle/>
        <a:p>
          <a:r>
            <a:rPr lang="en-US"/>
            <a:t>Continued education for new staff</a:t>
          </a:r>
        </a:p>
      </dgm:t>
    </dgm:pt>
    <dgm:pt modelId="{DD116DCF-C715-45D5-B627-3FFA0AB0CF87}" type="parTrans" cxnId="{1266AFD0-525F-41EA-A93C-E0E35E2F9584}">
      <dgm:prSet/>
      <dgm:spPr/>
      <dgm:t>
        <a:bodyPr/>
        <a:lstStyle/>
        <a:p>
          <a:endParaRPr lang="en-US"/>
        </a:p>
      </dgm:t>
    </dgm:pt>
    <dgm:pt modelId="{856C6025-9482-4118-B8F9-3CE44DD42153}" type="sibTrans" cxnId="{1266AFD0-525F-41EA-A93C-E0E35E2F9584}">
      <dgm:prSet/>
      <dgm:spPr/>
      <dgm:t>
        <a:bodyPr/>
        <a:lstStyle/>
        <a:p>
          <a:endParaRPr lang="en-US"/>
        </a:p>
      </dgm:t>
    </dgm:pt>
    <dgm:pt modelId="{192EC903-5ABB-4F52-8C50-E7024AC8027F}">
      <dgm:prSet/>
      <dgm:spPr/>
      <dgm:t>
        <a:bodyPr/>
        <a:lstStyle/>
        <a:p>
          <a:r>
            <a:rPr lang="en-US"/>
            <a:t>Funding sources</a:t>
          </a:r>
        </a:p>
      </dgm:t>
    </dgm:pt>
    <dgm:pt modelId="{95EDC57E-8D1C-469F-A762-CC535926202B}" type="parTrans" cxnId="{4B6D0A5B-3B68-4467-B460-A2B968906F78}">
      <dgm:prSet/>
      <dgm:spPr/>
      <dgm:t>
        <a:bodyPr/>
        <a:lstStyle/>
        <a:p>
          <a:endParaRPr lang="en-US"/>
        </a:p>
      </dgm:t>
    </dgm:pt>
    <dgm:pt modelId="{C0B86130-30E4-497F-B119-A67AC5369071}" type="sibTrans" cxnId="{4B6D0A5B-3B68-4467-B460-A2B968906F78}">
      <dgm:prSet/>
      <dgm:spPr/>
      <dgm:t>
        <a:bodyPr/>
        <a:lstStyle/>
        <a:p>
          <a:endParaRPr lang="en-US"/>
        </a:p>
      </dgm:t>
    </dgm:pt>
    <dgm:pt modelId="{728C46DB-E225-124C-99A5-9228947FAE45}" type="pres">
      <dgm:prSet presAssocID="{5F61902B-F435-478E-9079-DE0692ACD09A}" presName="matrix" presStyleCnt="0">
        <dgm:presLayoutVars>
          <dgm:chMax val="1"/>
          <dgm:dir/>
          <dgm:resizeHandles val="exact"/>
        </dgm:presLayoutVars>
      </dgm:prSet>
      <dgm:spPr/>
    </dgm:pt>
    <dgm:pt modelId="{7B2BD645-8CFA-A84F-AE22-3FE550A97998}" type="pres">
      <dgm:prSet presAssocID="{5F61902B-F435-478E-9079-DE0692ACD09A}" presName="diamond" presStyleLbl="bgShp" presStyleIdx="0" presStyleCnt="1"/>
      <dgm:spPr/>
    </dgm:pt>
    <dgm:pt modelId="{89905B17-8137-F442-B4CA-CE1280D1963B}" type="pres">
      <dgm:prSet presAssocID="{5F61902B-F435-478E-9079-DE0692ACD09A}" presName="quad1" presStyleLbl="node1" presStyleIdx="0" presStyleCnt="4">
        <dgm:presLayoutVars>
          <dgm:chMax val="0"/>
          <dgm:chPref val="0"/>
          <dgm:bulletEnabled val="1"/>
        </dgm:presLayoutVars>
      </dgm:prSet>
      <dgm:spPr/>
    </dgm:pt>
    <dgm:pt modelId="{4C5A68AB-089C-0244-9FA0-BC6125E8AF9D}" type="pres">
      <dgm:prSet presAssocID="{5F61902B-F435-478E-9079-DE0692ACD09A}" presName="quad2" presStyleLbl="node1" presStyleIdx="1" presStyleCnt="4">
        <dgm:presLayoutVars>
          <dgm:chMax val="0"/>
          <dgm:chPref val="0"/>
          <dgm:bulletEnabled val="1"/>
        </dgm:presLayoutVars>
      </dgm:prSet>
      <dgm:spPr/>
    </dgm:pt>
    <dgm:pt modelId="{52B4DD03-E272-9049-859B-E98AB0CEA1C0}" type="pres">
      <dgm:prSet presAssocID="{5F61902B-F435-478E-9079-DE0692ACD09A}" presName="quad3" presStyleLbl="node1" presStyleIdx="2" presStyleCnt="4">
        <dgm:presLayoutVars>
          <dgm:chMax val="0"/>
          <dgm:chPref val="0"/>
          <dgm:bulletEnabled val="1"/>
        </dgm:presLayoutVars>
      </dgm:prSet>
      <dgm:spPr/>
    </dgm:pt>
    <dgm:pt modelId="{E931ECDF-F5D4-0E49-9F70-86143C8C1E59}" type="pres">
      <dgm:prSet presAssocID="{5F61902B-F435-478E-9079-DE0692ACD09A}" presName="quad4" presStyleLbl="node1" presStyleIdx="3" presStyleCnt="4">
        <dgm:presLayoutVars>
          <dgm:chMax val="0"/>
          <dgm:chPref val="0"/>
          <dgm:bulletEnabled val="1"/>
        </dgm:presLayoutVars>
      </dgm:prSet>
      <dgm:spPr/>
    </dgm:pt>
  </dgm:ptLst>
  <dgm:cxnLst>
    <dgm:cxn modelId="{011EC214-AD80-7B42-B848-CA32F60DDAD4}" type="presOf" srcId="{C6CF5138-F3B1-485A-8A38-A8B77D42FC64}" destId="{52B4DD03-E272-9049-859B-E98AB0CEA1C0}" srcOrd="0" destOrd="0" presId="urn:microsoft.com/office/officeart/2005/8/layout/matrix3"/>
    <dgm:cxn modelId="{7409381E-B20B-0547-B6E3-972054C6D7FF}" type="presOf" srcId="{E67F9F53-5EA1-42A7-AD6C-C862F443C2FA}" destId="{89905B17-8137-F442-B4CA-CE1280D1963B}" srcOrd="0" destOrd="0" presId="urn:microsoft.com/office/officeart/2005/8/layout/matrix3"/>
    <dgm:cxn modelId="{31CA5C50-5F91-4F71-ADA3-43871154F307}" srcId="{5F61902B-F435-478E-9079-DE0692ACD09A}" destId="{E67F9F53-5EA1-42A7-AD6C-C862F443C2FA}" srcOrd="0" destOrd="0" parTransId="{E3039074-57A7-4586-B0EF-15544EAD7226}" sibTransId="{03B989A9-F8EB-4B64-BFB1-D1B3B16FBD4A}"/>
    <dgm:cxn modelId="{4B6D0A5B-3B68-4467-B460-A2B968906F78}" srcId="{5F61902B-F435-478E-9079-DE0692ACD09A}" destId="{192EC903-5ABB-4F52-8C50-E7024AC8027F}" srcOrd="3" destOrd="0" parTransId="{95EDC57E-8D1C-469F-A762-CC535926202B}" sibTransId="{C0B86130-30E4-497F-B119-A67AC5369071}"/>
    <dgm:cxn modelId="{A964896C-A2C6-47FC-9863-AA93304F47FA}" srcId="{5F61902B-F435-478E-9079-DE0692ACD09A}" destId="{2F7E7B1A-B240-4EB5-A0C4-BE2A53433B02}" srcOrd="1" destOrd="0" parTransId="{AE512C66-7EC0-4732-829C-BEA32EBDE942}" sibTransId="{55DA574D-6814-4C19-BA9D-60862BED7BC7}"/>
    <dgm:cxn modelId="{A069DCC8-2419-1544-A916-1325CD2F68A5}" type="presOf" srcId="{5F61902B-F435-478E-9079-DE0692ACD09A}" destId="{728C46DB-E225-124C-99A5-9228947FAE45}" srcOrd="0" destOrd="0" presId="urn:microsoft.com/office/officeart/2005/8/layout/matrix3"/>
    <dgm:cxn modelId="{1266AFD0-525F-41EA-A93C-E0E35E2F9584}" srcId="{5F61902B-F435-478E-9079-DE0692ACD09A}" destId="{C6CF5138-F3B1-485A-8A38-A8B77D42FC64}" srcOrd="2" destOrd="0" parTransId="{DD116DCF-C715-45D5-B627-3FFA0AB0CF87}" sibTransId="{856C6025-9482-4118-B8F9-3CE44DD42153}"/>
    <dgm:cxn modelId="{BA2603D6-CE9E-2D4F-A30B-54886D73EF1F}" type="presOf" srcId="{2F7E7B1A-B240-4EB5-A0C4-BE2A53433B02}" destId="{4C5A68AB-089C-0244-9FA0-BC6125E8AF9D}" srcOrd="0" destOrd="0" presId="urn:microsoft.com/office/officeart/2005/8/layout/matrix3"/>
    <dgm:cxn modelId="{96972AEF-43D1-F946-A08C-3F5160CD9F84}" type="presOf" srcId="{192EC903-5ABB-4F52-8C50-E7024AC8027F}" destId="{E931ECDF-F5D4-0E49-9F70-86143C8C1E59}" srcOrd="0" destOrd="0" presId="urn:microsoft.com/office/officeart/2005/8/layout/matrix3"/>
    <dgm:cxn modelId="{83647545-6DB8-2042-A59E-22EC0BE49543}" type="presParOf" srcId="{728C46DB-E225-124C-99A5-9228947FAE45}" destId="{7B2BD645-8CFA-A84F-AE22-3FE550A97998}" srcOrd="0" destOrd="0" presId="urn:microsoft.com/office/officeart/2005/8/layout/matrix3"/>
    <dgm:cxn modelId="{2214218B-0265-8740-AAF9-B0F2D8C3D86D}" type="presParOf" srcId="{728C46DB-E225-124C-99A5-9228947FAE45}" destId="{89905B17-8137-F442-B4CA-CE1280D1963B}" srcOrd="1" destOrd="0" presId="urn:microsoft.com/office/officeart/2005/8/layout/matrix3"/>
    <dgm:cxn modelId="{5F8F96C4-1B52-8046-BFBA-566728200709}" type="presParOf" srcId="{728C46DB-E225-124C-99A5-9228947FAE45}" destId="{4C5A68AB-089C-0244-9FA0-BC6125E8AF9D}" srcOrd="2" destOrd="0" presId="urn:microsoft.com/office/officeart/2005/8/layout/matrix3"/>
    <dgm:cxn modelId="{9C883832-6C5B-8E46-84E3-110FE0577F8E}" type="presParOf" srcId="{728C46DB-E225-124C-99A5-9228947FAE45}" destId="{52B4DD03-E272-9049-859B-E98AB0CEA1C0}" srcOrd="3" destOrd="0" presId="urn:microsoft.com/office/officeart/2005/8/layout/matrix3"/>
    <dgm:cxn modelId="{C7ABA93D-9198-9442-A639-A81EE3AFB71C}" type="presParOf" srcId="{728C46DB-E225-124C-99A5-9228947FAE45}" destId="{E931ECDF-F5D4-0E49-9F70-86143C8C1E5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ECF3C-5C2C-4149-8274-234E4B55DD2F}">
      <dsp:nvSpPr>
        <dsp:cNvPr id="0" name=""/>
        <dsp:cNvSpPr/>
      </dsp:nvSpPr>
      <dsp:spPr>
        <a:xfrm>
          <a:off x="0" y="94860"/>
          <a:ext cx="6669431" cy="135602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Mental illness: 50% of women who experienced IPV had a mental health problem, and 75% of women who experienced “severe” IPV had one or more mental health problems (Mason and O’Rinn, 2014)</a:t>
          </a:r>
        </a:p>
      </dsp:txBody>
      <dsp:txXfrm>
        <a:off x="66196" y="161056"/>
        <a:ext cx="6537039" cy="1223637"/>
      </dsp:txXfrm>
    </dsp:sp>
    <dsp:sp modelId="{B6DCC71F-8F51-CA44-BA4D-A6BCE8A0421E}">
      <dsp:nvSpPr>
        <dsp:cNvPr id="0" name=""/>
        <dsp:cNvSpPr/>
      </dsp:nvSpPr>
      <dsp:spPr>
        <a:xfrm>
          <a:off x="0" y="1505610"/>
          <a:ext cx="6669431" cy="1356029"/>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BIPOC: 40% of BIPOC women and 50% of biracial women have experienced IPV in their lifetime, a rate of 30-40% higher than what is experienced by white women.</a:t>
          </a:r>
        </a:p>
      </dsp:txBody>
      <dsp:txXfrm>
        <a:off x="66196" y="1571806"/>
        <a:ext cx="6537039" cy="1223637"/>
      </dsp:txXfrm>
    </dsp:sp>
    <dsp:sp modelId="{8101885D-DF34-CB40-A4F7-5EB3F3145153}">
      <dsp:nvSpPr>
        <dsp:cNvPr id="0" name=""/>
        <dsp:cNvSpPr/>
      </dsp:nvSpPr>
      <dsp:spPr>
        <a:xfrm>
          <a:off x="0" y="2916359"/>
          <a:ext cx="6669431" cy="1356029"/>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LGBTQ+:44% of lesbian women, 61% of bisexual women experience IPV, which is 35% higher than straight women. (National Intimate Partner and Sexual Violence Survey, 2020).</a:t>
          </a:r>
        </a:p>
      </dsp:txBody>
      <dsp:txXfrm>
        <a:off x="66196" y="2982555"/>
        <a:ext cx="6537039" cy="1223637"/>
      </dsp:txXfrm>
    </dsp:sp>
    <dsp:sp modelId="{F5191949-BCCD-4B4F-A829-DD8BDA79CE3D}">
      <dsp:nvSpPr>
        <dsp:cNvPr id="0" name=""/>
        <dsp:cNvSpPr/>
      </dsp:nvSpPr>
      <dsp:spPr>
        <a:xfrm>
          <a:off x="0" y="4327110"/>
          <a:ext cx="6669431" cy="1356029"/>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Coercive Control and Access to Services: these factors can often be used as a tool of control and abuse in relationships (insults, threats, barriers to service, etc).</a:t>
          </a:r>
        </a:p>
      </dsp:txBody>
      <dsp:txXfrm>
        <a:off x="66196" y="4393306"/>
        <a:ext cx="6537039" cy="1223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FD09B-6CD3-194F-98E2-BCEE1F3A35D9}">
      <dsp:nvSpPr>
        <dsp:cNvPr id="0" name=""/>
        <dsp:cNvSpPr/>
      </dsp:nvSpPr>
      <dsp:spPr>
        <a:xfrm>
          <a:off x="0" y="194915"/>
          <a:ext cx="7559504" cy="288869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“Yeah, that (emotional abuse) was the big reason why I had a drug problem in the first place</a:t>
          </a:r>
          <a:r>
            <a:rPr lang="is-IS" sz="4100" kern="1200"/>
            <a:t>…”</a:t>
          </a:r>
          <a:endParaRPr lang="en-US" sz="4100" kern="1200"/>
        </a:p>
      </dsp:txBody>
      <dsp:txXfrm>
        <a:off x="141014" y="335929"/>
        <a:ext cx="7277476" cy="2606665"/>
      </dsp:txXfrm>
    </dsp:sp>
    <dsp:sp modelId="{72181010-9BE2-674B-86B3-D107CF58C1E4}">
      <dsp:nvSpPr>
        <dsp:cNvPr id="0" name=""/>
        <dsp:cNvSpPr/>
      </dsp:nvSpPr>
      <dsp:spPr>
        <a:xfrm>
          <a:off x="0" y="3201688"/>
          <a:ext cx="7559504" cy="288869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“I had no idea that it wasn’t my fault until an advocate came to my group.  He always told me he beat me because I’m a drunk.”</a:t>
          </a:r>
        </a:p>
      </dsp:txBody>
      <dsp:txXfrm>
        <a:off x="141014" y="3342702"/>
        <a:ext cx="7277476" cy="26066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1044F-A572-3940-93EA-F76AECE59B1B}">
      <dsp:nvSpPr>
        <dsp:cNvPr id="0" name=""/>
        <dsp:cNvSpPr/>
      </dsp:nvSpPr>
      <dsp:spPr>
        <a:xfrm>
          <a:off x="0" y="75333"/>
          <a:ext cx="2084197" cy="12505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Signs of depression</a:t>
          </a:r>
        </a:p>
      </dsp:txBody>
      <dsp:txXfrm>
        <a:off x="0" y="75333"/>
        <a:ext cx="2084197" cy="1250518"/>
      </dsp:txXfrm>
    </dsp:sp>
    <dsp:sp modelId="{C20E905C-E600-3F48-9D47-EC691C132A7F}">
      <dsp:nvSpPr>
        <dsp:cNvPr id="0" name=""/>
        <dsp:cNvSpPr/>
      </dsp:nvSpPr>
      <dsp:spPr>
        <a:xfrm>
          <a:off x="2292616" y="75333"/>
          <a:ext cx="2084197" cy="12505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Increased substance use</a:t>
          </a:r>
        </a:p>
      </dsp:txBody>
      <dsp:txXfrm>
        <a:off x="2292616" y="75333"/>
        <a:ext cx="2084197" cy="1250518"/>
      </dsp:txXfrm>
    </dsp:sp>
    <dsp:sp modelId="{E1D6460E-5F51-CD4A-87B6-C6A7CD04DE31}">
      <dsp:nvSpPr>
        <dsp:cNvPr id="0" name=""/>
        <dsp:cNvSpPr/>
      </dsp:nvSpPr>
      <dsp:spPr>
        <a:xfrm>
          <a:off x="4585233" y="75333"/>
          <a:ext cx="2084197" cy="125051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Sexually transmitted infections</a:t>
          </a:r>
        </a:p>
      </dsp:txBody>
      <dsp:txXfrm>
        <a:off x="4585233" y="75333"/>
        <a:ext cx="2084197" cy="1250518"/>
      </dsp:txXfrm>
    </dsp:sp>
    <dsp:sp modelId="{4D7A7712-6CCA-6147-8CD5-39DAE28C0EB1}">
      <dsp:nvSpPr>
        <dsp:cNvPr id="0" name=""/>
        <dsp:cNvSpPr/>
      </dsp:nvSpPr>
      <dsp:spPr>
        <a:xfrm>
          <a:off x="0" y="1534271"/>
          <a:ext cx="2084197" cy="125051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Avoiding situations/locations that didn’t cause anxiety before</a:t>
          </a:r>
        </a:p>
      </dsp:txBody>
      <dsp:txXfrm>
        <a:off x="0" y="1534271"/>
        <a:ext cx="2084197" cy="1250518"/>
      </dsp:txXfrm>
    </dsp:sp>
    <dsp:sp modelId="{DC168C61-556F-EA4B-840D-534B3E5E6427}">
      <dsp:nvSpPr>
        <dsp:cNvPr id="0" name=""/>
        <dsp:cNvSpPr/>
      </dsp:nvSpPr>
      <dsp:spPr>
        <a:xfrm>
          <a:off x="2292616" y="1534271"/>
          <a:ext cx="2084197" cy="125051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Withdrawing from family, friends, coworkers; reports partner is limiting contact with others</a:t>
          </a:r>
        </a:p>
      </dsp:txBody>
      <dsp:txXfrm>
        <a:off x="2292616" y="1534271"/>
        <a:ext cx="2084197" cy="1250518"/>
      </dsp:txXfrm>
    </dsp:sp>
    <dsp:sp modelId="{B84223D6-BF98-734C-B7D3-88851D2BFE08}">
      <dsp:nvSpPr>
        <dsp:cNvPr id="0" name=""/>
        <dsp:cNvSpPr/>
      </dsp:nvSpPr>
      <dsp:spPr>
        <a:xfrm>
          <a:off x="4585233" y="1534271"/>
          <a:ext cx="2084197" cy="12505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Signs that partner is monitoring/limiting communication with others</a:t>
          </a:r>
        </a:p>
      </dsp:txBody>
      <dsp:txXfrm>
        <a:off x="4585233" y="1534271"/>
        <a:ext cx="2084197" cy="1250518"/>
      </dsp:txXfrm>
    </dsp:sp>
    <dsp:sp modelId="{C82AB11F-3D75-D44E-B2E6-C81FEF04FE1A}">
      <dsp:nvSpPr>
        <dsp:cNvPr id="0" name=""/>
        <dsp:cNvSpPr/>
      </dsp:nvSpPr>
      <dsp:spPr>
        <a:xfrm>
          <a:off x="0" y="2993209"/>
          <a:ext cx="2084197" cy="12505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Reports that partner seemed perfect at first and the relationship moved quickly.</a:t>
          </a:r>
        </a:p>
      </dsp:txBody>
      <dsp:txXfrm>
        <a:off x="0" y="2993209"/>
        <a:ext cx="2084197" cy="1250518"/>
      </dsp:txXfrm>
    </dsp:sp>
    <dsp:sp modelId="{B4385F49-67EC-0649-AE08-35F90D35C824}">
      <dsp:nvSpPr>
        <dsp:cNvPr id="0" name=""/>
        <dsp:cNvSpPr/>
      </dsp:nvSpPr>
      <dsp:spPr>
        <a:xfrm>
          <a:off x="2292616" y="2993209"/>
          <a:ext cx="2084197" cy="125051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Reports that partner is excessively jealous</a:t>
          </a:r>
        </a:p>
      </dsp:txBody>
      <dsp:txXfrm>
        <a:off x="2292616" y="2993209"/>
        <a:ext cx="2084197" cy="1250518"/>
      </dsp:txXfrm>
    </dsp:sp>
    <dsp:sp modelId="{4F52E543-4AEB-C841-815B-720465D05E73}">
      <dsp:nvSpPr>
        <dsp:cNvPr id="0" name=""/>
        <dsp:cNvSpPr/>
      </dsp:nvSpPr>
      <dsp:spPr>
        <a:xfrm>
          <a:off x="4585233" y="2993209"/>
          <a:ext cx="2084197" cy="125051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Reports partner has a history of abusive relationships and/or blames the end of past relationships entirely on their ex.</a:t>
          </a:r>
        </a:p>
      </dsp:txBody>
      <dsp:txXfrm>
        <a:off x="4585233" y="2993209"/>
        <a:ext cx="2084197" cy="1250518"/>
      </dsp:txXfrm>
    </dsp:sp>
    <dsp:sp modelId="{3ACCDA12-3616-954B-9CE0-01282FBD4970}">
      <dsp:nvSpPr>
        <dsp:cNvPr id="0" name=""/>
        <dsp:cNvSpPr/>
      </dsp:nvSpPr>
      <dsp:spPr>
        <a:xfrm>
          <a:off x="2292616" y="4452147"/>
          <a:ext cx="2084197" cy="125051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Reports partner rages out of control around them, but maintains composure around others.</a:t>
          </a:r>
        </a:p>
      </dsp:txBody>
      <dsp:txXfrm>
        <a:off x="2292616" y="4452147"/>
        <a:ext cx="2084197" cy="12505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D180F-2583-FD4E-9B99-7A707E1E8007}">
      <dsp:nvSpPr>
        <dsp:cNvPr id="0" name=""/>
        <dsp:cNvSpPr/>
      </dsp:nvSpPr>
      <dsp:spPr>
        <a:xfrm>
          <a:off x="117499" y="208"/>
          <a:ext cx="3059890" cy="18359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Referrals</a:t>
          </a:r>
        </a:p>
      </dsp:txBody>
      <dsp:txXfrm>
        <a:off x="117499" y="208"/>
        <a:ext cx="3059890" cy="1835934"/>
      </dsp:txXfrm>
    </dsp:sp>
    <dsp:sp modelId="{19A2C8AA-EB6E-244C-B52F-BF43496F0EA2}">
      <dsp:nvSpPr>
        <dsp:cNvPr id="0" name=""/>
        <dsp:cNvSpPr/>
      </dsp:nvSpPr>
      <dsp:spPr>
        <a:xfrm>
          <a:off x="3483379" y="208"/>
          <a:ext cx="3059890" cy="18359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Open door policies</a:t>
          </a:r>
        </a:p>
      </dsp:txBody>
      <dsp:txXfrm>
        <a:off x="3483379" y="208"/>
        <a:ext cx="3059890" cy="1835934"/>
      </dsp:txXfrm>
    </dsp:sp>
    <dsp:sp modelId="{69787766-A542-ED4B-BE13-1A08747ED6F9}">
      <dsp:nvSpPr>
        <dsp:cNvPr id="0" name=""/>
        <dsp:cNvSpPr/>
      </dsp:nvSpPr>
      <dsp:spPr>
        <a:xfrm>
          <a:off x="6849259" y="208"/>
          <a:ext cx="3059890" cy="18359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“They can talk about it if they want to.”</a:t>
          </a:r>
        </a:p>
      </dsp:txBody>
      <dsp:txXfrm>
        <a:off x="6849259" y="208"/>
        <a:ext cx="3059890" cy="1835934"/>
      </dsp:txXfrm>
    </dsp:sp>
    <dsp:sp modelId="{4FA47378-6C69-2C49-B113-B7993A063638}">
      <dsp:nvSpPr>
        <dsp:cNvPr id="0" name=""/>
        <dsp:cNvSpPr/>
      </dsp:nvSpPr>
      <dsp:spPr>
        <a:xfrm>
          <a:off x="1800439" y="2142132"/>
          <a:ext cx="3059890" cy="18359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Single question during assessment, then no follow up. “Have you ever been a victim or perpetrator of domestic violence?”</a:t>
          </a:r>
        </a:p>
      </dsp:txBody>
      <dsp:txXfrm>
        <a:off x="1800439" y="2142132"/>
        <a:ext cx="3059890" cy="1835934"/>
      </dsp:txXfrm>
    </dsp:sp>
    <dsp:sp modelId="{A7144B30-5FAC-7640-A4EB-10588918230C}">
      <dsp:nvSpPr>
        <dsp:cNvPr id="0" name=""/>
        <dsp:cNvSpPr/>
      </dsp:nvSpPr>
      <dsp:spPr>
        <a:xfrm>
          <a:off x="5166319" y="2142132"/>
          <a:ext cx="3059890" cy="18359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“Just leave them.”</a:t>
          </a:r>
        </a:p>
      </dsp:txBody>
      <dsp:txXfrm>
        <a:off x="5166319" y="2142132"/>
        <a:ext cx="3059890" cy="18359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1B3E6-D23A-1B43-B78E-3753D26F5B3C}">
      <dsp:nvSpPr>
        <dsp:cNvPr id="0" name=""/>
        <dsp:cNvSpPr/>
      </dsp:nvSpPr>
      <dsp:spPr>
        <a:xfrm>
          <a:off x="9234" y="1110474"/>
          <a:ext cx="2759996" cy="165599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Collaborate</a:t>
          </a:r>
        </a:p>
      </dsp:txBody>
      <dsp:txXfrm>
        <a:off x="57737" y="1158977"/>
        <a:ext cx="2662990" cy="1558992"/>
      </dsp:txXfrm>
    </dsp:sp>
    <dsp:sp modelId="{91984BB3-4AEF-5749-8124-B7A6B4697626}">
      <dsp:nvSpPr>
        <dsp:cNvPr id="0" name=""/>
        <dsp:cNvSpPr/>
      </dsp:nvSpPr>
      <dsp:spPr>
        <a:xfrm>
          <a:off x="3045230" y="1596234"/>
          <a:ext cx="585119" cy="68447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045230" y="1733130"/>
        <a:ext cx="409583" cy="410687"/>
      </dsp:txXfrm>
    </dsp:sp>
    <dsp:sp modelId="{D2DC7D4C-9D9A-A44B-852D-3D05BC19557F}">
      <dsp:nvSpPr>
        <dsp:cNvPr id="0" name=""/>
        <dsp:cNvSpPr/>
      </dsp:nvSpPr>
      <dsp:spPr>
        <a:xfrm>
          <a:off x="3873229" y="1110474"/>
          <a:ext cx="2759996" cy="1655998"/>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Educate</a:t>
          </a:r>
        </a:p>
      </dsp:txBody>
      <dsp:txXfrm>
        <a:off x="3921732" y="1158977"/>
        <a:ext cx="2662990" cy="1558992"/>
      </dsp:txXfrm>
    </dsp:sp>
    <dsp:sp modelId="{3D33365F-E031-A149-A78F-8926C5657CEC}">
      <dsp:nvSpPr>
        <dsp:cNvPr id="0" name=""/>
        <dsp:cNvSpPr/>
      </dsp:nvSpPr>
      <dsp:spPr>
        <a:xfrm>
          <a:off x="6909226" y="1596234"/>
          <a:ext cx="585119" cy="684479"/>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909226" y="1733130"/>
        <a:ext cx="409583" cy="410687"/>
      </dsp:txXfrm>
    </dsp:sp>
    <dsp:sp modelId="{2FDCB4D3-21AF-DD46-AE28-FEE5E473A6D3}">
      <dsp:nvSpPr>
        <dsp:cNvPr id="0" name=""/>
        <dsp:cNvSpPr/>
      </dsp:nvSpPr>
      <dsp:spPr>
        <a:xfrm>
          <a:off x="7737225" y="1110474"/>
          <a:ext cx="2759996" cy="1655998"/>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Integrate</a:t>
          </a:r>
        </a:p>
      </dsp:txBody>
      <dsp:txXfrm>
        <a:off x="7785728" y="1158977"/>
        <a:ext cx="2662990" cy="15589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25E06-A1EE-A945-84AF-5B62897C8FD1}">
      <dsp:nvSpPr>
        <dsp:cNvPr id="0" name=""/>
        <dsp:cNvSpPr/>
      </dsp:nvSpPr>
      <dsp:spPr>
        <a:xfrm>
          <a:off x="10768" y="316822"/>
          <a:ext cx="2094942" cy="62848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547" tIns="165547" rIns="165547" bIns="165547" numCol="1" spcCol="1270" anchor="ctr" anchorCtr="0">
          <a:noAutofit/>
        </a:bodyPr>
        <a:lstStyle/>
        <a:p>
          <a:pPr marL="0" lvl="0" indent="0" algn="ctr" defTabSz="933450">
            <a:lnSpc>
              <a:spcPct val="90000"/>
            </a:lnSpc>
            <a:spcBef>
              <a:spcPct val="0"/>
            </a:spcBef>
            <a:spcAft>
              <a:spcPct val="35000"/>
            </a:spcAft>
            <a:buNone/>
          </a:pPr>
          <a:r>
            <a:rPr lang="en-US" sz="2100" kern="1200"/>
            <a:t>Ask</a:t>
          </a:r>
        </a:p>
      </dsp:txBody>
      <dsp:txXfrm>
        <a:off x="10768" y="316822"/>
        <a:ext cx="2094942" cy="628482"/>
      </dsp:txXfrm>
    </dsp:sp>
    <dsp:sp modelId="{0EFC85CF-A01C-C347-AA65-F900C5CEE0DF}">
      <dsp:nvSpPr>
        <dsp:cNvPr id="0" name=""/>
        <dsp:cNvSpPr/>
      </dsp:nvSpPr>
      <dsp:spPr>
        <a:xfrm>
          <a:off x="10768" y="945305"/>
          <a:ext cx="2094942" cy="2427276"/>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34" tIns="206934" rIns="206934" bIns="206934" numCol="1" spcCol="1270" anchor="t" anchorCtr="0">
          <a:noAutofit/>
        </a:bodyPr>
        <a:lstStyle/>
        <a:p>
          <a:pPr marL="0" lvl="0" indent="0" algn="l" defTabSz="711200">
            <a:lnSpc>
              <a:spcPct val="90000"/>
            </a:lnSpc>
            <a:spcBef>
              <a:spcPct val="0"/>
            </a:spcBef>
            <a:spcAft>
              <a:spcPct val="35000"/>
            </a:spcAft>
            <a:buNone/>
          </a:pPr>
          <a:r>
            <a:rPr lang="en-US" sz="1600" kern="1200"/>
            <a:t>Ask for education on basic domestic violence/sexual assault issues and services for your staff.  Invite advocates to present at an all-staff meeting.</a:t>
          </a:r>
        </a:p>
      </dsp:txBody>
      <dsp:txXfrm>
        <a:off x="10768" y="945305"/>
        <a:ext cx="2094942" cy="2427276"/>
      </dsp:txXfrm>
    </dsp:sp>
    <dsp:sp modelId="{2E91734E-444C-AB48-AA79-D2D694D19CF3}">
      <dsp:nvSpPr>
        <dsp:cNvPr id="0" name=""/>
        <dsp:cNvSpPr/>
      </dsp:nvSpPr>
      <dsp:spPr>
        <a:xfrm>
          <a:off x="2213605" y="316822"/>
          <a:ext cx="2094942" cy="62848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547" tIns="165547" rIns="165547" bIns="165547" numCol="1" spcCol="1270" anchor="ctr" anchorCtr="0">
          <a:noAutofit/>
        </a:bodyPr>
        <a:lstStyle/>
        <a:p>
          <a:pPr marL="0" lvl="0" indent="0" algn="ctr" defTabSz="933450">
            <a:lnSpc>
              <a:spcPct val="90000"/>
            </a:lnSpc>
            <a:spcBef>
              <a:spcPct val="0"/>
            </a:spcBef>
            <a:spcAft>
              <a:spcPct val="35000"/>
            </a:spcAft>
            <a:buNone/>
          </a:pPr>
          <a:r>
            <a:rPr lang="en-US" sz="2100" kern="1200"/>
            <a:t>Offer</a:t>
          </a:r>
        </a:p>
      </dsp:txBody>
      <dsp:txXfrm>
        <a:off x="2213605" y="316822"/>
        <a:ext cx="2094942" cy="628482"/>
      </dsp:txXfrm>
    </dsp:sp>
    <dsp:sp modelId="{29AE070E-2673-BF4C-9EFA-1F26DDD90CB8}">
      <dsp:nvSpPr>
        <dsp:cNvPr id="0" name=""/>
        <dsp:cNvSpPr/>
      </dsp:nvSpPr>
      <dsp:spPr>
        <a:xfrm>
          <a:off x="2213605" y="945305"/>
          <a:ext cx="2094942" cy="2427276"/>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34" tIns="206934" rIns="206934" bIns="206934" numCol="1" spcCol="1270" anchor="t" anchorCtr="0">
          <a:noAutofit/>
        </a:bodyPr>
        <a:lstStyle/>
        <a:p>
          <a:pPr marL="0" lvl="0" indent="0" algn="l" defTabSz="711200">
            <a:lnSpc>
              <a:spcPct val="90000"/>
            </a:lnSpc>
            <a:spcBef>
              <a:spcPct val="0"/>
            </a:spcBef>
            <a:spcAft>
              <a:spcPct val="35000"/>
            </a:spcAft>
            <a:buNone/>
          </a:pPr>
          <a:r>
            <a:rPr lang="en-US" sz="1600" kern="1200"/>
            <a:t>Offer training to their staff on substance use disorders and services you provide.</a:t>
          </a:r>
        </a:p>
      </dsp:txBody>
      <dsp:txXfrm>
        <a:off x="2213605" y="945305"/>
        <a:ext cx="2094942" cy="2427276"/>
      </dsp:txXfrm>
    </dsp:sp>
    <dsp:sp modelId="{0BC95981-0118-C947-8039-8E713D32A820}">
      <dsp:nvSpPr>
        <dsp:cNvPr id="0" name=""/>
        <dsp:cNvSpPr/>
      </dsp:nvSpPr>
      <dsp:spPr>
        <a:xfrm>
          <a:off x="4416443" y="316822"/>
          <a:ext cx="2094942" cy="62848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547" tIns="165547" rIns="165547" bIns="165547" numCol="1" spcCol="1270" anchor="ctr" anchorCtr="0">
          <a:noAutofit/>
        </a:bodyPr>
        <a:lstStyle/>
        <a:p>
          <a:pPr marL="0" lvl="0" indent="0" algn="ctr" defTabSz="933450">
            <a:lnSpc>
              <a:spcPct val="90000"/>
            </a:lnSpc>
            <a:spcBef>
              <a:spcPct val="0"/>
            </a:spcBef>
            <a:spcAft>
              <a:spcPct val="35000"/>
            </a:spcAft>
            <a:buNone/>
          </a:pPr>
          <a:r>
            <a:rPr lang="en-US" sz="2100" kern="1200" dirty="0"/>
            <a:t>Collaborate</a:t>
          </a:r>
        </a:p>
      </dsp:txBody>
      <dsp:txXfrm>
        <a:off x="4416443" y="316822"/>
        <a:ext cx="2094942" cy="628482"/>
      </dsp:txXfrm>
    </dsp:sp>
    <dsp:sp modelId="{BADAC12C-9F50-7644-B912-60F24D3D9CF1}">
      <dsp:nvSpPr>
        <dsp:cNvPr id="0" name=""/>
        <dsp:cNvSpPr/>
      </dsp:nvSpPr>
      <dsp:spPr>
        <a:xfrm>
          <a:off x="4416443" y="945305"/>
          <a:ext cx="2094942" cy="2427276"/>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34" tIns="206934" rIns="206934" bIns="206934" numCol="1" spcCol="1270" anchor="t" anchorCtr="0">
          <a:noAutofit/>
        </a:bodyPr>
        <a:lstStyle/>
        <a:p>
          <a:pPr marL="0" lvl="0" indent="0" algn="l" defTabSz="711200">
            <a:lnSpc>
              <a:spcPct val="90000"/>
            </a:lnSpc>
            <a:spcBef>
              <a:spcPct val="0"/>
            </a:spcBef>
            <a:spcAft>
              <a:spcPct val="35000"/>
            </a:spcAft>
            <a:buNone/>
          </a:pPr>
          <a:r>
            <a:rPr lang="en-US" sz="1600" kern="1200" dirty="0"/>
            <a:t>Collaborate on bringing a presenter to your community or doing prevention work together in your community</a:t>
          </a:r>
        </a:p>
      </dsp:txBody>
      <dsp:txXfrm>
        <a:off x="4416443" y="945305"/>
        <a:ext cx="2094942" cy="2427276"/>
      </dsp:txXfrm>
    </dsp:sp>
    <dsp:sp modelId="{4D0D8F8C-699C-B141-96B5-7565BD8A88AC}">
      <dsp:nvSpPr>
        <dsp:cNvPr id="0" name=""/>
        <dsp:cNvSpPr/>
      </dsp:nvSpPr>
      <dsp:spPr>
        <a:xfrm>
          <a:off x="6619280" y="316822"/>
          <a:ext cx="2094942" cy="62848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547" tIns="165547" rIns="165547" bIns="165547" numCol="1" spcCol="1270" anchor="ctr" anchorCtr="0">
          <a:noAutofit/>
        </a:bodyPr>
        <a:lstStyle/>
        <a:p>
          <a:pPr marL="0" lvl="0" indent="0" algn="ctr" defTabSz="933450">
            <a:lnSpc>
              <a:spcPct val="90000"/>
            </a:lnSpc>
            <a:spcBef>
              <a:spcPct val="0"/>
            </a:spcBef>
            <a:spcAft>
              <a:spcPct val="35000"/>
            </a:spcAft>
            <a:buNone/>
          </a:pPr>
          <a:r>
            <a:rPr lang="en-US" sz="2100" kern="1200"/>
            <a:t>Attend</a:t>
          </a:r>
        </a:p>
      </dsp:txBody>
      <dsp:txXfrm>
        <a:off x="6619280" y="316822"/>
        <a:ext cx="2094942" cy="628482"/>
      </dsp:txXfrm>
    </dsp:sp>
    <dsp:sp modelId="{2A2743D6-26EC-5E44-A210-6B9FAF86A4C4}">
      <dsp:nvSpPr>
        <dsp:cNvPr id="0" name=""/>
        <dsp:cNvSpPr/>
      </dsp:nvSpPr>
      <dsp:spPr>
        <a:xfrm>
          <a:off x="6619280" y="945305"/>
          <a:ext cx="2094942" cy="2427276"/>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34" tIns="206934" rIns="206934" bIns="206934" numCol="1" spcCol="1270" anchor="t" anchorCtr="0">
          <a:noAutofit/>
        </a:bodyPr>
        <a:lstStyle/>
        <a:p>
          <a:pPr marL="0" lvl="0" indent="0" algn="l" defTabSz="711200">
            <a:lnSpc>
              <a:spcPct val="90000"/>
            </a:lnSpc>
            <a:spcBef>
              <a:spcPct val="0"/>
            </a:spcBef>
            <a:spcAft>
              <a:spcPct val="35000"/>
            </a:spcAft>
            <a:buNone/>
          </a:pPr>
          <a:r>
            <a:rPr lang="en-US" sz="1600" kern="1200"/>
            <a:t>Attend trainings that the other agency typically attends and network!</a:t>
          </a:r>
        </a:p>
      </dsp:txBody>
      <dsp:txXfrm>
        <a:off x="6619280" y="945305"/>
        <a:ext cx="2094942" cy="2427276"/>
      </dsp:txXfrm>
    </dsp:sp>
    <dsp:sp modelId="{12BCAAA2-3A86-7549-852D-17BD32665DDC}">
      <dsp:nvSpPr>
        <dsp:cNvPr id="0" name=""/>
        <dsp:cNvSpPr/>
      </dsp:nvSpPr>
      <dsp:spPr>
        <a:xfrm>
          <a:off x="8822117" y="316822"/>
          <a:ext cx="2094942" cy="62848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547" tIns="165547" rIns="165547" bIns="165547" numCol="1" spcCol="1270" anchor="ctr" anchorCtr="0">
          <a:noAutofit/>
        </a:bodyPr>
        <a:lstStyle/>
        <a:p>
          <a:pPr marL="0" lvl="0" indent="0" algn="ctr" defTabSz="933450">
            <a:lnSpc>
              <a:spcPct val="90000"/>
            </a:lnSpc>
            <a:spcBef>
              <a:spcPct val="0"/>
            </a:spcBef>
            <a:spcAft>
              <a:spcPct val="35000"/>
            </a:spcAft>
            <a:buNone/>
          </a:pPr>
          <a:r>
            <a:rPr lang="en-US" sz="2100" kern="1200"/>
            <a:t>Educate</a:t>
          </a:r>
        </a:p>
      </dsp:txBody>
      <dsp:txXfrm>
        <a:off x="8822117" y="316822"/>
        <a:ext cx="2094942" cy="628482"/>
      </dsp:txXfrm>
    </dsp:sp>
    <dsp:sp modelId="{4E1328FC-1560-1843-B7B9-21333252A2E6}">
      <dsp:nvSpPr>
        <dsp:cNvPr id="0" name=""/>
        <dsp:cNvSpPr/>
      </dsp:nvSpPr>
      <dsp:spPr>
        <a:xfrm>
          <a:off x="8822117" y="945305"/>
          <a:ext cx="2094942" cy="2427276"/>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934" tIns="206934" rIns="206934" bIns="206934" numCol="1" spcCol="1270" anchor="t" anchorCtr="0">
          <a:noAutofit/>
        </a:bodyPr>
        <a:lstStyle/>
        <a:p>
          <a:pPr marL="0" lvl="0" indent="0" algn="l" defTabSz="711200">
            <a:lnSpc>
              <a:spcPct val="90000"/>
            </a:lnSpc>
            <a:spcBef>
              <a:spcPct val="0"/>
            </a:spcBef>
            <a:spcAft>
              <a:spcPct val="35000"/>
            </a:spcAft>
            <a:buNone/>
          </a:pPr>
          <a:r>
            <a:rPr lang="en-US" sz="1600" kern="1200"/>
            <a:t>Educate yourself: books, media, articles- or better yet, start a professional book club!</a:t>
          </a:r>
        </a:p>
      </dsp:txBody>
      <dsp:txXfrm>
        <a:off x="8822117" y="945305"/>
        <a:ext cx="2094942" cy="24272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BD645-8CFA-A84F-AE22-3FE550A97998}">
      <dsp:nvSpPr>
        <dsp:cNvPr id="0" name=""/>
        <dsp:cNvSpPr/>
      </dsp:nvSpPr>
      <dsp:spPr>
        <a:xfrm>
          <a:off x="0" y="393654"/>
          <a:ext cx="4996207" cy="4996207"/>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9905B17-8137-F442-B4CA-CE1280D1963B}">
      <dsp:nvSpPr>
        <dsp:cNvPr id="0" name=""/>
        <dsp:cNvSpPr/>
      </dsp:nvSpPr>
      <dsp:spPr>
        <a:xfrm>
          <a:off x="474639" y="868294"/>
          <a:ext cx="1948520" cy="19485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It’s a long process for trainings and implementing integrated services.</a:t>
          </a:r>
        </a:p>
      </dsp:txBody>
      <dsp:txXfrm>
        <a:off x="569758" y="963413"/>
        <a:ext cx="1758282" cy="1758282"/>
      </dsp:txXfrm>
    </dsp:sp>
    <dsp:sp modelId="{4C5A68AB-089C-0244-9FA0-BC6125E8AF9D}">
      <dsp:nvSpPr>
        <dsp:cNvPr id="0" name=""/>
        <dsp:cNvSpPr/>
      </dsp:nvSpPr>
      <dsp:spPr>
        <a:xfrm>
          <a:off x="2573046" y="868294"/>
          <a:ext cx="1948520" cy="194852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Differing philosophical backgrounds and service provision.</a:t>
          </a:r>
        </a:p>
      </dsp:txBody>
      <dsp:txXfrm>
        <a:off x="2668165" y="963413"/>
        <a:ext cx="1758282" cy="1758282"/>
      </dsp:txXfrm>
    </dsp:sp>
    <dsp:sp modelId="{52B4DD03-E272-9049-859B-E98AB0CEA1C0}">
      <dsp:nvSpPr>
        <dsp:cNvPr id="0" name=""/>
        <dsp:cNvSpPr/>
      </dsp:nvSpPr>
      <dsp:spPr>
        <a:xfrm>
          <a:off x="474639" y="2966701"/>
          <a:ext cx="1948520" cy="194852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Continued education for new staff</a:t>
          </a:r>
        </a:p>
      </dsp:txBody>
      <dsp:txXfrm>
        <a:off x="569758" y="3061820"/>
        <a:ext cx="1758282" cy="1758282"/>
      </dsp:txXfrm>
    </dsp:sp>
    <dsp:sp modelId="{E931ECDF-F5D4-0E49-9F70-86143C8C1E59}">
      <dsp:nvSpPr>
        <dsp:cNvPr id="0" name=""/>
        <dsp:cNvSpPr/>
      </dsp:nvSpPr>
      <dsp:spPr>
        <a:xfrm>
          <a:off x="2573046" y="2966701"/>
          <a:ext cx="1948520" cy="194852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Funding sources</a:t>
          </a:r>
        </a:p>
      </dsp:txBody>
      <dsp:txXfrm>
        <a:off x="2668165" y="3061820"/>
        <a:ext cx="1758282" cy="175828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4A814E-7F16-E54C-9473-C82D6BBAEA4F}" type="datetimeFigureOut">
              <a:rPr lang="en-US" smtClean="0"/>
              <a:t>12/30/23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DA815-1D94-0641-842F-879973E14562}" type="slidenum">
              <a:rPr lang="en-US" smtClean="0"/>
              <a:t>‹#›</a:t>
            </a:fld>
            <a:endParaRPr lang="en-US"/>
          </a:p>
        </p:txBody>
      </p:sp>
    </p:spTree>
    <p:extLst>
      <p:ext uri="{BB962C8B-B14F-4D97-AF65-F5344CB8AC3E}">
        <p14:creationId xmlns:p14="http://schemas.microsoft.com/office/powerpoint/2010/main" val="2889532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introduce self and work background!</a:t>
            </a:r>
          </a:p>
        </p:txBody>
      </p:sp>
      <p:sp>
        <p:nvSpPr>
          <p:cNvPr id="4" name="Slide Number Placeholder 3"/>
          <p:cNvSpPr>
            <a:spLocks noGrp="1"/>
          </p:cNvSpPr>
          <p:nvPr>
            <p:ph type="sldNum" sz="quarter" idx="5"/>
          </p:nvPr>
        </p:nvSpPr>
        <p:spPr/>
        <p:txBody>
          <a:bodyPr/>
          <a:lstStyle/>
          <a:p>
            <a:fld id="{E5B72A9E-63D1-574F-B7CD-849B6EC40007}" type="slidenum">
              <a:rPr lang="en-US" smtClean="0"/>
              <a:t>3</a:t>
            </a:fld>
            <a:endParaRPr lang="en-US"/>
          </a:p>
        </p:txBody>
      </p:sp>
    </p:spTree>
    <p:extLst>
      <p:ext uri="{BB962C8B-B14F-4D97-AF65-F5344CB8AC3E}">
        <p14:creationId xmlns:p14="http://schemas.microsoft.com/office/powerpoint/2010/main" val="1858562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BIPOC= Black Indigenous Persons of Color</a:t>
            </a:r>
          </a:p>
        </p:txBody>
      </p:sp>
      <p:sp>
        <p:nvSpPr>
          <p:cNvPr id="4" name="Slide Number Placeholder 3"/>
          <p:cNvSpPr>
            <a:spLocks noGrp="1"/>
          </p:cNvSpPr>
          <p:nvPr>
            <p:ph type="sldNum" sz="quarter" idx="5"/>
          </p:nvPr>
        </p:nvSpPr>
        <p:spPr/>
        <p:txBody>
          <a:bodyPr/>
          <a:lstStyle/>
          <a:p>
            <a:fld id="{E5B72A9E-63D1-574F-B7CD-849B6EC40007}" type="slidenum">
              <a:rPr lang="en-US" smtClean="0"/>
              <a:t>5</a:t>
            </a:fld>
            <a:endParaRPr lang="en-US"/>
          </a:p>
        </p:txBody>
      </p:sp>
    </p:spTree>
    <p:extLst>
      <p:ext uri="{BB962C8B-B14F-4D97-AF65-F5344CB8AC3E}">
        <p14:creationId xmlns:p14="http://schemas.microsoft.com/office/powerpoint/2010/main" val="3341821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DA815-1D94-0641-842F-879973E14562}" type="slidenum">
              <a:rPr lang="en-US" smtClean="0"/>
              <a:t>9</a:t>
            </a:fld>
            <a:endParaRPr lang="en-US"/>
          </a:p>
        </p:txBody>
      </p:sp>
    </p:spTree>
    <p:extLst>
      <p:ext uri="{BB962C8B-B14F-4D97-AF65-F5344CB8AC3E}">
        <p14:creationId xmlns:p14="http://schemas.microsoft.com/office/powerpoint/2010/main" val="3419248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HERE AND DO PATTI’S SKIT</a:t>
            </a:r>
          </a:p>
        </p:txBody>
      </p:sp>
      <p:sp>
        <p:nvSpPr>
          <p:cNvPr id="4" name="Slide Number Placeholder 3"/>
          <p:cNvSpPr>
            <a:spLocks noGrp="1"/>
          </p:cNvSpPr>
          <p:nvPr>
            <p:ph type="sldNum" sz="quarter" idx="5"/>
          </p:nvPr>
        </p:nvSpPr>
        <p:spPr/>
        <p:txBody>
          <a:bodyPr/>
          <a:lstStyle/>
          <a:p>
            <a:fld id="{A25DA815-1D94-0641-842F-879973E14562}" type="slidenum">
              <a:rPr lang="en-US" smtClean="0"/>
              <a:t>12</a:t>
            </a:fld>
            <a:endParaRPr lang="en-US"/>
          </a:p>
        </p:txBody>
      </p:sp>
    </p:spTree>
    <p:extLst>
      <p:ext uri="{BB962C8B-B14F-4D97-AF65-F5344CB8AC3E}">
        <p14:creationId xmlns:p14="http://schemas.microsoft.com/office/powerpoint/2010/main" val="972775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MENTION: SUD/PC wheel in handouts; go to: https://</a:t>
            </a:r>
            <a:r>
              <a:rPr lang="en-US" dirty="0" err="1"/>
              <a:t>ncdvtmh.org</a:t>
            </a:r>
            <a:r>
              <a:rPr lang="en-US" dirty="0"/>
              <a:t>/wp-content/uploads/2023/02/</a:t>
            </a:r>
            <a:r>
              <a:rPr lang="en-US" dirty="0" err="1"/>
              <a:t>PowerandControlModelforWomensSubstanceAbuse.pdf</a:t>
            </a:r>
            <a:r>
              <a:rPr lang="en-US" dirty="0"/>
              <a:t> to show example</a:t>
            </a:r>
          </a:p>
        </p:txBody>
      </p:sp>
      <p:sp>
        <p:nvSpPr>
          <p:cNvPr id="4" name="Slide Number Placeholder 3"/>
          <p:cNvSpPr>
            <a:spLocks noGrp="1"/>
          </p:cNvSpPr>
          <p:nvPr>
            <p:ph type="sldNum" sz="quarter" idx="5"/>
          </p:nvPr>
        </p:nvSpPr>
        <p:spPr/>
        <p:txBody>
          <a:bodyPr/>
          <a:lstStyle/>
          <a:p>
            <a:fld id="{A25DA815-1D94-0641-842F-879973E14562}" type="slidenum">
              <a:rPr lang="en-US" smtClean="0"/>
              <a:t>15</a:t>
            </a:fld>
            <a:endParaRPr lang="en-US"/>
          </a:p>
        </p:txBody>
      </p:sp>
    </p:spTree>
    <p:extLst>
      <p:ext uri="{BB962C8B-B14F-4D97-AF65-F5344CB8AC3E}">
        <p14:creationId xmlns:p14="http://schemas.microsoft.com/office/powerpoint/2010/main" val="1353652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Co-led groups: a group specifically for women experiencing DV, SV and SUD, regular attendance/presentation in already established groups, advocate led groups in residential, advocate led groups for adolescents receiving treatment, counselors coming to support groups to do education/group work. </a:t>
            </a:r>
          </a:p>
          <a:p>
            <a:r>
              <a:rPr lang="en-US" dirty="0"/>
              <a:t>Add national examples such as: increased screening tools, having a licensed </a:t>
            </a:r>
            <a:r>
              <a:rPr lang="en-US" dirty="0" err="1"/>
              <a:t>mh</a:t>
            </a:r>
            <a:r>
              <a:rPr lang="en-US" dirty="0"/>
              <a:t>/</a:t>
            </a:r>
            <a:r>
              <a:rPr lang="en-US" dirty="0" err="1"/>
              <a:t>sud</a:t>
            </a:r>
            <a:r>
              <a:rPr lang="en-US" dirty="0"/>
              <a:t> counselor on staff at shelter, 100% service integration at Lafayette House.</a:t>
            </a:r>
          </a:p>
        </p:txBody>
      </p:sp>
      <p:sp>
        <p:nvSpPr>
          <p:cNvPr id="4" name="Slide Number Placeholder 3"/>
          <p:cNvSpPr>
            <a:spLocks noGrp="1"/>
          </p:cNvSpPr>
          <p:nvPr>
            <p:ph type="sldNum" sz="quarter" idx="5"/>
          </p:nvPr>
        </p:nvSpPr>
        <p:spPr/>
        <p:txBody>
          <a:bodyPr/>
          <a:lstStyle/>
          <a:p>
            <a:fld id="{3199A7A7-2A1D-E648-9491-CF69ACF4AF2C}" type="slidenum">
              <a:rPr lang="en-US" smtClean="0"/>
              <a:t>20</a:t>
            </a:fld>
            <a:endParaRPr lang="en-US"/>
          </a:p>
        </p:txBody>
      </p:sp>
    </p:spTree>
    <p:extLst>
      <p:ext uri="{BB962C8B-B14F-4D97-AF65-F5344CB8AC3E}">
        <p14:creationId xmlns:p14="http://schemas.microsoft.com/office/powerpoint/2010/main" val="4064475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HERE AND WATCH CONSENT TEA: https://</a:t>
            </a:r>
            <a:r>
              <a:rPr lang="en-US" dirty="0" err="1"/>
              <a:t>www.youtube.com</a:t>
            </a:r>
            <a:r>
              <a:rPr lang="en-US" dirty="0"/>
              <a:t>/</a:t>
            </a:r>
            <a:r>
              <a:rPr lang="en-US" dirty="0" err="1"/>
              <a:t>watch?v</a:t>
            </a:r>
            <a:r>
              <a:rPr lang="en-US" dirty="0"/>
              <a:t>=fGoWLWS4-kU </a:t>
            </a:r>
          </a:p>
        </p:txBody>
      </p:sp>
      <p:sp>
        <p:nvSpPr>
          <p:cNvPr id="4" name="Slide Number Placeholder 3"/>
          <p:cNvSpPr>
            <a:spLocks noGrp="1"/>
          </p:cNvSpPr>
          <p:nvPr>
            <p:ph type="sldNum" sz="quarter" idx="5"/>
          </p:nvPr>
        </p:nvSpPr>
        <p:spPr/>
        <p:txBody>
          <a:bodyPr/>
          <a:lstStyle/>
          <a:p>
            <a:fld id="{A25DA815-1D94-0641-842F-879973E14562}" type="slidenum">
              <a:rPr lang="en-US" smtClean="0"/>
              <a:t>26</a:t>
            </a:fld>
            <a:endParaRPr lang="en-US"/>
          </a:p>
        </p:txBody>
      </p:sp>
    </p:spTree>
    <p:extLst>
      <p:ext uri="{BB962C8B-B14F-4D97-AF65-F5344CB8AC3E}">
        <p14:creationId xmlns:p14="http://schemas.microsoft.com/office/powerpoint/2010/main" val="2579523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Arial" pitchFamily="34" charset="0"/>
                <a:ea typeface="ＭＳ Ｐゴシック" pitchFamily="34" charset="-128"/>
              </a:rPr>
              <a:t>Challenges: </a:t>
            </a:r>
            <a:r>
              <a:rPr lang="en-US" dirty="0">
                <a:latin typeface="Arial" pitchFamily="34" charset="0"/>
                <a:ea typeface="ＭＳ Ｐゴシック" pitchFamily="34" charset="-128"/>
              </a:rPr>
              <a:t>it is a long process for trainings and implementing integrated services; differing philosophical backgrounds and service provision for women; continued education for new staff members, funding sources (ISP grant funds and agency funding low/depleted), etc.</a:t>
            </a:r>
          </a:p>
          <a:p>
            <a:endParaRPr lang="en-US" dirty="0"/>
          </a:p>
        </p:txBody>
      </p:sp>
      <p:sp>
        <p:nvSpPr>
          <p:cNvPr id="4" name="Slide Number Placeholder 3"/>
          <p:cNvSpPr>
            <a:spLocks noGrp="1"/>
          </p:cNvSpPr>
          <p:nvPr>
            <p:ph type="sldNum" sz="quarter" idx="10"/>
          </p:nvPr>
        </p:nvSpPr>
        <p:spPr/>
        <p:txBody>
          <a:bodyPr/>
          <a:lstStyle/>
          <a:p>
            <a:fld id="{31F4AD46-9D84-4940-8505-39F32CE19E58}" type="slidenum">
              <a:rPr lang="en-US" smtClean="0"/>
              <a:pPr/>
              <a:t>27</a:t>
            </a:fld>
            <a:endParaRPr lang="en-US" dirty="0"/>
          </a:p>
        </p:txBody>
      </p:sp>
    </p:spTree>
    <p:extLst>
      <p:ext uri="{BB962C8B-B14F-4D97-AF65-F5344CB8AC3E}">
        <p14:creationId xmlns:p14="http://schemas.microsoft.com/office/powerpoint/2010/main" val="748067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 audience to take a moment, get out a piece of paper, write down three ideas either</a:t>
            </a:r>
            <a:r>
              <a:rPr lang="en-US" baseline="0" dirty="0"/>
              <a:t> from ideas discussed in presentation or ideas of their own, that they feel is a realistic option for them to do in their community.  Ask them to take  one idea and write down 2-3 action steps to make this idea a reality when they get back to their office.  Maybe even put “deadlines” next to the action steps.  If time, ask them to share in small groups or the large group what they wrote down.</a:t>
            </a:r>
            <a:endParaRPr lang="en-US" dirty="0"/>
          </a:p>
        </p:txBody>
      </p:sp>
      <p:sp>
        <p:nvSpPr>
          <p:cNvPr id="4" name="Slide Number Placeholder 3"/>
          <p:cNvSpPr>
            <a:spLocks noGrp="1"/>
          </p:cNvSpPr>
          <p:nvPr>
            <p:ph type="sldNum" sz="quarter" idx="10"/>
          </p:nvPr>
        </p:nvSpPr>
        <p:spPr/>
        <p:txBody>
          <a:bodyPr/>
          <a:lstStyle/>
          <a:p>
            <a:fld id="{31F4AD46-9D84-4940-8505-39F32CE19E58}" type="slidenum">
              <a:rPr lang="en-US" smtClean="0"/>
              <a:pPr/>
              <a:t>28</a:t>
            </a:fld>
            <a:endParaRPr lang="en-US" dirty="0"/>
          </a:p>
        </p:txBody>
      </p:sp>
    </p:spTree>
    <p:extLst>
      <p:ext uri="{BB962C8B-B14F-4D97-AF65-F5344CB8AC3E}">
        <p14:creationId xmlns:p14="http://schemas.microsoft.com/office/powerpoint/2010/main" val="1772237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0F911-6A5E-CE02-E336-7B8A172EAB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7A9870-F464-5DF9-2F15-B770A3EF07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7F6FA3-6373-575E-B327-236BFCB15D89}"/>
              </a:ext>
            </a:extLst>
          </p:cNvPr>
          <p:cNvSpPr>
            <a:spLocks noGrp="1"/>
          </p:cNvSpPr>
          <p:nvPr>
            <p:ph type="dt" sz="half" idx="10"/>
          </p:nvPr>
        </p:nvSpPr>
        <p:spPr/>
        <p:txBody>
          <a:bodyPr/>
          <a:lstStyle/>
          <a:p>
            <a:fld id="{F4F8F298-26E3-204B-9432-4FF56B8B1DE0}" type="datetimeFigureOut">
              <a:rPr lang="en-US" smtClean="0"/>
              <a:t>12/30/23</a:t>
            </a:fld>
            <a:endParaRPr lang="en-US"/>
          </a:p>
        </p:txBody>
      </p:sp>
      <p:sp>
        <p:nvSpPr>
          <p:cNvPr id="5" name="Footer Placeholder 4">
            <a:extLst>
              <a:ext uri="{FF2B5EF4-FFF2-40B4-BE49-F238E27FC236}">
                <a16:creationId xmlns:a16="http://schemas.microsoft.com/office/drawing/2014/main" id="{940A751C-6CC9-0AB5-DA59-FB7218499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FD8B4-DEF0-A00A-5F9B-F598A8351558}"/>
              </a:ext>
            </a:extLst>
          </p:cNvPr>
          <p:cNvSpPr>
            <a:spLocks noGrp="1"/>
          </p:cNvSpPr>
          <p:nvPr>
            <p:ph type="sldNum" sz="quarter" idx="12"/>
          </p:nvPr>
        </p:nvSpPr>
        <p:spPr/>
        <p:txBody>
          <a:bodyPr/>
          <a:lstStyle/>
          <a:p>
            <a:fld id="{CCE99C16-0FC2-AD47-A979-A4BFB681DF72}" type="slidenum">
              <a:rPr lang="en-US" smtClean="0"/>
              <a:t>‹#›</a:t>
            </a:fld>
            <a:endParaRPr lang="en-US"/>
          </a:p>
        </p:txBody>
      </p:sp>
    </p:spTree>
    <p:extLst>
      <p:ext uri="{BB962C8B-B14F-4D97-AF65-F5344CB8AC3E}">
        <p14:creationId xmlns:p14="http://schemas.microsoft.com/office/powerpoint/2010/main" val="783777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CACB1-A729-6CB2-8B44-ED712CCB4E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C2C2E2-E568-CAE7-1667-3A13948A12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72A18-BD24-9040-B854-546CA0FF7C4A}"/>
              </a:ext>
            </a:extLst>
          </p:cNvPr>
          <p:cNvSpPr>
            <a:spLocks noGrp="1"/>
          </p:cNvSpPr>
          <p:nvPr>
            <p:ph type="dt" sz="half" idx="10"/>
          </p:nvPr>
        </p:nvSpPr>
        <p:spPr/>
        <p:txBody>
          <a:bodyPr/>
          <a:lstStyle/>
          <a:p>
            <a:fld id="{F4F8F298-26E3-204B-9432-4FF56B8B1DE0}" type="datetimeFigureOut">
              <a:rPr lang="en-US" smtClean="0"/>
              <a:t>12/30/23</a:t>
            </a:fld>
            <a:endParaRPr lang="en-US"/>
          </a:p>
        </p:txBody>
      </p:sp>
      <p:sp>
        <p:nvSpPr>
          <p:cNvPr id="5" name="Footer Placeholder 4">
            <a:extLst>
              <a:ext uri="{FF2B5EF4-FFF2-40B4-BE49-F238E27FC236}">
                <a16:creationId xmlns:a16="http://schemas.microsoft.com/office/drawing/2014/main" id="{51C6A18A-3CA7-37E6-F4DD-01DA29518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A5CEB-CA1A-2C0E-B1E3-FB24E656FD66}"/>
              </a:ext>
            </a:extLst>
          </p:cNvPr>
          <p:cNvSpPr>
            <a:spLocks noGrp="1"/>
          </p:cNvSpPr>
          <p:nvPr>
            <p:ph type="sldNum" sz="quarter" idx="12"/>
          </p:nvPr>
        </p:nvSpPr>
        <p:spPr/>
        <p:txBody>
          <a:bodyPr/>
          <a:lstStyle/>
          <a:p>
            <a:fld id="{CCE99C16-0FC2-AD47-A979-A4BFB681DF72}" type="slidenum">
              <a:rPr lang="en-US" smtClean="0"/>
              <a:t>‹#›</a:t>
            </a:fld>
            <a:endParaRPr lang="en-US"/>
          </a:p>
        </p:txBody>
      </p:sp>
    </p:spTree>
    <p:extLst>
      <p:ext uri="{BB962C8B-B14F-4D97-AF65-F5344CB8AC3E}">
        <p14:creationId xmlns:p14="http://schemas.microsoft.com/office/powerpoint/2010/main" val="780878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E573A-CBBE-8F42-A1F6-979E7C03CD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DA84C6-B1A0-226E-21A7-E2D244576E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51BC8-95C5-A9F3-EFEF-4C12D9BC3B16}"/>
              </a:ext>
            </a:extLst>
          </p:cNvPr>
          <p:cNvSpPr>
            <a:spLocks noGrp="1"/>
          </p:cNvSpPr>
          <p:nvPr>
            <p:ph type="dt" sz="half" idx="10"/>
          </p:nvPr>
        </p:nvSpPr>
        <p:spPr/>
        <p:txBody>
          <a:bodyPr/>
          <a:lstStyle/>
          <a:p>
            <a:fld id="{F4F8F298-26E3-204B-9432-4FF56B8B1DE0}" type="datetimeFigureOut">
              <a:rPr lang="en-US" smtClean="0"/>
              <a:t>12/30/23</a:t>
            </a:fld>
            <a:endParaRPr lang="en-US"/>
          </a:p>
        </p:txBody>
      </p:sp>
      <p:sp>
        <p:nvSpPr>
          <p:cNvPr id="5" name="Footer Placeholder 4">
            <a:extLst>
              <a:ext uri="{FF2B5EF4-FFF2-40B4-BE49-F238E27FC236}">
                <a16:creationId xmlns:a16="http://schemas.microsoft.com/office/drawing/2014/main" id="{21A7320B-7DE1-4521-CB25-B6E30CF04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93015-2A5A-FC94-A313-1E8D02BD05E8}"/>
              </a:ext>
            </a:extLst>
          </p:cNvPr>
          <p:cNvSpPr>
            <a:spLocks noGrp="1"/>
          </p:cNvSpPr>
          <p:nvPr>
            <p:ph type="sldNum" sz="quarter" idx="12"/>
          </p:nvPr>
        </p:nvSpPr>
        <p:spPr/>
        <p:txBody>
          <a:bodyPr/>
          <a:lstStyle/>
          <a:p>
            <a:fld id="{CCE99C16-0FC2-AD47-A979-A4BFB681DF72}" type="slidenum">
              <a:rPr lang="en-US" smtClean="0"/>
              <a:t>‹#›</a:t>
            </a:fld>
            <a:endParaRPr lang="en-US"/>
          </a:p>
        </p:txBody>
      </p:sp>
    </p:spTree>
    <p:extLst>
      <p:ext uri="{BB962C8B-B14F-4D97-AF65-F5344CB8AC3E}">
        <p14:creationId xmlns:p14="http://schemas.microsoft.com/office/powerpoint/2010/main" val="2010335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D6B5070-E077-FE42-8927-E7A3391C8E24}" type="datetime1">
              <a:rPr lang="en-US" smtClean="0"/>
              <a:t>12/30/23</a:t>
            </a:fld>
            <a:endParaRPr lang="en-US" dirty="0"/>
          </a:p>
        </p:txBody>
      </p:sp>
      <p:sp>
        <p:nvSpPr>
          <p:cNvPr id="5" name="Footer Placeholder 4"/>
          <p:cNvSpPr>
            <a:spLocks noGrp="1"/>
          </p:cNvSpPr>
          <p:nvPr>
            <p:ph type="ftr" sz="quarter" idx="11"/>
          </p:nvPr>
        </p:nvSpPr>
        <p:spPr/>
        <p:txBody>
          <a:bodyPr/>
          <a:lstStyle/>
          <a:p>
            <a:r>
              <a:rPr lang="en-US"/>
              <a:t>Integrated Service Strategies</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0953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A957-A258-DDB7-3173-F1E37E2C7D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5F3954-D9F3-D900-9548-16D01AF847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177A6-2F63-F9AB-C6DF-D67114BCDFDB}"/>
              </a:ext>
            </a:extLst>
          </p:cNvPr>
          <p:cNvSpPr>
            <a:spLocks noGrp="1"/>
          </p:cNvSpPr>
          <p:nvPr>
            <p:ph type="dt" sz="half" idx="10"/>
          </p:nvPr>
        </p:nvSpPr>
        <p:spPr/>
        <p:txBody>
          <a:bodyPr/>
          <a:lstStyle/>
          <a:p>
            <a:fld id="{F4F8F298-26E3-204B-9432-4FF56B8B1DE0}" type="datetimeFigureOut">
              <a:rPr lang="en-US" smtClean="0"/>
              <a:t>12/30/23</a:t>
            </a:fld>
            <a:endParaRPr lang="en-US"/>
          </a:p>
        </p:txBody>
      </p:sp>
      <p:sp>
        <p:nvSpPr>
          <p:cNvPr id="5" name="Footer Placeholder 4">
            <a:extLst>
              <a:ext uri="{FF2B5EF4-FFF2-40B4-BE49-F238E27FC236}">
                <a16:creationId xmlns:a16="http://schemas.microsoft.com/office/drawing/2014/main" id="{CED5A07D-7429-CE8B-5901-8E00A0774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88FF6-FAAB-1D50-75D3-7379DD9DDE5B}"/>
              </a:ext>
            </a:extLst>
          </p:cNvPr>
          <p:cNvSpPr>
            <a:spLocks noGrp="1"/>
          </p:cNvSpPr>
          <p:nvPr>
            <p:ph type="sldNum" sz="quarter" idx="12"/>
          </p:nvPr>
        </p:nvSpPr>
        <p:spPr/>
        <p:txBody>
          <a:bodyPr/>
          <a:lstStyle/>
          <a:p>
            <a:fld id="{CCE99C16-0FC2-AD47-A979-A4BFB681DF72}" type="slidenum">
              <a:rPr lang="en-US" smtClean="0"/>
              <a:t>‹#›</a:t>
            </a:fld>
            <a:endParaRPr lang="en-US"/>
          </a:p>
        </p:txBody>
      </p:sp>
    </p:spTree>
    <p:extLst>
      <p:ext uri="{BB962C8B-B14F-4D97-AF65-F5344CB8AC3E}">
        <p14:creationId xmlns:p14="http://schemas.microsoft.com/office/powerpoint/2010/main" val="1660659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B4F67-408B-A308-B2B5-27BE44FD56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F82407-9E1D-4045-F3DE-BDE86668B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A148C3-01F9-B4B8-B73D-4D97C366454F}"/>
              </a:ext>
            </a:extLst>
          </p:cNvPr>
          <p:cNvSpPr>
            <a:spLocks noGrp="1"/>
          </p:cNvSpPr>
          <p:nvPr>
            <p:ph type="dt" sz="half" idx="10"/>
          </p:nvPr>
        </p:nvSpPr>
        <p:spPr/>
        <p:txBody>
          <a:bodyPr/>
          <a:lstStyle/>
          <a:p>
            <a:fld id="{F4F8F298-26E3-204B-9432-4FF56B8B1DE0}" type="datetimeFigureOut">
              <a:rPr lang="en-US" smtClean="0"/>
              <a:t>12/30/23</a:t>
            </a:fld>
            <a:endParaRPr lang="en-US"/>
          </a:p>
        </p:txBody>
      </p:sp>
      <p:sp>
        <p:nvSpPr>
          <p:cNvPr id="5" name="Footer Placeholder 4">
            <a:extLst>
              <a:ext uri="{FF2B5EF4-FFF2-40B4-BE49-F238E27FC236}">
                <a16:creationId xmlns:a16="http://schemas.microsoft.com/office/drawing/2014/main" id="{39D7B1AB-0815-D128-48A9-B03D5F759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34AC2-A896-ED51-30E6-AAFB7F40C20A}"/>
              </a:ext>
            </a:extLst>
          </p:cNvPr>
          <p:cNvSpPr>
            <a:spLocks noGrp="1"/>
          </p:cNvSpPr>
          <p:nvPr>
            <p:ph type="sldNum" sz="quarter" idx="12"/>
          </p:nvPr>
        </p:nvSpPr>
        <p:spPr/>
        <p:txBody>
          <a:bodyPr/>
          <a:lstStyle/>
          <a:p>
            <a:fld id="{CCE99C16-0FC2-AD47-A979-A4BFB681DF72}" type="slidenum">
              <a:rPr lang="en-US" smtClean="0"/>
              <a:t>‹#›</a:t>
            </a:fld>
            <a:endParaRPr lang="en-US"/>
          </a:p>
        </p:txBody>
      </p:sp>
    </p:spTree>
    <p:extLst>
      <p:ext uri="{BB962C8B-B14F-4D97-AF65-F5344CB8AC3E}">
        <p14:creationId xmlns:p14="http://schemas.microsoft.com/office/powerpoint/2010/main" val="1787036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8D8D1-A279-1DFA-B8C9-D9BD89DFF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A9DD9B-8132-74D8-62EA-059B25EDEC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CCBBC9-8895-91C5-DA1D-6EBB065E9B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BD689A-34C2-B536-E36E-E6B755EAA067}"/>
              </a:ext>
            </a:extLst>
          </p:cNvPr>
          <p:cNvSpPr>
            <a:spLocks noGrp="1"/>
          </p:cNvSpPr>
          <p:nvPr>
            <p:ph type="dt" sz="half" idx="10"/>
          </p:nvPr>
        </p:nvSpPr>
        <p:spPr/>
        <p:txBody>
          <a:bodyPr/>
          <a:lstStyle/>
          <a:p>
            <a:fld id="{F4F8F298-26E3-204B-9432-4FF56B8B1DE0}" type="datetimeFigureOut">
              <a:rPr lang="en-US" smtClean="0"/>
              <a:t>12/30/23</a:t>
            </a:fld>
            <a:endParaRPr lang="en-US"/>
          </a:p>
        </p:txBody>
      </p:sp>
      <p:sp>
        <p:nvSpPr>
          <p:cNvPr id="6" name="Footer Placeholder 5">
            <a:extLst>
              <a:ext uri="{FF2B5EF4-FFF2-40B4-BE49-F238E27FC236}">
                <a16:creationId xmlns:a16="http://schemas.microsoft.com/office/drawing/2014/main" id="{9892109D-C224-230F-FF4B-1C73E752D7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4937E2-5C91-37BB-1C1D-DC749761F1D3}"/>
              </a:ext>
            </a:extLst>
          </p:cNvPr>
          <p:cNvSpPr>
            <a:spLocks noGrp="1"/>
          </p:cNvSpPr>
          <p:nvPr>
            <p:ph type="sldNum" sz="quarter" idx="12"/>
          </p:nvPr>
        </p:nvSpPr>
        <p:spPr/>
        <p:txBody>
          <a:bodyPr/>
          <a:lstStyle/>
          <a:p>
            <a:fld id="{CCE99C16-0FC2-AD47-A979-A4BFB681DF72}" type="slidenum">
              <a:rPr lang="en-US" smtClean="0"/>
              <a:t>‹#›</a:t>
            </a:fld>
            <a:endParaRPr lang="en-US"/>
          </a:p>
        </p:txBody>
      </p:sp>
    </p:spTree>
    <p:extLst>
      <p:ext uri="{BB962C8B-B14F-4D97-AF65-F5344CB8AC3E}">
        <p14:creationId xmlns:p14="http://schemas.microsoft.com/office/powerpoint/2010/main" val="590156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2AA84-CC0E-20A1-6B0E-DE5B350799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E9667A-DB3E-5835-8E6B-72FB5BF099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DF7902-A688-75DE-9AC6-1D6051A8EB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A0BB8C-F95C-6E2C-DF09-80ABD7D24F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6B43B0-96FA-C15D-7935-9DB9BEC555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1B3EA4-E93E-D689-EADB-BD45AF4D9A10}"/>
              </a:ext>
            </a:extLst>
          </p:cNvPr>
          <p:cNvSpPr>
            <a:spLocks noGrp="1"/>
          </p:cNvSpPr>
          <p:nvPr>
            <p:ph type="dt" sz="half" idx="10"/>
          </p:nvPr>
        </p:nvSpPr>
        <p:spPr/>
        <p:txBody>
          <a:bodyPr/>
          <a:lstStyle/>
          <a:p>
            <a:fld id="{F4F8F298-26E3-204B-9432-4FF56B8B1DE0}" type="datetimeFigureOut">
              <a:rPr lang="en-US" smtClean="0"/>
              <a:t>12/30/23</a:t>
            </a:fld>
            <a:endParaRPr lang="en-US"/>
          </a:p>
        </p:txBody>
      </p:sp>
      <p:sp>
        <p:nvSpPr>
          <p:cNvPr id="8" name="Footer Placeholder 7">
            <a:extLst>
              <a:ext uri="{FF2B5EF4-FFF2-40B4-BE49-F238E27FC236}">
                <a16:creationId xmlns:a16="http://schemas.microsoft.com/office/drawing/2014/main" id="{DBC27654-A886-0C88-B43B-DE8C342009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DEFC8-44ED-F480-1733-032460CE19EC}"/>
              </a:ext>
            </a:extLst>
          </p:cNvPr>
          <p:cNvSpPr>
            <a:spLocks noGrp="1"/>
          </p:cNvSpPr>
          <p:nvPr>
            <p:ph type="sldNum" sz="quarter" idx="12"/>
          </p:nvPr>
        </p:nvSpPr>
        <p:spPr/>
        <p:txBody>
          <a:bodyPr/>
          <a:lstStyle/>
          <a:p>
            <a:fld id="{CCE99C16-0FC2-AD47-A979-A4BFB681DF72}" type="slidenum">
              <a:rPr lang="en-US" smtClean="0"/>
              <a:t>‹#›</a:t>
            </a:fld>
            <a:endParaRPr lang="en-US"/>
          </a:p>
        </p:txBody>
      </p:sp>
    </p:spTree>
    <p:extLst>
      <p:ext uri="{BB962C8B-B14F-4D97-AF65-F5344CB8AC3E}">
        <p14:creationId xmlns:p14="http://schemas.microsoft.com/office/powerpoint/2010/main" val="2459379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22B31-FFB2-2C2C-57DF-6B74BD3663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70C434-7477-F3C1-8A74-5A02E2B4990B}"/>
              </a:ext>
            </a:extLst>
          </p:cNvPr>
          <p:cNvSpPr>
            <a:spLocks noGrp="1"/>
          </p:cNvSpPr>
          <p:nvPr>
            <p:ph type="dt" sz="half" idx="10"/>
          </p:nvPr>
        </p:nvSpPr>
        <p:spPr/>
        <p:txBody>
          <a:bodyPr/>
          <a:lstStyle/>
          <a:p>
            <a:fld id="{F4F8F298-26E3-204B-9432-4FF56B8B1DE0}" type="datetimeFigureOut">
              <a:rPr lang="en-US" smtClean="0"/>
              <a:t>12/30/23</a:t>
            </a:fld>
            <a:endParaRPr lang="en-US"/>
          </a:p>
        </p:txBody>
      </p:sp>
      <p:sp>
        <p:nvSpPr>
          <p:cNvPr id="4" name="Footer Placeholder 3">
            <a:extLst>
              <a:ext uri="{FF2B5EF4-FFF2-40B4-BE49-F238E27FC236}">
                <a16:creationId xmlns:a16="http://schemas.microsoft.com/office/drawing/2014/main" id="{0E5D2B20-5DDB-BAD1-5D1D-352B87B9DD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18EBDD-3AAC-020A-C46D-F60D023E1FB4}"/>
              </a:ext>
            </a:extLst>
          </p:cNvPr>
          <p:cNvSpPr>
            <a:spLocks noGrp="1"/>
          </p:cNvSpPr>
          <p:nvPr>
            <p:ph type="sldNum" sz="quarter" idx="12"/>
          </p:nvPr>
        </p:nvSpPr>
        <p:spPr/>
        <p:txBody>
          <a:bodyPr/>
          <a:lstStyle/>
          <a:p>
            <a:fld id="{CCE99C16-0FC2-AD47-A979-A4BFB681DF72}" type="slidenum">
              <a:rPr lang="en-US" smtClean="0"/>
              <a:t>‹#›</a:t>
            </a:fld>
            <a:endParaRPr lang="en-US"/>
          </a:p>
        </p:txBody>
      </p:sp>
    </p:spTree>
    <p:extLst>
      <p:ext uri="{BB962C8B-B14F-4D97-AF65-F5344CB8AC3E}">
        <p14:creationId xmlns:p14="http://schemas.microsoft.com/office/powerpoint/2010/main" val="2188483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A07E78-7FC9-3B6F-15D2-1708D7D893A3}"/>
              </a:ext>
            </a:extLst>
          </p:cNvPr>
          <p:cNvSpPr>
            <a:spLocks noGrp="1"/>
          </p:cNvSpPr>
          <p:nvPr>
            <p:ph type="dt" sz="half" idx="10"/>
          </p:nvPr>
        </p:nvSpPr>
        <p:spPr/>
        <p:txBody>
          <a:bodyPr/>
          <a:lstStyle/>
          <a:p>
            <a:fld id="{F4F8F298-26E3-204B-9432-4FF56B8B1DE0}" type="datetimeFigureOut">
              <a:rPr lang="en-US" smtClean="0"/>
              <a:t>12/30/23</a:t>
            </a:fld>
            <a:endParaRPr lang="en-US"/>
          </a:p>
        </p:txBody>
      </p:sp>
      <p:sp>
        <p:nvSpPr>
          <p:cNvPr id="3" name="Footer Placeholder 2">
            <a:extLst>
              <a:ext uri="{FF2B5EF4-FFF2-40B4-BE49-F238E27FC236}">
                <a16:creationId xmlns:a16="http://schemas.microsoft.com/office/drawing/2014/main" id="{690FCE57-B150-AD0D-D45F-784063539F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48180E-61CD-D51C-9AE4-44C80233D9CF}"/>
              </a:ext>
            </a:extLst>
          </p:cNvPr>
          <p:cNvSpPr>
            <a:spLocks noGrp="1"/>
          </p:cNvSpPr>
          <p:nvPr>
            <p:ph type="sldNum" sz="quarter" idx="12"/>
          </p:nvPr>
        </p:nvSpPr>
        <p:spPr/>
        <p:txBody>
          <a:bodyPr/>
          <a:lstStyle/>
          <a:p>
            <a:fld id="{CCE99C16-0FC2-AD47-A979-A4BFB681DF72}" type="slidenum">
              <a:rPr lang="en-US" smtClean="0"/>
              <a:t>‹#›</a:t>
            </a:fld>
            <a:endParaRPr lang="en-US"/>
          </a:p>
        </p:txBody>
      </p:sp>
    </p:spTree>
    <p:extLst>
      <p:ext uri="{BB962C8B-B14F-4D97-AF65-F5344CB8AC3E}">
        <p14:creationId xmlns:p14="http://schemas.microsoft.com/office/powerpoint/2010/main" val="324408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3AE0-752E-FAFD-22D6-0594D6AA2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E4647A-D392-C404-0D7D-ADD8BC6D9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7C7C71-9B68-3BC5-E3BC-4647BF82EF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F06553-7BE0-EE15-4AFD-3B3894C44F7E}"/>
              </a:ext>
            </a:extLst>
          </p:cNvPr>
          <p:cNvSpPr>
            <a:spLocks noGrp="1"/>
          </p:cNvSpPr>
          <p:nvPr>
            <p:ph type="dt" sz="half" idx="10"/>
          </p:nvPr>
        </p:nvSpPr>
        <p:spPr/>
        <p:txBody>
          <a:bodyPr/>
          <a:lstStyle/>
          <a:p>
            <a:fld id="{F4F8F298-26E3-204B-9432-4FF56B8B1DE0}" type="datetimeFigureOut">
              <a:rPr lang="en-US" smtClean="0"/>
              <a:t>12/30/23</a:t>
            </a:fld>
            <a:endParaRPr lang="en-US"/>
          </a:p>
        </p:txBody>
      </p:sp>
      <p:sp>
        <p:nvSpPr>
          <p:cNvPr id="6" name="Footer Placeholder 5">
            <a:extLst>
              <a:ext uri="{FF2B5EF4-FFF2-40B4-BE49-F238E27FC236}">
                <a16:creationId xmlns:a16="http://schemas.microsoft.com/office/drawing/2014/main" id="{640B941D-39C6-0473-FA10-D02B7A2C3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142BFD-835B-B966-D290-92503E88DE06}"/>
              </a:ext>
            </a:extLst>
          </p:cNvPr>
          <p:cNvSpPr>
            <a:spLocks noGrp="1"/>
          </p:cNvSpPr>
          <p:nvPr>
            <p:ph type="sldNum" sz="quarter" idx="12"/>
          </p:nvPr>
        </p:nvSpPr>
        <p:spPr/>
        <p:txBody>
          <a:bodyPr/>
          <a:lstStyle/>
          <a:p>
            <a:fld id="{CCE99C16-0FC2-AD47-A979-A4BFB681DF72}" type="slidenum">
              <a:rPr lang="en-US" smtClean="0"/>
              <a:t>‹#›</a:t>
            </a:fld>
            <a:endParaRPr lang="en-US"/>
          </a:p>
        </p:txBody>
      </p:sp>
    </p:spTree>
    <p:extLst>
      <p:ext uri="{BB962C8B-B14F-4D97-AF65-F5344CB8AC3E}">
        <p14:creationId xmlns:p14="http://schemas.microsoft.com/office/powerpoint/2010/main" val="74678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7012-4083-84A3-707B-4B283DF016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CFCB02-5F0A-80AF-B052-4CC8FA2220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122835-E16D-DD87-01FB-2C0A28C0E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E3AF95-EC89-9E00-E20F-6DB8C5823256}"/>
              </a:ext>
            </a:extLst>
          </p:cNvPr>
          <p:cNvSpPr>
            <a:spLocks noGrp="1"/>
          </p:cNvSpPr>
          <p:nvPr>
            <p:ph type="dt" sz="half" idx="10"/>
          </p:nvPr>
        </p:nvSpPr>
        <p:spPr/>
        <p:txBody>
          <a:bodyPr/>
          <a:lstStyle/>
          <a:p>
            <a:fld id="{F4F8F298-26E3-204B-9432-4FF56B8B1DE0}" type="datetimeFigureOut">
              <a:rPr lang="en-US" smtClean="0"/>
              <a:t>12/30/23</a:t>
            </a:fld>
            <a:endParaRPr lang="en-US"/>
          </a:p>
        </p:txBody>
      </p:sp>
      <p:sp>
        <p:nvSpPr>
          <p:cNvPr id="6" name="Footer Placeholder 5">
            <a:extLst>
              <a:ext uri="{FF2B5EF4-FFF2-40B4-BE49-F238E27FC236}">
                <a16:creationId xmlns:a16="http://schemas.microsoft.com/office/drawing/2014/main" id="{7988BEF7-AEB7-40B1-7C48-AFE37DA8B8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E0A86C-DA1D-6F4B-CF98-716DAAB75EAF}"/>
              </a:ext>
            </a:extLst>
          </p:cNvPr>
          <p:cNvSpPr>
            <a:spLocks noGrp="1"/>
          </p:cNvSpPr>
          <p:nvPr>
            <p:ph type="sldNum" sz="quarter" idx="12"/>
          </p:nvPr>
        </p:nvSpPr>
        <p:spPr/>
        <p:txBody>
          <a:bodyPr/>
          <a:lstStyle/>
          <a:p>
            <a:fld id="{CCE99C16-0FC2-AD47-A979-A4BFB681DF72}" type="slidenum">
              <a:rPr lang="en-US" smtClean="0"/>
              <a:t>‹#›</a:t>
            </a:fld>
            <a:endParaRPr lang="en-US"/>
          </a:p>
        </p:txBody>
      </p:sp>
    </p:spTree>
    <p:extLst>
      <p:ext uri="{BB962C8B-B14F-4D97-AF65-F5344CB8AC3E}">
        <p14:creationId xmlns:p14="http://schemas.microsoft.com/office/powerpoint/2010/main" val="3070334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C69989-E8E6-BEE3-ABD7-4F9D1A29EE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82D66-CB00-9DF1-BF9F-9CA6C95420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8F762-F3B2-96CE-BFC9-8496BE6DF3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8F298-26E3-204B-9432-4FF56B8B1DE0}" type="datetimeFigureOut">
              <a:rPr lang="en-US" smtClean="0"/>
              <a:t>12/30/23</a:t>
            </a:fld>
            <a:endParaRPr lang="en-US"/>
          </a:p>
        </p:txBody>
      </p:sp>
      <p:sp>
        <p:nvSpPr>
          <p:cNvPr id="5" name="Footer Placeholder 4">
            <a:extLst>
              <a:ext uri="{FF2B5EF4-FFF2-40B4-BE49-F238E27FC236}">
                <a16:creationId xmlns:a16="http://schemas.microsoft.com/office/drawing/2014/main" id="{C9007030-38C2-D667-2B2A-9ACE33D076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E17249-010F-7498-1E0F-2952FE8F12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99C16-0FC2-AD47-A979-A4BFB681DF72}" type="slidenum">
              <a:rPr lang="en-US" smtClean="0"/>
              <a:t>‹#›</a:t>
            </a:fld>
            <a:endParaRPr lang="en-US"/>
          </a:p>
        </p:txBody>
      </p:sp>
    </p:spTree>
    <p:extLst>
      <p:ext uri="{BB962C8B-B14F-4D97-AF65-F5344CB8AC3E}">
        <p14:creationId xmlns:p14="http://schemas.microsoft.com/office/powerpoint/2010/main" val="278783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hyperlink" Target="mailto:Barb.integratedservice@gmail.com" TargetMode="External"/><Relationship Id="rId2" Type="http://schemas.openxmlformats.org/officeDocument/2006/relationships/hyperlink" Target="mailto:Megan.integratedservice@gmail.com" TargetMode="Externa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D630B4-4CCC-7B1D-1803-DAED942D7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Close up image of a hand touching flowers">
            <a:extLst>
              <a:ext uri="{FF2B5EF4-FFF2-40B4-BE49-F238E27FC236}">
                <a16:creationId xmlns:a16="http://schemas.microsoft.com/office/drawing/2014/main" id="{F4263963-C6E3-0E98-12D9-30F33627D589}"/>
              </a:ext>
            </a:extLst>
          </p:cNvPr>
          <p:cNvPicPr>
            <a:picLocks noChangeAspect="1"/>
          </p:cNvPicPr>
          <p:nvPr/>
        </p:nvPicPr>
        <p:blipFill rotWithShape="1">
          <a:blip r:embed="rId2">
            <a:alphaModFix amt="50000"/>
          </a:blip>
          <a:srcRect t="7968" b="7762"/>
          <a:stretch/>
        </p:blipFill>
        <p:spPr>
          <a:xfrm>
            <a:off x="20" y="10"/>
            <a:ext cx="12191979" cy="6857990"/>
          </a:xfrm>
          <a:prstGeom prst="rect">
            <a:avLst/>
          </a:prstGeom>
        </p:spPr>
      </p:pic>
      <p:sp>
        <p:nvSpPr>
          <p:cNvPr id="2" name="Title 1">
            <a:extLst>
              <a:ext uri="{FF2B5EF4-FFF2-40B4-BE49-F238E27FC236}">
                <a16:creationId xmlns:a16="http://schemas.microsoft.com/office/drawing/2014/main" id="{11115EA7-7E4A-1227-ED7F-F9DD1F7C1D41}"/>
              </a:ext>
            </a:extLst>
          </p:cNvPr>
          <p:cNvSpPr>
            <a:spLocks noGrp="1"/>
          </p:cNvSpPr>
          <p:nvPr>
            <p:ph type="ctrTitle"/>
          </p:nvPr>
        </p:nvSpPr>
        <p:spPr>
          <a:xfrm>
            <a:off x="762000" y="1137434"/>
            <a:ext cx="7848600" cy="3204429"/>
          </a:xfrm>
        </p:spPr>
        <p:txBody>
          <a:bodyPr anchor="t">
            <a:normAutofit/>
          </a:bodyPr>
          <a:lstStyle/>
          <a:p>
            <a:pPr algn="l"/>
            <a:r>
              <a:rPr lang="en-US" sz="5400" dirty="0">
                <a:solidFill>
                  <a:srgbClr val="FFFFFF"/>
                </a:solidFill>
              </a:rPr>
              <a:t>Hope and Healing</a:t>
            </a:r>
          </a:p>
        </p:txBody>
      </p:sp>
      <p:sp>
        <p:nvSpPr>
          <p:cNvPr id="3" name="Subtitle 2">
            <a:extLst>
              <a:ext uri="{FF2B5EF4-FFF2-40B4-BE49-F238E27FC236}">
                <a16:creationId xmlns:a16="http://schemas.microsoft.com/office/drawing/2014/main" id="{2B0DFFEF-BD90-37CD-8A52-82B303C70434}"/>
              </a:ext>
            </a:extLst>
          </p:cNvPr>
          <p:cNvSpPr>
            <a:spLocks noGrp="1"/>
          </p:cNvSpPr>
          <p:nvPr>
            <p:ph type="subTitle" idx="1"/>
          </p:nvPr>
        </p:nvSpPr>
        <p:spPr>
          <a:xfrm>
            <a:off x="762000" y="4792531"/>
            <a:ext cx="9944582" cy="1089423"/>
          </a:xfrm>
        </p:spPr>
        <p:txBody>
          <a:bodyPr anchor="b">
            <a:noAutofit/>
          </a:bodyPr>
          <a:lstStyle/>
          <a:p>
            <a:pPr algn="l"/>
            <a:r>
              <a:rPr lang="en-US" sz="2800" dirty="0">
                <a:solidFill>
                  <a:srgbClr val="FFFFFF"/>
                </a:solidFill>
              </a:rPr>
              <a:t>The Intersection of Domestic Violence, Sexual Assault, and Substance Use Disorders and How You Can Effect Change</a:t>
            </a:r>
          </a:p>
        </p:txBody>
      </p:sp>
      <p:cxnSp>
        <p:nvCxnSpPr>
          <p:cNvPr id="22" name="Straight Connector 21">
            <a:extLst>
              <a:ext uri="{FF2B5EF4-FFF2-40B4-BE49-F238E27FC236}">
                <a16:creationId xmlns:a16="http://schemas.microsoft.com/office/drawing/2014/main" id="{49264613-F0F7-08CE-0ADF-98407A64DA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E22A32D3-AFA0-1C4B-DA9F-EA01283A88C0}"/>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Integrated Service Strategies</a:t>
            </a:r>
          </a:p>
        </p:txBody>
      </p:sp>
    </p:spTree>
    <p:extLst>
      <p:ext uri="{BB962C8B-B14F-4D97-AF65-F5344CB8AC3E}">
        <p14:creationId xmlns:p14="http://schemas.microsoft.com/office/powerpoint/2010/main" val="3838430782"/>
      </p:ext>
    </p:extLst>
  </p:cSld>
  <p:clrMapOvr>
    <a:masterClrMapping/>
  </p:clrMapOvr>
  <mc:AlternateContent xmlns:mc="http://schemas.openxmlformats.org/markup-compatibility/2006" xmlns:p14="http://schemas.microsoft.com/office/powerpoint/2010/main">
    <mc:Choice Requires="p14">
      <p:transition spd="slow" p14:dur="2000" advTm="49793"/>
    </mc:Choice>
    <mc:Fallback xmlns="">
      <p:transition spd="slow" advTm="4979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C8FA7-959B-6149-1C53-5AFE6B9A2739}"/>
              </a:ext>
            </a:extLst>
          </p:cNvPr>
          <p:cNvSpPr>
            <a:spLocks noGrp="1"/>
          </p:cNvSpPr>
          <p:nvPr>
            <p:ph type="title"/>
          </p:nvPr>
        </p:nvSpPr>
        <p:spPr/>
        <p:txBody>
          <a:bodyPr/>
          <a:lstStyle/>
          <a:p>
            <a:r>
              <a:rPr lang="en-US" dirty="0"/>
              <a:t>National Statistics</a:t>
            </a:r>
          </a:p>
        </p:txBody>
      </p:sp>
      <p:sp>
        <p:nvSpPr>
          <p:cNvPr id="3" name="Content Placeholder 2">
            <a:extLst>
              <a:ext uri="{FF2B5EF4-FFF2-40B4-BE49-F238E27FC236}">
                <a16:creationId xmlns:a16="http://schemas.microsoft.com/office/drawing/2014/main" id="{7C6F3267-F9FF-8AE2-3FF6-FEDAD10D820A}"/>
              </a:ext>
            </a:extLst>
          </p:cNvPr>
          <p:cNvSpPr>
            <a:spLocks noGrp="1"/>
          </p:cNvSpPr>
          <p:nvPr>
            <p:ph sz="half" idx="1"/>
          </p:nvPr>
        </p:nvSpPr>
        <p:spPr/>
        <p:txBody>
          <a:bodyPr>
            <a:normAutofit fontScale="62500" lnSpcReduction="20000"/>
          </a:bodyPr>
          <a:lstStyle/>
          <a:p>
            <a:r>
              <a:rPr lang="en-US" sz="3800" dirty="0">
                <a:solidFill>
                  <a:schemeClr val="accent2"/>
                </a:solidFill>
              </a:rPr>
              <a:t>A National Institute on Drug Abuse study noted </a:t>
            </a:r>
            <a:r>
              <a:rPr lang="en-US" sz="3800" b="1" dirty="0">
                <a:solidFill>
                  <a:schemeClr val="accent2"/>
                </a:solidFill>
              </a:rPr>
              <a:t>90% </a:t>
            </a:r>
            <a:r>
              <a:rPr lang="en-US" sz="3800" dirty="0">
                <a:solidFill>
                  <a:schemeClr val="accent2"/>
                </a:solidFill>
              </a:rPr>
              <a:t>of women in drug treatment had experienced severe domestic and/or sexual violence from a partner.</a:t>
            </a:r>
          </a:p>
          <a:p>
            <a:r>
              <a:rPr lang="en-US" sz="3800" dirty="0">
                <a:solidFill>
                  <a:schemeClr val="accent6"/>
                </a:solidFill>
              </a:rPr>
              <a:t>Between </a:t>
            </a:r>
            <a:r>
              <a:rPr lang="en-US" sz="3800" b="1" dirty="0">
                <a:solidFill>
                  <a:schemeClr val="accent6"/>
                </a:solidFill>
              </a:rPr>
              <a:t>67-80%</a:t>
            </a:r>
            <a:r>
              <a:rPr lang="en-US" sz="3800" dirty="0">
                <a:solidFill>
                  <a:schemeClr val="accent6"/>
                </a:solidFill>
              </a:rPr>
              <a:t> of women in substance use treatment are DV victims.</a:t>
            </a:r>
          </a:p>
          <a:p>
            <a:r>
              <a:rPr lang="en-US" sz="3800" dirty="0">
                <a:solidFill>
                  <a:schemeClr val="tx1"/>
                </a:solidFill>
              </a:rPr>
              <a:t>In domestic violence shelters and agencies, </a:t>
            </a:r>
            <a:r>
              <a:rPr lang="en-US" sz="3800" b="1" dirty="0">
                <a:solidFill>
                  <a:schemeClr val="tx1"/>
                </a:solidFill>
              </a:rPr>
              <a:t>65% </a:t>
            </a:r>
            <a:r>
              <a:rPr lang="en-US" sz="3800" dirty="0">
                <a:solidFill>
                  <a:schemeClr val="tx1"/>
                </a:solidFill>
              </a:rPr>
              <a:t>of women either met criteria for alcohol dependence or reported problems with their drug use.</a:t>
            </a:r>
            <a:endParaRPr lang="en-US" altLang="en-US" sz="3800" dirty="0">
              <a:solidFill>
                <a:schemeClr val="tx1"/>
              </a:solidFill>
            </a:endParaRPr>
          </a:p>
          <a:p>
            <a:endParaRPr lang="en-US" dirty="0"/>
          </a:p>
        </p:txBody>
      </p:sp>
      <p:sp>
        <p:nvSpPr>
          <p:cNvPr id="4" name="Content Placeholder 3">
            <a:extLst>
              <a:ext uri="{FF2B5EF4-FFF2-40B4-BE49-F238E27FC236}">
                <a16:creationId xmlns:a16="http://schemas.microsoft.com/office/drawing/2014/main" id="{1A1D5C02-1A40-6404-1C58-6BD9613361D1}"/>
              </a:ext>
            </a:extLst>
          </p:cNvPr>
          <p:cNvSpPr>
            <a:spLocks noGrp="1"/>
          </p:cNvSpPr>
          <p:nvPr>
            <p:ph sz="half" idx="2"/>
          </p:nvPr>
        </p:nvSpPr>
        <p:spPr>
          <a:xfrm>
            <a:off x="6366000" y="1858962"/>
            <a:ext cx="4740150" cy="3978275"/>
          </a:xfrm>
        </p:spPr>
        <p:txBody>
          <a:bodyPr>
            <a:normAutofit fontScale="62500" lnSpcReduction="20000"/>
          </a:bodyPr>
          <a:lstStyle/>
          <a:p>
            <a:pPr>
              <a:buSzPct val="120000"/>
            </a:pPr>
            <a:r>
              <a:rPr lang="en-US" altLang="en-US" sz="4200" dirty="0">
                <a:solidFill>
                  <a:schemeClr val="accent3"/>
                </a:solidFill>
              </a:rPr>
              <a:t>50-60% of men who abuse their partners have substance use problems</a:t>
            </a:r>
          </a:p>
          <a:p>
            <a:pPr>
              <a:buSzPct val="120000"/>
            </a:pPr>
            <a:r>
              <a:rPr lang="en-US" altLang="en-US" sz="4200" dirty="0">
                <a:solidFill>
                  <a:schemeClr val="accent1"/>
                </a:solidFill>
              </a:rPr>
              <a:t>Men who perpetrate violence and use alcohol are </a:t>
            </a:r>
            <a:r>
              <a:rPr lang="en-US" altLang="en-US" sz="4200" b="1" dirty="0">
                <a:solidFill>
                  <a:schemeClr val="accent1"/>
                </a:solidFill>
              </a:rPr>
              <a:t>twice</a:t>
            </a:r>
            <a:r>
              <a:rPr lang="en-US" altLang="en-US" sz="4200" dirty="0">
                <a:solidFill>
                  <a:schemeClr val="accent1"/>
                </a:solidFill>
              </a:rPr>
              <a:t> a likely to inflect serious injury or death</a:t>
            </a:r>
          </a:p>
          <a:p>
            <a:r>
              <a:rPr lang="en-US" altLang="en-US" sz="4200" dirty="0">
                <a:solidFill>
                  <a:schemeClr val="accent5"/>
                </a:solidFill>
              </a:rPr>
              <a:t>70% of men who abuse their partners also abuse their children</a:t>
            </a:r>
          </a:p>
          <a:p>
            <a:endParaRPr lang="en-US" dirty="0"/>
          </a:p>
        </p:txBody>
      </p:sp>
      <p:sp>
        <p:nvSpPr>
          <p:cNvPr id="5" name="Footer Placeholder 4">
            <a:extLst>
              <a:ext uri="{FF2B5EF4-FFF2-40B4-BE49-F238E27FC236}">
                <a16:creationId xmlns:a16="http://schemas.microsoft.com/office/drawing/2014/main" id="{23F14155-2D2D-673A-4D1A-DDAE45E1A263}"/>
              </a:ext>
            </a:extLst>
          </p:cNvPr>
          <p:cNvSpPr>
            <a:spLocks noGrp="1"/>
          </p:cNvSpPr>
          <p:nvPr>
            <p:ph type="ftr" sz="quarter" idx="11"/>
          </p:nvPr>
        </p:nvSpPr>
        <p:spPr/>
        <p:txBody>
          <a:bodyPr/>
          <a:lstStyle/>
          <a:p>
            <a:r>
              <a:rPr lang="en-US"/>
              <a:t>Integrated Service Strategies</a:t>
            </a:r>
          </a:p>
        </p:txBody>
      </p:sp>
    </p:spTree>
    <p:extLst>
      <p:ext uri="{BB962C8B-B14F-4D97-AF65-F5344CB8AC3E}">
        <p14:creationId xmlns:p14="http://schemas.microsoft.com/office/powerpoint/2010/main" val="4198281720"/>
      </p:ext>
    </p:extLst>
  </p:cSld>
  <p:clrMapOvr>
    <a:masterClrMapping/>
  </p:clrMapOvr>
  <mc:AlternateContent xmlns:mc="http://schemas.openxmlformats.org/markup-compatibility/2006" xmlns:p14="http://schemas.microsoft.com/office/powerpoint/2010/main">
    <mc:Choice Requires="p14">
      <p:transition spd="slow" p14:dur="2000" advTm="64741"/>
    </mc:Choice>
    <mc:Fallback xmlns="">
      <p:transition spd="slow" advTm="6474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FFA28-33EF-9951-0DE2-D8050AAE40C5}"/>
              </a:ext>
            </a:extLst>
          </p:cNvPr>
          <p:cNvSpPr>
            <a:spLocks noGrp="1"/>
          </p:cNvSpPr>
          <p:nvPr>
            <p:ph type="title"/>
          </p:nvPr>
        </p:nvSpPr>
        <p:spPr>
          <a:xfrm>
            <a:off x="541338" y="1079500"/>
            <a:ext cx="3322637" cy="4689475"/>
          </a:xfrm>
        </p:spPr>
        <p:txBody>
          <a:bodyPr anchor="ctr">
            <a:normAutofit/>
          </a:bodyPr>
          <a:lstStyle/>
          <a:p>
            <a:pPr algn="ctr"/>
            <a:r>
              <a:rPr lang="en-US" sz="2600"/>
              <a:t>INCREASED HARM IN MARGINALIZED COMMUNITIES</a:t>
            </a:r>
          </a:p>
        </p:txBody>
      </p:sp>
      <p:graphicFrame>
        <p:nvGraphicFramePr>
          <p:cNvPr id="5" name="Content Placeholder 2">
            <a:extLst>
              <a:ext uri="{FF2B5EF4-FFF2-40B4-BE49-F238E27FC236}">
                <a16:creationId xmlns:a16="http://schemas.microsoft.com/office/drawing/2014/main" id="{07D8A27A-AAC7-513C-326C-53AB949BDBF1}"/>
              </a:ext>
            </a:extLst>
          </p:cNvPr>
          <p:cNvGraphicFramePr>
            <a:graphicFrameLocks noGrp="1"/>
          </p:cNvGraphicFramePr>
          <p:nvPr>
            <p:ph idx="1"/>
          </p:nvPr>
        </p:nvGraphicFramePr>
        <p:xfrm>
          <a:off x="4981575" y="540000"/>
          <a:ext cx="6669431" cy="577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05938D53-2A3E-0D61-C816-0915A369B7D9}"/>
              </a:ext>
            </a:extLst>
          </p:cNvPr>
          <p:cNvSpPr>
            <a:spLocks noGrp="1"/>
          </p:cNvSpPr>
          <p:nvPr>
            <p:ph type="ftr" sz="quarter" idx="11"/>
          </p:nvPr>
        </p:nvSpPr>
        <p:spPr/>
        <p:txBody>
          <a:bodyPr/>
          <a:lstStyle/>
          <a:p>
            <a:r>
              <a:rPr lang="en-US"/>
              <a:t>Integrated Service Strategies</a:t>
            </a:r>
          </a:p>
        </p:txBody>
      </p:sp>
    </p:spTree>
    <p:extLst>
      <p:ext uri="{BB962C8B-B14F-4D97-AF65-F5344CB8AC3E}">
        <p14:creationId xmlns:p14="http://schemas.microsoft.com/office/powerpoint/2010/main" val="1717087905"/>
      </p:ext>
    </p:extLst>
  </p:cSld>
  <p:clrMapOvr>
    <a:masterClrMapping/>
  </p:clrMapOvr>
  <mc:AlternateContent xmlns:mc="http://schemas.openxmlformats.org/markup-compatibility/2006" xmlns:p14="http://schemas.microsoft.com/office/powerpoint/2010/main">
    <mc:Choice Requires="p14">
      <p:transition spd="slow" p14:dur="2000" advTm="121115"/>
    </mc:Choice>
    <mc:Fallback xmlns="">
      <p:transition spd="slow" advTm="12111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089AC-6C42-D342-B963-508CA57B3C13}"/>
              </a:ext>
            </a:extLst>
          </p:cNvPr>
          <p:cNvSpPr>
            <a:spLocks noGrp="1"/>
          </p:cNvSpPr>
          <p:nvPr>
            <p:ph type="title"/>
          </p:nvPr>
        </p:nvSpPr>
        <p:spPr>
          <a:xfrm>
            <a:off x="838200" y="459863"/>
            <a:ext cx="10515600" cy="1004594"/>
          </a:xfrm>
        </p:spPr>
        <p:txBody>
          <a:bodyPr>
            <a:normAutofit/>
          </a:bodyPr>
          <a:lstStyle/>
          <a:p>
            <a:pPr algn="ctr"/>
            <a:r>
              <a:rPr lang="en-US" dirty="0">
                <a:solidFill>
                  <a:srgbClr val="FFFFFF"/>
                </a:solidFill>
              </a:rPr>
              <a:t>COMPOUND Trauma/Intersectionality</a:t>
            </a:r>
          </a:p>
        </p:txBody>
      </p:sp>
      <p:sp>
        <p:nvSpPr>
          <p:cNvPr id="37" name="Rectangle: Rounded Corners 36">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D5B8DA0-A810-094C-A1A9-24E6A6679FD2}"/>
              </a:ext>
            </a:extLst>
          </p:cNvPr>
          <p:cNvSpPr txBox="1"/>
          <p:nvPr/>
        </p:nvSpPr>
        <p:spPr>
          <a:xfrm>
            <a:off x="2135637" y="1979491"/>
            <a:ext cx="1401217"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SEXUAL ASSAULT</a:t>
            </a:r>
            <a:endParaRPr lang="en-US"/>
          </a:p>
        </p:txBody>
      </p:sp>
      <p:sp>
        <p:nvSpPr>
          <p:cNvPr id="5" name="TextBox 4">
            <a:extLst>
              <a:ext uri="{FF2B5EF4-FFF2-40B4-BE49-F238E27FC236}">
                <a16:creationId xmlns:a16="http://schemas.microsoft.com/office/drawing/2014/main" id="{52A456D5-AC51-D040-8638-3685BC208D42}"/>
              </a:ext>
            </a:extLst>
          </p:cNvPr>
          <p:cNvSpPr txBox="1"/>
          <p:nvPr/>
        </p:nvSpPr>
        <p:spPr>
          <a:xfrm>
            <a:off x="1884985" y="2498940"/>
            <a:ext cx="2352054"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INTIMATE PARTNER VIOLENCE</a:t>
            </a:r>
            <a:endParaRPr lang="en-US"/>
          </a:p>
        </p:txBody>
      </p:sp>
      <p:sp>
        <p:nvSpPr>
          <p:cNvPr id="6" name="TextBox 5">
            <a:extLst>
              <a:ext uri="{FF2B5EF4-FFF2-40B4-BE49-F238E27FC236}">
                <a16:creationId xmlns:a16="http://schemas.microsoft.com/office/drawing/2014/main" id="{AA6129F7-5FC2-3D40-97A0-E0925956CC19}"/>
              </a:ext>
            </a:extLst>
          </p:cNvPr>
          <p:cNvSpPr txBox="1"/>
          <p:nvPr/>
        </p:nvSpPr>
        <p:spPr>
          <a:xfrm>
            <a:off x="5196662" y="2519178"/>
            <a:ext cx="1642116"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LACK OF CHILDCARE</a:t>
            </a:r>
            <a:endParaRPr lang="en-US"/>
          </a:p>
        </p:txBody>
      </p:sp>
      <p:sp>
        <p:nvSpPr>
          <p:cNvPr id="7" name="TextBox 6">
            <a:extLst>
              <a:ext uri="{FF2B5EF4-FFF2-40B4-BE49-F238E27FC236}">
                <a16:creationId xmlns:a16="http://schemas.microsoft.com/office/drawing/2014/main" id="{DEB06F99-A088-4645-B41E-3E423B938A3F}"/>
              </a:ext>
            </a:extLst>
          </p:cNvPr>
          <p:cNvSpPr txBox="1"/>
          <p:nvPr/>
        </p:nvSpPr>
        <p:spPr>
          <a:xfrm>
            <a:off x="4577798" y="3556258"/>
            <a:ext cx="1244251" cy="305596"/>
          </a:xfrm>
          <a:prstGeom prst="rect">
            <a:avLst/>
          </a:prstGeom>
          <a:noFill/>
        </p:spPr>
        <p:txBody>
          <a:bodyPr wrap="none" rtlCol="0">
            <a:spAutoFit/>
          </a:bodyPr>
          <a:lstStyle/>
          <a:p>
            <a:pPr defTabSz="704088">
              <a:spcAft>
                <a:spcPts val="600"/>
              </a:spcAft>
            </a:pPr>
            <a:r>
              <a:rPr lang="en-US" sz="1386" dirty="0"/>
              <a:t>HOMOPHOBIA</a:t>
            </a:r>
            <a:endParaRPr lang="en-US" dirty="0"/>
          </a:p>
        </p:txBody>
      </p:sp>
      <p:sp>
        <p:nvSpPr>
          <p:cNvPr id="9" name="TextBox 8">
            <a:extLst>
              <a:ext uri="{FF2B5EF4-FFF2-40B4-BE49-F238E27FC236}">
                <a16:creationId xmlns:a16="http://schemas.microsoft.com/office/drawing/2014/main" id="{E1035E7F-1C1D-B947-AD78-2398DC1D0C02}"/>
              </a:ext>
            </a:extLst>
          </p:cNvPr>
          <p:cNvSpPr txBox="1"/>
          <p:nvPr/>
        </p:nvSpPr>
        <p:spPr>
          <a:xfrm>
            <a:off x="2478542" y="3818429"/>
            <a:ext cx="1421095"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DISCRIMINATION</a:t>
            </a:r>
            <a:endParaRPr lang="en-US"/>
          </a:p>
        </p:txBody>
      </p:sp>
      <p:sp>
        <p:nvSpPr>
          <p:cNvPr id="10" name="TextBox 9">
            <a:extLst>
              <a:ext uri="{FF2B5EF4-FFF2-40B4-BE49-F238E27FC236}">
                <a16:creationId xmlns:a16="http://schemas.microsoft.com/office/drawing/2014/main" id="{16B2FFB5-C01A-CA47-981E-85031AE83669}"/>
              </a:ext>
            </a:extLst>
          </p:cNvPr>
          <p:cNvSpPr txBox="1"/>
          <p:nvPr/>
        </p:nvSpPr>
        <p:spPr>
          <a:xfrm>
            <a:off x="7389918" y="5077604"/>
            <a:ext cx="1790170"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SEXUAL HARASSMENT</a:t>
            </a:r>
            <a:endParaRPr lang="en-US"/>
          </a:p>
        </p:txBody>
      </p:sp>
      <p:sp>
        <p:nvSpPr>
          <p:cNvPr id="11" name="TextBox 10">
            <a:extLst>
              <a:ext uri="{FF2B5EF4-FFF2-40B4-BE49-F238E27FC236}">
                <a16:creationId xmlns:a16="http://schemas.microsoft.com/office/drawing/2014/main" id="{44BBF6C3-92A7-B041-B6D9-969959391196}"/>
              </a:ext>
            </a:extLst>
          </p:cNvPr>
          <p:cNvSpPr txBox="1"/>
          <p:nvPr/>
        </p:nvSpPr>
        <p:spPr>
          <a:xfrm>
            <a:off x="5196662" y="4372561"/>
            <a:ext cx="1939377"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ACCESS TO HEALTHCARE</a:t>
            </a:r>
            <a:endParaRPr lang="en-US"/>
          </a:p>
        </p:txBody>
      </p:sp>
      <p:sp>
        <p:nvSpPr>
          <p:cNvPr id="12" name="TextBox 11">
            <a:extLst>
              <a:ext uri="{FF2B5EF4-FFF2-40B4-BE49-F238E27FC236}">
                <a16:creationId xmlns:a16="http://schemas.microsoft.com/office/drawing/2014/main" id="{4DA3DF92-5DD5-7144-AB6D-51242F6096D4}"/>
              </a:ext>
            </a:extLst>
          </p:cNvPr>
          <p:cNvSpPr txBox="1"/>
          <p:nvPr/>
        </p:nvSpPr>
        <p:spPr>
          <a:xfrm>
            <a:off x="7719703" y="3820073"/>
            <a:ext cx="1804020"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IMMIGRATION STATUS</a:t>
            </a:r>
            <a:endParaRPr lang="en-US"/>
          </a:p>
        </p:txBody>
      </p:sp>
      <p:sp>
        <p:nvSpPr>
          <p:cNvPr id="13" name="TextBox 12">
            <a:extLst>
              <a:ext uri="{FF2B5EF4-FFF2-40B4-BE49-F238E27FC236}">
                <a16:creationId xmlns:a16="http://schemas.microsoft.com/office/drawing/2014/main" id="{4847F011-1F69-8945-A17F-D0C9CC001905}"/>
              </a:ext>
            </a:extLst>
          </p:cNvPr>
          <p:cNvSpPr txBox="1"/>
          <p:nvPr/>
        </p:nvSpPr>
        <p:spPr>
          <a:xfrm>
            <a:off x="2878664" y="4933371"/>
            <a:ext cx="1523494"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LACK OF HOUSING</a:t>
            </a:r>
            <a:endParaRPr lang="en-US"/>
          </a:p>
        </p:txBody>
      </p:sp>
      <p:sp>
        <p:nvSpPr>
          <p:cNvPr id="14" name="TextBox 13">
            <a:extLst>
              <a:ext uri="{FF2B5EF4-FFF2-40B4-BE49-F238E27FC236}">
                <a16:creationId xmlns:a16="http://schemas.microsoft.com/office/drawing/2014/main" id="{3DACE824-60F5-FC4A-A900-3C6ACA591FE3}"/>
              </a:ext>
            </a:extLst>
          </p:cNvPr>
          <p:cNvSpPr txBox="1"/>
          <p:nvPr/>
        </p:nvSpPr>
        <p:spPr>
          <a:xfrm>
            <a:off x="7482897" y="2391751"/>
            <a:ext cx="1388906"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MENTAL ILLNESS</a:t>
            </a:r>
            <a:endParaRPr lang="en-US"/>
          </a:p>
        </p:txBody>
      </p:sp>
      <p:sp>
        <p:nvSpPr>
          <p:cNvPr id="15" name="TextBox 14">
            <a:extLst>
              <a:ext uri="{FF2B5EF4-FFF2-40B4-BE49-F238E27FC236}">
                <a16:creationId xmlns:a16="http://schemas.microsoft.com/office/drawing/2014/main" id="{34D5ECF4-80BC-F346-806C-EA1EDEC74236}"/>
              </a:ext>
            </a:extLst>
          </p:cNvPr>
          <p:cNvSpPr txBox="1"/>
          <p:nvPr/>
        </p:nvSpPr>
        <p:spPr>
          <a:xfrm>
            <a:off x="1884985" y="3236080"/>
            <a:ext cx="2431371" cy="305596"/>
          </a:xfrm>
          <a:prstGeom prst="rect">
            <a:avLst/>
          </a:prstGeom>
          <a:noFill/>
        </p:spPr>
        <p:txBody>
          <a:bodyPr wrap="none" rtlCol="0">
            <a:spAutoFit/>
          </a:bodyPr>
          <a:lstStyle/>
          <a:p>
            <a:pPr defTabSz="704088">
              <a:spcAft>
                <a:spcPts val="600"/>
              </a:spcAft>
            </a:pPr>
            <a:r>
              <a:rPr lang="en-US" sz="1386" kern="1200" dirty="0">
                <a:solidFill>
                  <a:schemeClr val="tx1"/>
                </a:solidFill>
                <a:latin typeface="+mn-lt"/>
                <a:ea typeface="+mn-ea"/>
                <a:cs typeface="+mn-cs"/>
              </a:rPr>
              <a:t>INTERGENERATIONAL TRAUMA</a:t>
            </a:r>
            <a:endParaRPr lang="en-US" dirty="0"/>
          </a:p>
        </p:txBody>
      </p:sp>
      <p:sp>
        <p:nvSpPr>
          <p:cNvPr id="16" name="TextBox 15">
            <a:extLst>
              <a:ext uri="{FF2B5EF4-FFF2-40B4-BE49-F238E27FC236}">
                <a16:creationId xmlns:a16="http://schemas.microsoft.com/office/drawing/2014/main" id="{1F266B6F-D1C7-7B43-AA65-899E12D90B93}"/>
              </a:ext>
            </a:extLst>
          </p:cNvPr>
          <p:cNvSpPr txBox="1"/>
          <p:nvPr/>
        </p:nvSpPr>
        <p:spPr>
          <a:xfrm>
            <a:off x="5026195" y="2147431"/>
            <a:ext cx="755656"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RACISM</a:t>
            </a:r>
            <a:endParaRPr lang="en-US"/>
          </a:p>
        </p:txBody>
      </p:sp>
      <p:sp>
        <p:nvSpPr>
          <p:cNvPr id="17" name="TextBox 16">
            <a:extLst>
              <a:ext uri="{FF2B5EF4-FFF2-40B4-BE49-F238E27FC236}">
                <a16:creationId xmlns:a16="http://schemas.microsoft.com/office/drawing/2014/main" id="{D5EB5B6C-3A77-3742-9FA5-93DBB95BB559}"/>
              </a:ext>
            </a:extLst>
          </p:cNvPr>
          <p:cNvSpPr txBox="1"/>
          <p:nvPr/>
        </p:nvSpPr>
        <p:spPr>
          <a:xfrm>
            <a:off x="4793989" y="2883873"/>
            <a:ext cx="1684307"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LACK OF EDUCATION</a:t>
            </a:r>
            <a:endParaRPr lang="en-US"/>
          </a:p>
        </p:txBody>
      </p:sp>
      <p:sp>
        <p:nvSpPr>
          <p:cNvPr id="18" name="TextBox 17">
            <a:extLst>
              <a:ext uri="{FF2B5EF4-FFF2-40B4-BE49-F238E27FC236}">
                <a16:creationId xmlns:a16="http://schemas.microsoft.com/office/drawing/2014/main" id="{01659D83-2B72-8346-BEDC-581DD2D4D0BD}"/>
              </a:ext>
            </a:extLst>
          </p:cNvPr>
          <p:cNvSpPr txBox="1"/>
          <p:nvPr/>
        </p:nvSpPr>
        <p:spPr>
          <a:xfrm>
            <a:off x="5578684" y="5429497"/>
            <a:ext cx="743986"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ILLNESS</a:t>
            </a:r>
            <a:endParaRPr lang="en-US"/>
          </a:p>
        </p:txBody>
      </p:sp>
      <p:sp>
        <p:nvSpPr>
          <p:cNvPr id="19" name="TextBox 18">
            <a:extLst>
              <a:ext uri="{FF2B5EF4-FFF2-40B4-BE49-F238E27FC236}">
                <a16:creationId xmlns:a16="http://schemas.microsoft.com/office/drawing/2014/main" id="{A669918A-3DB5-FC4D-8D90-6708C508363F}"/>
              </a:ext>
            </a:extLst>
          </p:cNvPr>
          <p:cNvSpPr txBox="1"/>
          <p:nvPr/>
        </p:nvSpPr>
        <p:spPr>
          <a:xfrm>
            <a:off x="2088663" y="4501513"/>
            <a:ext cx="1439818"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SEX TRAFFICKING</a:t>
            </a:r>
            <a:endParaRPr lang="en-US"/>
          </a:p>
        </p:txBody>
      </p:sp>
      <p:sp>
        <p:nvSpPr>
          <p:cNvPr id="21" name="TextBox 20">
            <a:extLst>
              <a:ext uri="{FF2B5EF4-FFF2-40B4-BE49-F238E27FC236}">
                <a16:creationId xmlns:a16="http://schemas.microsoft.com/office/drawing/2014/main" id="{7CF1EC19-3F7C-154A-BCCA-50AF4B4E8127}"/>
              </a:ext>
            </a:extLst>
          </p:cNvPr>
          <p:cNvSpPr txBox="1"/>
          <p:nvPr/>
        </p:nvSpPr>
        <p:spPr>
          <a:xfrm>
            <a:off x="8072154" y="4516479"/>
            <a:ext cx="1455207"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UNEMPLOYMENT</a:t>
            </a:r>
            <a:endParaRPr lang="en-US"/>
          </a:p>
        </p:txBody>
      </p:sp>
      <p:sp>
        <p:nvSpPr>
          <p:cNvPr id="22" name="TextBox 21">
            <a:extLst>
              <a:ext uri="{FF2B5EF4-FFF2-40B4-BE49-F238E27FC236}">
                <a16:creationId xmlns:a16="http://schemas.microsoft.com/office/drawing/2014/main" id="{B6DA70EE-8F72-EA4E-868E-593B0FD79592}"/>
              </a:ext>
            </a:extLst>
          </p:cNvPr>
          <p:cNvSpPr txBox="1"/>
          <p:nvPr/>
        </p:nvSpPr>
        <p:spPr>
          <a:xfrm>
            <a:off x="2495956" y="5573414"/>
            <a:ext cx="2307235"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DISCONNECT FROM CULTURE</a:t>
            </a:r>
            <a:endParaRPr lang="en-US"/>
          </a:p>
        </p:txBody>
      </p:sp>
      <p:sp>
        <p:nvSpPr>
          <p:cNvPr id="23" name="TextBox 22">
            <a:extLst>
              <a:ext uri="{FF2B5EF4-FFF2-40B4-BE49-F238E27FC236}">
                <a16:creationId xmlns:a16="http://schemas.microsoft.com/office/drawing/2014/main" id="{0FA9810A-23BC-2347-AE72-B4563687F1A1}"/>
              </a:ext>
            </a:extLst>
          </p:cNvPr>
          <p:cNvSpPr txBox="1"/>
          <p:nvPr/>
        </p:nvSpPr>
        <p:spPr>
          <a:xfrm>
            <a:off x="7188107" y="5717332"/>
            <a:ext cx="1736694"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LANGUAGE BARRIERS</a:t>
            </a:r>
            <a:endParaRPr lang="en-US"/>
          </a:p>
        </p:txBody>
      </p:sp>
      <p:sp>
        <p:nvSpPr>
          <p:cNvPr id="24" name="TextBox 23">
            <a:extLst>
              <a:ext uri="{FF2B5EF4-FFF2-40B4-BE49-F238E27FC236}">
                <a16:creationId xmlns:a16="http://schemas.microsoft.com/office/drawing/2014/main" id="{3D48D4E0-E297-8445-92CC-781CA1D293C8}"/>
              </a:ext>
            </a:extLst>
          </p:cNvPr>
          <p:cNvSpPr txBox="1"/>
          <p:nvPr/>
        </p:nvSpPr>
        <p:spPr>
          <a:xfrm>
            <a:off x="7482897" y="3123667"/>
            <a:ext cx="2210990"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SUBSTANCE USE DISORDERS</a:t>
            </a:r>
            <a:endParaRPr lang="en-US"/>
          </a:p>
        </p:txBody>
      </p:sp>
      <p:sp>
        <p:nvSpPr>
          <p:cNvPr id="25" name="TextBox 24">
            <a:extLst>
              <a:ext uri="{FF2B5EF4-FFF2-40B4-BE49-F238E27FC236}">
                <a16:creationId xmlns:a16="http://schemas.microsoft.com/office/drawing/2014/main" id="{E58D00E9-E2C5-1147-A6F9-6392B8C4E0DC}"/>
              </a:ext>
            </a:extLst>
          </p:cNvPr>
          <p:cNvSpPr txBox="1"/>
          <p:nvPr/>
        </p:nvSpPr>
        <p:spPr>
          <a:xfrm>
            <a:off x="5451175" y="4948233"/>
            <a:ext cx="1085041"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DEATH/LOSS</a:t>
            </a:r>
            <a:endParaRPr lang="en-US"/>
          </a:p>
        </p:txBody>
      </p:sp>
      <p:sp>
        <p:nvSpPr>
          <p:cNvPr id="3" name="TextBox 2">
            <a:extLst>
              <a:ext uri="{FF2B5EF4-FFF2-40B4-BE49-F238E27FC236}">
                <a16:creationId xmlns:a16="http://schemas.microsoft.com/office/drawing/2014/main" id="{4F822C84-2189-A241-A0E3-01E6A38E5861}"/>
              </a:ext>
            </a:extLst>
          </p:cNvPr>
          <p:cNvSpPr txBox="1"/>
          <p:nvPr/>
        </p:nvSpPr>
        <p:spPr>
          <a:xfrm>
            <a:off x="5590568" y="1800911"/>
            <a:ext cx="2138342"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LACK OF TRANSPORTATION</a:t>
            </a:r>
            <a:endParaRPr lang="en-US"/>
          </a:p>
        </p:txBody>
      </p:sp>
      <p:sp>
        <p:nvSpPr>
          <p:cNvPr id="20" name="TextBox 19">
            <a:extLst>
              <a:ext uri="{FF2B5EF4-FFF2-40B4-BE49-F238E27FC236}">
                <a16:creationId xmlns:a16="http://schemas.microsoft.com/office/drawing/2014/main" id="{8FDF21DF-9ED3-8F48-972F-893EDE1E221A}"/>
              </a:ext>
            </a:extLst>
          </p:cNvPr>
          <p:cNvSpPr txBox="1"/>
          <p:nvPr/>
        </p:nvSpPr>
        <p:spPr>
          <a:xfrm>
            <a:off x="5307206" y="3940807"/>
            <a:ext cx="1335622"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MALNUTRITION</a:t>
            </a:r>
            <a:endParaRPr lang="en-US"/>
          </a:p>
        </p:txBody>
      </p:sp>
      <p:sp>
        <p:nvSpPr>
          <p:cNvPr id="26" name="Footer Placeholder 25">
            <a:extLst>
              <a:ext uri="{FF2B5EF4-FFF2-40B4-BE49-F238E27FC236}">
                <a16:creationId xmlns:a16="http://schemas.microsoft.com/office/drawing/2014/main" id="{10654FB7-C86F-AB42-B0F7-D6A09E0A09AE}"/>
              </a:ext>
            </a:extLst>
          </p:cNvPr>
          <p:cNvSpPr>
            <a:spLocks/>
          </p:cNvSpPr>
          <p:nvPr/>
        </p:nvSpPr>
        <p:spPr>
          <a:xfrm>
            <a:off x="4466366" y="5867692"/>
            <a:ext cx="3206837" cy="284557"/>
          </a:xfrm>
          <a:prstGeom prst="rect">
            <a:avLst/>
          </a:prstGeom>
        </p:spPr>
        <p:txBody>
          <a:bodyPr/>
          <a:lstStyle/>
          <a:p>
            <a:pPr defTabSz="704088">
              <a:spcAft>
                <a:spcPts val="600"/>
              </a:spcAft>
            </a:pPr>
            <a:r>
              <a:rPr lang="en-US" sz="1386" kern="1200">
                <a:solidFill>
                  <a:schemeClr val="tx1"/>
                </a:solidFill>
                <a:latin typeface="+mn-lt"/>
                <a:ea typeface="+mn-ea"/>
                <a:cs typeface="+mn-cs"/>
              </a:rPr>
              <a:t>Integrated Service Strategies</a:t>
            </a:r>
            <a:endParaRPr lang="en-US"/>
          </a:p>
        </p:txBody>
      </p:sp>
      <p:sp>
        <p:nvSpPr>
          <p:cNvPr id="27" name="TextBox 26">
            <a:extLst>
              <a:ext uri="{FF2B5EF4-FFF2-40B4-BE49-F238E27FC236}">
                <a16:creationId xmlns:a16="http://schemas.microsoft.com/office/drawing/2014/main" id="{DC810458-203C-FBAF-4C46-16B2BD6FB6CC}"/>
              </a:ext>
            </a:extLst>
          </p:cNvPr>
          <p:cNvSpPr txBox="1"/>
          <p:nvPr/>
        </p:nvSpPr>
        <p:spPr>
          <a:xfrm>
            <a:off x="8453588" y="1916544"/>
            <a:ext cx="1860702"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GAMBLING ADDICTION</a:t>
            </a:r>
            <a:endParaRPr lang="en-US"/>
          </a:p>
        </p:txBody>
      </p:sp>
      <p:sp>
        <p:nvSpPr>
          <p:cNvPr id="28" name="TextBox 27">
            <a:extLst>
              <a:ext uri="{FF2B5EF4-FFF2-40B4-BE49-F238E27FC236}">
                <a16:creationId xmlns:a16="http://schemas.microsoft.com/office/drawing/2014/main" id="{31653CAA-B06E-48B8-1744-36AD259D2BCE}"/>
              </a:ext>
            </a:extLst>
          </p:cNvPr>
          <p:cNvSpPr txBox="1"/>
          <p:nvPr/>
        </p:nvSpPr>
        <p:spPr>
          <a:xfrm>
            <a:off x="6450647" y="3477026"/>
            <a:ext cx="1200329"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COLONIALISM</a:t>
            </a:r>
            <a:endParaRPr lang="en-US"/>
          </a:p>
        </p:txBody>
      </p:sp>
      <p:sp>
        <p:nvSpPr>
          <p:cNvPr id="29" name="TextBox 28">
            <a:extLst>
              <a:ext uri="{FF2B5EF4-FFF2-40B4-BE49-F238E27FC236}">
                <a16:creationId xmlns:a16="http://schemas.microsoft.com/office/drawing/2014/main" id="{1BEE9330-F304-1B03-E966-3B91EB72F4A1}"/>
              </a:ext>
            </a:extLst>
          </p:cNvPr>
          <p:cNvSpPr txBox="1"/>
          <p:nvPr/>
        </p:nvSpPr>
        <p:spPr>
          <a:xfrm>
            <a:off x="7698070" y="2748861"/>
            <a:ext cx="846001"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POVERTY</a:t>
            </a:r>
            <a:endParaRPr lang="en-US"/>
          </a:p>
        </p:txBody>
      </p:sp>
      <p:sp>
        <p:nvSpPr>
          <p:cNvPr id="30" name="TextBox 29">
            <a:extLst>
              <a:ext uri="{FF2B5EF4-FFF2-40B4-BE49-F238E27FC236}">
                <a16:creationId xmlns:a16="http://schemas.microsoft.com/office/drawing/2014/main" id="{30DA172F-28CC-13A4-E9DA-E751C9E2A138}"/>
              </a:ext>
            </a:extLst>
          </p:cNvPr>
          <p:cNvSpPr txBox="1"/>
          <p:nvPr/>
        </p:nvSpPr>
        <p:spPr>
          <a:xfrm>
            <a:off x="1587438" y="5302831"/>
            <a:ext cx="2859052" cy="305596"/>
          </a:xfrm>
          <a:prstGeom prst="rect">
            <a:avLst/>
          </a:prstGeom>
          <a:noFill/>
        </p:spPr>
        <p:txBody>
          <a:bodyPr wrap="none" rtlCol="0">
            <a:spAutoFit/>
          </a:bodyPr>
          <a:lstStyle/>
          <a:p>
            <a:pPr defTabSz="704088">
              <a:spcAft>
                <a:spcPts val="600"/>
              </a:spcAft>
            </a:pPr>
            <a:r>
              <a:rPr lang="en-US" sz="1386" kern="1200">
                <a:solidFill>
                  <a:schemeClr val="tx1"/>
                </a:solidFill>
                <a:latin typeface="+mn-lt"/>
                <a:ea typeface="+mn-ea"/>
                <a:cs typeface="+mn-cs"/>
              </a:rPr>
              <a:t>DIFFERING ABILITIES/NEURODIVERSE</a:t>
            </a:r>
            <a:endParaRPr lang="en-US"/>
          </a:p>
        </p:txBody>
      </p:sp>
      <p:sp>
        <p:nvSpPr>
          <p:cNvPr id="8" name="TextBox 7">
            <a:extLst>
              <a:ext uri="{FF2B5EF4-FFF2-40B4-BE49-F238E27FC236}">
                <a16:creationId xmlns:a16="http://schemas.microsoft.com/office/drawing/2014/main" id="{01510B0D-44FB-72B6-9B0E-EBDB748866D9}"/>
              </a:ext>
            </a:extLst>
          </p:cNvPr>
          <p:cNvSpPr txBox="1"/>
          <p:nvPr/>
        </p:nvSpPr>
        <p:spPr>
          <a:xfrm>
            <a:off x="1097110" y="2841599"/>
            <a:ext cx="1229824" cy="305596"/>
          </a:xfrm>
          <a:prstGeom prst="rect">
            <a:avLst/>
          </a:prstGeom>
          <a:noFill/>
        </p:spPr>
        <p:txBody>
          <a:bodyPr wrap="none" rtlCol="0">
            <a:spAutoFit/>
          </a:bodyPr>
          <a:lstStyle/>
          <a:p>
            <a:pPr defTabSz="704088">
              <a:spcAft>
                <a:spcPts val="600"/>
              </a:spcAft>
            </a:pPr>
            <a:r>
              <a:rPr lang="en-US" sz="1386" kern="1200" dirty="0">
                <a:solidFill>
                  <a:schemeClr val="tx1"/>
                </a:solidFill>
                <a:latin typeface="+mn-lt"/>
                <a:ea typeface="+mn-ea"/>
                <a:cs typeface="+mn-cs"/>
              </a:rPr>
              <a:t>TRANSPHOBIA</a:t>
            </a:r>
            <a:endParaRPr lang="en-US" dirty="0"/>
          </a:p>
        </p:txBody>
      </p:sp>
    </p:spTree>
    <p:custDataLst>
      <p:tags r:id="rId1"/>
    </p:custDataLst>
    <p:extLst>
      <p:ext uri="{BB962C8B-B14F-4D97-AF65-F5344CB8AC3E}">
        <p14:creationId xmlns:p14="http://schemas.microsoft.com/office/powerpoint/2010/main" val="3383611105"/>
      </p:ext>
    </p:extLst>
  </p:cSld>
  <p:clrMapOvr>
    <a:masterClrMapping/>
  </p:clrMapOvr>
  <mc:AlternateContent xmlns:mc="http://schemas.openxmlformats.org/markup-compatibility/2006" xmlns:p14="http://schemas.microsoft.com/office/powerpoint/2010/main">
    <mc:Choice Requires="p14">
      <p:transition spd="slow" p14:dur="2000" advTm="20717"/>
    </mc:Choice>
    <mc:Fallback xmlns="">
      <p:transition spd="slow" advTm="207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500" fill="hold"/>
                                        <p:tgtEl>
                                          <p:spTgt spid="11"/>
                                        </p:tgtEl>
                                        <p:attrNameLst>
                                          <p:attrName>ppt_x</p:attrName>
                                        </p:attrNameLst>
                                      </p:cBhvr>
                                      <p:tavLst>
                                        <p:tav tm="0">
                                          <p:val>
                                            <p:strVal val="#ppt_x"/>
                                          </p:val>
                                        </p:tav>
                                        <p:tav tm="100000">
                                          <p:val>
                                            <p:strVal val="#ppt_x"/>
                                          </p:val>
                                        </p:tav>
                                      </p:tavLst>
                                    </p:anim>
                                    <p:anim calcmode="lin" valueType="num">
                                      <p:cBhvr additive="base">
                                        <p:cTn id="8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0">
                                            <p:txEl>
                                              <p:pRg st="0" end="0"/>
                                            </p:txEl>
                                          </p:spTgt>
                                        </p:tgtEl>
                                        <p:attrNameLst>
                                          <p:attrName>style.visibility</p:attrName>
                                        </p:attrNameLst>
                                      </p:cBhvr>
                                      <p:to>
                                        <p:strVal val="visible"/>
                                      </p:to>
                                    </p:set>
                                    <p:anim calcmode="lin" valueType="num">
                                      <p:cBhvr additive="base">
                                        <p:cTn id="9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fill="hold"/>
                                        <p:tgtEl>
                                          <p:spTgt spid="22"/>
                                        </p:tgtEl>
                                        <p:attrNameLst>
                                          <p:attrName>ppt_x</p:attrName>
                                        </p:attrNameLst>
                                      </p:cBhvr>
                                      <p:tavLst>
                                        <p:tav tm="0">
                                          <p:val>
                                            <p:strVal val="#ppt_x"/>
                                          </p:val>
                                        </p:tav>
                                        <p:tav tm="100000">
                                          <p:val>
                                            <p:strVal val="#ppt_x"/>
                                          </p:val>
                                        </p:tav>
                                      </p:tavLst>
                                    </p:anim>
                                    <p:anim calcmode="lin" valueType="num">
                                      <p:cBhvr additive="base">
                                        <p:cTn id="10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23">
                                            <p:txEl>
                                              <p:pRg st="0" end="0"/>
                                            </p:txEl>
                                          </p:spTgt>
                                        </p:tgtEl>
                                        <p:attrNameLst>
                                          <p:attrName>style.visibility</p:attrName>
                                        </p:attrNameLst>
                                      </p:cBhvr>
                                      <p:to>
                                        <p:strVal val="visible"/>
                                      </p:to>
                                    </p:set>
                                    <p:anim calcmode="lin" valueType="num">
                                      <p:cBhvr additive="base">
                                        <p:cTn id="10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anim calcmode="lin" valueType="num">
                                      <p:cBhvr additive="base">
                                        <p:cTn id="115" dur="500" fill="hold"/>
                                        <p:tgtEl>
                                          <p:spTgt spid="25"/>
                                        </p:tgtEl>
                                        <p:attrNameLst>
                                          <p:attrName>ppt_x</p:attrName>
                                        </p:attrNameLst>
                                      </p:cBhvr>
                                      <p:tavLst>
                                        <p:tav tm="0">
                                          <p:val>
                                            <p:strVal val="#ppt_x"/>
                                          </p:val>
                                        </p:tav>
                                        <p:tav tm="100000">
                                          <p:val>
                                            <p:strVal val="#ppt_x"/>
                                          </p:val>
                                        </p:tav>
                                      </p:tavLst>
                                    </p:anim>
                                    <p:anim calcmode="lin" valueType="num">
                                      <p:cBhvr additive="base">
                                        <p:cTn id="1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3"/>
                                        </p:tgtEl>
                                        <p:attrNameLst>
                                          <p:attrName>style.visibility</p:attrName>
                                        </p:attrNameLst>
                                      </p:cBhvr>
                                      <p:to>
                                        <p:strVal val="visible"/>
                                      </p:to>
                                    </p:set>
                                    <p:anim calcmode="lin" valueType="num">
                                      <p:cBhvr additive="base">
                                        <p:cTn id="127" dur="500" fill="hold"/>
                                        <p:tgtEl>
                                          <p:spTgt spid="3"/>
                                        </p:tgtEl>
                                        <p:attrNameLst>
                                          <p:attrName>ppt_x</p:attrName>
                                        </p:attrNameLst>
                                      </p:cBhvr>
                                      <p:tavLst>
                                        <p:tav tm="0">
                                          <p:val>
                                            <p:strVal val="#ppt_x"/>
                                          </p:val>
                                        </p:tav>
                                        <p:tav tm="100000">
                                          <p:val>
                                            <p:strVal val="#ppt_x"/>
                                          </p:val>
                                        </p:tav>
                                      </p:tavLst>
                                    </p:anim>
                                    <p:anim calcmode="lin" valueType="num">
                                      <p:cBhvr additive="base">
                                        <p:cTn id="1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0"/>
                                        </p:tgtEl>
                                        <p:attrNameLst>
                                          <p:attrName>style.visibility</p:attrName>
                                        </p:attrNameLst>
                                      </p:cBhvr>
                                      <p:to>
                                        <p:strVal val="visible"/>
                                      </p:to>
                                    </p:set>
                                    <p:anim calcmode="lin" valueType="num">
                                      <p:cBhvr additive="base">
                                        <p:cTn id="133" dur="500" fill="hold"/>
                                        <p:tgtEl>
                                          <p:spTgt spid="20"/>
                                        </p:tgtEl>
                                        <p:attrNameLst>
                                          <p:attrName>ppt_x</p:attrName>
                                        </p:attrNameLst>
                                      </p:cBhvr>
                                      <p:tavLst>
                                        <p:tav tm="0">
                                          <p:val>
                                            <p:strVal val="#ppt_x"/>
                                          </p:val>
                                        </p:tav>
                                        <p:tav tm="100000">
                                          <p:val>
                                            <p:strVal val="#ppt_x"/>
                                          </p:val>
                                        </p:tav>
                                      </p:tavLst>
                                    </p:anim>
                                    <p:anim calcmode="lin" valueType="num">
                                      <p:cBhvr additive="base">
                                        <p:cTn id="1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27"/>
                                        </p:tgtEl>
                                        <p:attrNameLst>
                                          <p:attrName>style.visibility</p:attrName>
                                        </p:attrNameLst>
                                      </p:cBhvr>
                                      <p:to>
                                        <p:strVal val="visible"/>
                                      </p:to>
                                    </p:set>
                                    <p:anim calcmode="lin" valueType="num">
                                      <p:cBhvr additive="base">
                                        <p:cTn id="139" dur="500" fill="hold"/>
                                        <p:tgtEl>
                                          <p:spTgt spid="27"/>
                                        </p:tgtEl>
                                        <p:attrNameLst>
                                          <p:attrName>ppt_x</p:attrName>
                                        </p:attrNameLst>
                                      </p:cBhvr>
                                      <p:tavLst>
                                        <p:tav tm="0">
                                          <p:val>
                                            <p:strVal val="#ppt_x"/>
                                          </p:val>
                                        </p:tav>
                                        <p:tav tm="100000">
                                          <p:val>
                                            <p:strVal val="#ppt_x"/>
                                          </p:val>
                                        </p:tav>
                                      </p:tavLst>
                                    </p:anim>
                                    <p:anim calcmode="lin" valueType="num">
                                      <p:cBhvr additive="base">
                                        <p:cTn id="1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28"/>
                                        </p:tgtEl>
                                        <p:attrNameLst>
                                          <p:attrName>style.visibility</p:attrName>
                                        </p:attrNameLst>
                                      </p:cBhvr>
                                      <p:to>
                                        <p:strVal val="visible"/>
                                      </p:to>
                                    </p:set>
                                    <p:anim calcmode="lin" valueType="num">
                                      <p:cBhvr additive="base">
                                        <p:cTn id="145" dur="500" fill="hold"/>
                                        <p:tgtEl>
                                          <p:spTgt spid="28"/>
                                        </p:tgtEl>
                                        <p:attrNameLst>
                                          <p:attrName>ppt_x</p:attrName>
                                        </p:attrNameLst>
                                      </p:cBhvr>
                                      <p:tavLst>
                                        <p:tav tm="0">
                                          <p:val>
                                            <p:strVal val="#ppt_x"/>
                                          </p:val>
                                        </p:tav>
                                        <p:tav tm="100000">
                                          <p:val>
                                            <p:strVal val="#ppt_x"/>
                                          </p:val>
                                        </p:tav>
                                      </p:tavLst>
                                    </p:anim>
                                    <p:anim calcmode="lin" valueType="num">
                                      <p:cBhvr additive="base">
                                        <p:cTn id="14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29"/>
                                        </p:tgtEl>
                                        <p:attrNameLst>
                                          <p:attrName>style.visibility</p:attrName>
                                        </p:attrNameLst>
                                      </p:cBhvr>
                                      <p:to>
                                        <p:strVal val="visible"/>
                                      </p:to>
                                    </p:set>
                                    <p:anim calcmode="lin" valueType="num">
                                      <p:cBhvr additive="base">
                                        <p:cTn id="151" dur="500" fill="hold"/>
                                        <p:tgtEl>
                                          <p:spTgt spid="29"/>
                                        </p:tgtEl>
                                        <p:attrNameLst>
                                          <p:attrName>ppt_x</p:attrName>
                                        </p:attrNameLst>
                                      </p:cBhvr>
                                      <p:tavLst>
                                        <p:tav tm="0">
                                          <p:val>
                                            <p:strVal val="#ppt_x"/>
                                          </p:val>
                                        </p:tav>
                                        <p:tav tm="100000">
                                          <p:val>
                                            <p:strVal val="#ppt_x"/>
                                          </p:val>
                                        </p:tav>
                                      </p:tavLst>
                                    </p:anim>
                                    <p:anim calcmode="lin" valueType="num">
                                      <p:cBhvr additive="base">
                                        <p:cTn id="1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30"/>
                                        </p:tgtEl>
                                        <p:attrNameLst>
                                          <p:attrName>style.visibility</p:attrName>
                                        </p:attrNameLst>
                                      </p:cBhvr>
                                      <p:to>
                                        <p:strVal val="visible"/>
                                      </p:to>
                                    </p:set>
                                    <p:anim calcmode="lin" valueType="num">
                                      <p:cBhvr additive="base">
                                        <p:cTn id="157" dur="500" fill="hold"/>
                                        <p:tgtEl>
                                          <p:spTgt spid="30"/>
                                        </p:tgtEl>
                                        <p:attrNameLst>
                                          <p:attrName>ppt_x</p:attrName>
                                        </p:attrNameLst>
                                      </p:cBhvr>
                                      <p:tavLst>
                                        <p:tav tm="0">
                                          <p:val>
                                            <p:strVal val="#ppt_x"/>
                                          </p:val>
                                        </p:tav>
                                        <p:tav tm="100000">
                                          <p:val>
                                            <p:strVal val="#ppt_x"/>
                                          </p:val>
                                        </p:tav>
                                      </p:tavLst>
                                    </p:anim>
                                    <p:anim calcmode="lin" valueType="num">
                                      <p:cBhvr additive="base">
                                        <p:cTn id="15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8"/>
                                        </p:tgtEl>
                                        <p:attrNameLst>
                                          <p:attrName>style.visibility</p:attrName>
                                        </p:attrNameLst>
                                      </p:cBhvr>
                                      <p:to>
                                        <p:strVal val="visible"/>
                                      </p:to>
                                    </p:set>
                                    <p:anim calcmode="lin" valueType="num">
                                      <p:cBhvr additive="base">
                                        <p:cTn id="163" dur="500" fill="hold"/>
                                        <p:tgtEl>
                                          <p:spTgt spid="8"/>
                                        </p:tgtEl>
                                        <p:attrNameLst>
                                          <p:attrName>ppt_x</p:attrName>
                                        </p:attrNameLst>
                                      </p:cBhvr>
                                      <p:tavLst>
                                        <p:tav tm="0">
                                          <p:val>
                                            <p:strVal val="#ppt_x"/>
                                          </p:val>
                                        </p:tav>
                                        <p:tav tm="100000">
                                          <p:val>
                                            <p:strVal val="#ppt_x"/>
                                          </p:val>
                                        </p:tav>
                                      </p:tavLst>
                                    </p:anim>
                                    <p:anim calcmode="lin" valueType="num">
                                      <p:cBhvr additive="base">
                                        <p:cTn id="16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1" grpId="0"/>
      <p:bldP spid="12" grpId="0"/>
      <p:bldP spid="13" grpId="0"/>
      <p:bldP spid="14" grpId="0"/>
      <p:bldP spid="15" grpId="0"/>
      <p:bldP spid="16" grpId="0"/>
      <p:bldP spid="17" grpId="0"/>
      <p:bldP spid="18" grpId="0"/>
      <p:bldP spid="19" grpId="0"/>
      <p:bldP spid="21" grpId="0"/>
      <p:bldP spid="22" grpId="0"/>
      <p:bldP spid="24" grpId="0"/>
      <p:bldP spid="25" grpId="0"/>
      <p:bldP spid="3" grpId="0"/>
      <p:bldP spid="20" grpId="0"/>
      <p:bldP spid="27" grpId="0"/>
      <p:bldP spid="28" grpId="0"/>
      <p:bldP spid="29" grpId="0"/>
      <p:bldP spid="30"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5"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EE4B290-BD7D-5FD0-BB65-7FF202D7C3C8}"/>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VOICES OF SURVIVORS WILL GUIDE THE WORK</a:t>
            </a:r>
          </a:p>
        </p:txBody>
      </p:sp>
      <p:sp>
        <p:nvSpPr>
          <p:cNvPr id="4" name="Footer Placeholder 3">
            <a:extLst>
              <a:ext uri="{FF2B5EF4-FFF2-40B4-BE49-F238E27FC236}">
                <a16:creationId xmlns:a16="http://schemas.microsoft.com/office/drawing/2014/main" id="{834F4D80-8BCC-0DC1-3554-C15BC0BBB271}"/>
              </a:ext>
            </a:extLst>
          </p:cNvPr>
          <p:cNvSpPr>
            <a:spLocks noGrp="1"/>
          </p:cNvSpPr>
          <p:nvPr>
            <p:ph type="ftr" sz="quarter" idx="11"/>
          </p:nvPr>
        </p:nvSpPr>
        <p:spPr>
          <a:xfrm rot="5400000">
            <a:off x="10040112" y="4032504"/>
            <a:ext cx="3657600" cy="640080"/>
          </a:xfrm>
        </p:spPr>
        <p:txBody>
          <a:bodyPr anchor="ctr">
            <a:normAutofit/>
          </a:bodyPr>
          <a:lstStyle/>
          <a:p>
            <a:pPr>
              <a:spcAft>
                <a:spcPts val="600"/>
              </a:spcAft>
            </a:pPr>
            <a:r>
              <a:rPr lang="en-US" sz="1000">
                <a:solidFill>
                  <a:schemeClr val="tx2"/>
                </a:solidFill>
              </a:rPr>
              <a:t>Integrated Service Strategies</a:t>
            </a:r>
          </a:p>
        </p:txBody>
      </p:sp>
      <p:graphicFrame>
        <p:nvGraphicFramePr>
          <p:cNvPr id="6" name="Content Placeholder 2">
            <a:extLst>
              <a:ext uri="{FF2B5EF4-FFF2-40B4-BE49-F238E27FC236}">
                <a16:creationId xmlns:a16="http://schemas.microsoft.com/office/drawing/2014/main" id="{DB3C605A-6885-10CE-2EF9-BCE9FC2D357D}"/>
              </a:ext>
            </a:extLst>
          </p:cNvPr>
          <p:cNvGraphicFramePr>
            <a:graphicFrameLocks noGrp="1"/>
          </p:cNvGraphicFramePr>
          <p:nvPr>
            <p:ph idx="1"/>
            <p:extLst>
              <p:ext uri="{D42A27DB-BD31-4B8C-83A1-F6EECF244321}">
                <p14:modId xmlns:p14="http://schemas.microsoft.com/office/powerpoint/2010/main" val="2296397679"/>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7587116"/>
      </p:ext>
    </p:extLst>
  </p:cSld>
  <p:clrMapOvr>
    <a:masterClrMapping/>
  </p:clrMapOvr>
  <mc:AlternateContent xmlns:mc="http://schemas.openxmlformats.org/markup-compatibility/2006" xmlns:p14="http://schemas.microsoft.com/office/powerpoint/2010/main">
    <mc:Choice Requires="p14">
      <p:transition spd="slow" p14:dur="2000" advTm="131272"/>
    </mc:Choice>
    <mc:Fallback xmlns="">
      <p:transition spd="slow" advTm="13127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2ABA84-271C-7E62-ED9F-232D3525A0B3}"/>
              </a:ext>
            </a:extLst>
          </p:cNvPr>
          <p:cNvSpPr>
            <a:spLocks noGrp="1"/>
          </p:cNvSpPr>
          <p:nvPr>
            <p:ph type="title"/>
          </p:nvPr>
        </p:nvSpPr>
        <p:spPr>
          <a:xfrm>
            <a:off x="1245072" y="1289765"/>
            <a:ext cx="3651101" cy="4270963"/>
          </a:xfrm>
        </p:spPr>
        <p:txBody>
          <a:bodyPr anchor="ctr">
            <a:normAutofit/>
          </a:bodyPr>
          <a:lstStyle/>
          <a:p>
            <a:pPr algn="ctr"/>
            <a:r>
              <a:rPr lang="en-US" sz="5600">
                <a:solidFill>
                  <a:srgbClr val="FFFFFF"/>
                </a:solidFill>
              </a:rPr>
              <a:t>VOICES OF SURVIVORS WILL GUIDE THE WORK</a:t>
            </a:r>
          </a:p>
        </p:txBody>
      </p:sp>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2C1F6AD7-B71B-8255-3C89-8B01F5F721AC}"/>
              </a:ext>
            </a:extLst>
          </p:cNvPr>
          <p:cNvSpPr>
            <a:spLocks noGrp="1"/>
          </p:cNvSpPr>
          <p:nvPr>
            <p:ph idx="1"/>
          </p:nvPr>
        </p:nvSpPr>
        <p:spPr>
          <a:xfrm>
            <a:off x="6297233" y="518400"/>
            <a:ext cx="4771607" cy="5837949"/>
          </a:xfrm>
        </p:spPr>
        <p:txBody>
          <a:bodyPr anchor="ctr">
            <a:normAutofit/>
          </a:bodyPr>
          <a:lstStyle/>
          <a:p>
            <a:r>
              <a:rPr lang="en-US" sz="2000">
                <a:solidFill>
                  <a:schemeClr val="tx1">
                    <a:alpha val="80000"/>
                  </a:schemeClr>
                </a:solidFill>
              </a:rPr>
              <a:t>“One thing that I think would probably be beneficial is places like the (agency) here to have some sort of a substance abuse person there to offer services, I mean I know that they let you know, “Okay, here’s some of the resources in town,” but when you’re in domestic violence relationship and you’re just getting out of it, sometimes, I don’t know what it is, you just don’t have all your strength and everything inside of you to just go out and get whatever help you may need, and in my particular situation, my drug addiction was directly related to domestic violence.”(ISP AREA GRANT RESEARCH, 2007)</a:t>
            </a:r>
          </a:p>
          <a:p>
            <a:endParaRPr lang="en-US" sz="2000">
              <a:solidFill>
                <a:schemeClr val="tx1">
                  <a:alpha val="80000"/>
                </a:schemeClr>
              </a:solidFill>
            </a:endParaRPr>
          </a:p>
        </p:txBody>
      </p:sp>
      <p:sp>
        <p:nvSpPr>
          <p:cNvPr id="4" name="Footer Placeholder 3">
            <a:extLst>
              <a:ext uri="{FF2B5EF4-FFF2-40B4-BE49-F238E27FC236}">
                <a16:creationId xmlns:a16="http://schemas.microsoft.com/office/drawing/2014/main" id="{1F09EBDB-2F91-44A6-AE23-BCF01C9A0290}"/>
              </a:ext>
            </a:extLst>
          </p:cNvPr>
          <p:cNvSpPr>
            <a:spLocks noGrp="1"/>
          </p:cNvSpPr>
          <p:nvPr>
            <p:ph type="ftr" sz="quarter" idx="11"/>
          </p:nvPr>
        </p:nvSpPr>
        <p:spPr>
          <a:xfrm rot="16200000">
            <a:off x="9812115" y="1591485"/>
            <a:ext cx="3548094" cy="365125"/>
          </a:xfrm>
        </p:spPr>
        <p:txBody>
          <a:bodyPr>
            <a:normAutofit/>
          </a:bodyPr>
          <a:lstStyle/>
          <a:p>
            <a:pPr>
              <a:spcAft>
                <a:spcPts val="600"/>
              </a:spcAft>
            </a:pPr>
            <a:r>
              <a:rPr lang="en-US">
                <a:solidFill>
                  <a:schemeClr val="tx1">
                    <a:alpha val="60000"/>
                  </a:schemeClr>
                </a:solidFill>
              </a:rPr>
              <a:t>Integrated Service Strategies</a:t>
            </a:r>
          </a:p>
        </p:txBody>
      </p:sp>
      <p:sp>
        <p:nvSpPr>
          <p:cNvPr id="1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03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0C832-C006-06AE-3132-575A46068416}"/>
              </a:ext>
            </a:extLst>
          </p:cNvPr>
          <p:cNvSpPr>
            <a:spLocks noGrp="1"/>
          </p:cNvSpPr>
          <p:nvPr>
            <p:ph type="title"/>
          </p:nvPr>
        </p:nvSpPr>
        <p:spPr>
          <a:xfrm>
            <a:off x="541338" y="1079500"/>
            <a:ext cx="3322637" cy="4689475"/>
          </a:xfrm>
        </p:spPr>
        <p:txBody>
          <a:bodyPr anchor="ctr">
            <a:normAutofit fontScale="90000"/>
          </a:bodyPr>
          <a:lstStyle/>
          <a:p>
            <a:pPr algn="ctr">
              <a:lnSpc>
                <a:spcPct val="90000"/>
              </a:lnSpc>
            </a:pPr>
            <a:r>
              <a:rPr lang="en-US" dirty="0"/>
              <a:t>Red flags that your client may have experienced intimate partner violence and/or sexual assault</a:t>
            </a:r>
          </a:p>
        </p:txBody>
      </p:sp>
      <p:sp>
        <p:nvSpPr>
          <p:cNvPr id="4" name="Footer Placeholder 3">
            <a:extLst>
              <a:ext uri="{FF2B5EF4-FFF2-40B4-BE49-F238E27FC236}">
                <a16:creationId xmlns:a16="http://schemas.microsoft.com/office/drawing/2014/main" id="{9B810975-FEFB-BAC7-F2F7-03D046A464C5}"/>
              </a:ext>
            </a:extLst>
          </p:cNvPr>
          <p:cNvSpPr>
            <a:spLocks noGrp="1"/>
          </p:cNvSpPr>
          <p:nvPr>
            <p:ph type="ftr" sz="quarter" idx="11"/>
          </p:nvPr>
        </p:nvSpPr>
        <p:spPr>
          <a:xfrm>
            <a:off x="3308350" y="6401999"/>
            <a:ext cx="5575300" cy="369332"/>
          </a:xfrm>
        </p:spPr>
        <p:txBody>
          <a:bodyPr>
            <a:normAutofit/>
          </a:bodyPr>
          <a:lstStyle/>
          <a:p>
            <a:pPr>
              <a:spcAft>
                <a:spcPts val="600"/>
              </a:spcAft>
            </a:pPr>
            <a:r>
              <a:rPr lang="en-US"/>
              <a:t>Integrated Service Strategies</a:t>
            </a:r>
          </a:p>
        </p:txBody>
      </p:sp>
      <p:graphicFrame>
        <p:nvGraphicFramePr>
          <p:cNvPr id="6" name="Content Placeholder 2">
            <a:extLst>
              <a:ext uri="{FF2B5EF4-FFF2-40B4-BE49-F238E27FC236}">
                <a16:creationId xmlns:a16="http://schemas.microsoft.com/office/drawing/2014/main" id="{581CFBD0-DA0F-3A57-AE03-55894C9F5897}"/>
              </a:ext>
            </a:extLst>
          </p:cNvPr>
          <p:cNvGraphicFramePr>
            <a:graphicFrameLocks noGrp="1"/>
          </p:cNvGraphicFramePr>
          <p:nvPr>
            <p:ph idx="1"/>
          </p:nvPr>
        </p:nvGraphicFramePr>
        <p:xfrm>
          <a:off x="4981575" y="540000"/>
          <a:ext cx="6669431" cy="577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5487319"/>
      </p:ext>
    </p:extLst>
  </p:cSld>
  <p:clrMapOvr>
    <a:masterClrMapping/>
  </p:clrMapOvr>
  <mc:AlternateContent xmlns:mc="http://schemas.openxmlformats.org/markup-compatibility/2006" xmlns:p14="http://schemas.microsoft.com/office/powerpoint/2010/main">
    <mc:Choice Requires="p14">
      <p:transition spd="slow" p14:dur="2000" advTm="110730"/>
    </mc:Choice>
    <mc:Fallback xmlns="">
      <p:transition spd="slow" advTm="11073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8FD1E94-B12F-434F-8027-5DBEAC55A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4">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8AD261F-A250-5BFB-F317-8992E7F90A0C}"/>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dirty="0">
                <a:solidFill>
                  <a:schemeClr val="tx1"/>
                </a:solidFill>
                <a:latin typeface="+mj-lt"/>
                <a:ea typeface="+mj-ea"/>
                <a:cs typeface="+mj-cs"/>
              </a:rPr>
              <a:t>Importance of Integrating </a:t>
            </a:r>
            <a:r>
              <a:rPr lang="en-US" dirty="0"/>
              <a:t>W</a:t>
            </a:r>
            <a:r>
              <a:rPr lang="en-US" kern="1200" dirty="0">
                <a:solidFill>
                  <a:schemeClr val="tx1"/>
                </a:solidFill>
                <a:latin typeface="+mj-lt"/>
                <a:ea typeface="+mj-ea"/>
                <a:cs typeface="+mj-cs"/>
              </a:rPr>
              <a:t>ork</a:t>
            </a:r>
          </a:p>
        </p:txBody>
      </p:sp>
      <p:sp>
        <p:nvSpPr>
          <p:cNvPr id="3" name="Text Placeholder 2">
            <a:extLst>
              <a:ext uri="{FF2B5EF4-FFF2-40B4-BE49-F238E27FC236}">
                <a16:creationId xmlns:a16="http://schemas.microsoft.com/office/drawing/2014/main" id="{419D8A84-57A1-F27A-D0ED-5D39D72C4BB2}"/>
              </a:ext>
            </a:extLst>
          </p:cNvPr>
          <p:cNvSpPr>
            <a:spLocks/>
          </p:cNvSpPr>
          <p:nvPr/>
        </p:nvSpPr>
        <p:spPr>
          <a:xfrm>
            <a:off x="614363" y="1619864"/>
            <a:ext cx="5699147" cy="988646"/>
          </a:xfrm>
          <a:prstGeom prst="rect">
            <a:avLst/>
          </a:prstGeom>
        </p:spPr>
        <p:txBody>
          <a:bodyPr>
            <a:noAutofit/>
          </a:bodyPr>
          <a:lstStyle/>
          <a:p>
            <a:pPr defTabSz="749808">
              <a:lnSpc>
                <a:spcPct val="90000"/>
              </a:lnSpc>
              <a:spcAft>
                <a:spcPts val="600"/>
              </a:spcAft>
            </a:pPr>
            <a:r>
              <a:rPr lang="en-US" sz="3600" kern="1200" dirty="0">
                <a:solidFill>
                  <a:schemeClr val="tx1"/>
                </a:solidFill>
                <a:latin typeface="+mn-lt"/>
                <a:ea typeface="+mn-ea"/>
                <a:cs typeface="+mn-cs"/>
              </a:rPr>
              <a:t>Linking safety with recovery</a:t>
            </a:r>
            <a:endParaRPr lang="en-US" sz="3600" dirty="0"/>
          </a:p>
        </p:txBody>
      </p:sp>
      <p:sp>
        <p:nvSpPr>
          <p:cNvPr id="4" name="Content Placeholder 3">
            <a:extLst>
              <a:ext uri="{FF2B5EF4-FFF2-40B4-BE49-F238E27FC236}">
                <a16:creationId xmlns:a16="http://schemas.microsoft.com/office/drawing/2014/main" id="{46B2B793-1BAA-0552-7E77-BADC79886C1C}"/>
              </a:ext>
            </a:extLst>
          </p:cNvPr>
          <p:cNvSpPr>
            <a:spLocks/>
          </p:cNvSpPr>
          <p:nvPr/>
        </p:nvSpPr>
        <p:spPr>
          <a:xfrm>
            <a:off x="611315" y="2471861"/>
            <a:ext cx="5258919" cy="3285411"/>
          </a:xfrm>
          <a:prstGeom prst="rect">
            <a:avLst/>
          </a:prstGeom>
        </p:spPr>
        <p:txBody>
          <a:bodyPr>
            <a:normAutofit fontScale="92500" lnSpcReduction="20000"/>
          </a:bodyPr>
          <a:lstStyle/>
          <a:p>
            <a:pPr defTabSz="749808">
              <a:lnSpc>
                <a:spcPct val="90000"/>
              </a:lnSpc>
              <a:spcAft>
                <a:spcPts val="600"/>
              </a:spcAft>
            </a:pPr>
            <a:r>
              <a:rPr lang="en-US" sz="2400" kern="1200" dirty="0">
                <a:solidFill>
                  <a:schemeClr val="tx1"/>
                </a:solidFill>
                <a:latin typeface="+mn-lt"/>
                <a:ea typeface="+mn-ea"/>
                <a:cs typeface="+mn-cs"/>
              </a:rPr>
              <a:t>Trauma increases the risk of developing a substance use disorder.</a:t>
            </a:r>
          </a:p>
          <a:p>
            <a:pPr defTabSz="749808">
              <a:lnSpc>
                <a:spcPct val="90000"/>
              </a:lnSpc>
              <a:spcAft>
                <a:spcPts val="600"/>
              </a:spcAft>
            </a:pPr>
            <a:r>
              <a:rPr lang="en-US" sz="2400" kern="1200" dirty="0">
                <a:solidFill>
                  <a:schemeClr val="tx1"/>
                </a:solidFill>
                <a:latin typeface="+mn-lt"/>
                <a:ea typeface="+mn-ea"/>
                <a:cs typeface="+mn-cs"/>
              </a:rPr>
              <a:t>Substance misuse makes it harder to escape a violent situation or heal from past abuse.  Continuing unresolved feelings about abuse is a relapse trigger.</a:t>
            </a:r>
          </a:p>
          <a:p>
            <a:pPr defTabSz="749808">
              <a:lnSpc>
                <a:spcPct val="90000"/>
              </a:lnSpc>
              <a:spcAft>
                <a:spcPts val="600"/>
              </a:spcAft>
            </a:pPr>
            <a:r>
              <a:rPr lang="en-US" sz="2400" kern="1200" dirty="0">
                <a:solidFill>
                  <a:schemeClr val="tx1"/>
                </a:solidFill>
                <a:latin typeface="+mn-lt"/>
                <a:ea typeface="+mn-ea"/>
                <a:cs typeface="+mn-cs"/>
              </a:rPr>
              <a:t>Substance use/misuse impairs judgment which makes safety planning more difficult.</a:t>
            </a:r>
          </a:p>
          <a:p>
            <a:pPr defTabSz="749808">
              <a:lnSpc>
                <a:spcPct val="90000"/>
              </a:lnSpc>
              <a:spcAft>
                <a:spcPts val="600"/>
              </a:spcAft>
            </a:pPr>
            <a:r>
              <a:rPr lang="en-US" sz="2400" kern="1200" dirty="0">
                <a:solidFill>
                  <a:schemeClr val="tx1"/>
                </a:solidFill>
                <a:latin typeface="+mn-lt"/>
                <a:ea typeface="+mn-ea"/>
                <a:cs typeface="+mn-cs"/>
              </a:rPr>
              <a:t>It is much easier to control a person who has a substance use disorder; it’s common for people who do harm to sabotage recovery. (Patti Bland)</a:t>
            </a:r>
          </a:p>
          <a:p>
            <a:pPr>
              <a:lnSpc>
                <a:spcPct val="90000"/>
              </a:lnSpc>
              <a:spcAft>
                <a:spcPts val="600"/>
              </a:spcAft>
            </a:pPr>
            <a:endParaRPr lang="en-US" sz="900" dirty="0"/>
          </a:p>
        </p:txBody>
      </p:sp>
      <p:sp>
        <p:nvSpPr>
          <p:cNvPr id="5" name="Text Placeholder 4">
            <a:extLst>
              <a:ext uri="{FF2B5EF4-FFF2-40B4-BE49-F238E27FC236}">
                <a16:creationId xmlns:a16="http://schemas.microsoft.com/office/drawing/2014/main" id="{CDA400AB-AFD3-140E-D2B7-D4A0F207E76C}"/>
              </a:ext>
            </a:extLst>
          </p:cNvPr>
          <p:cNvSpPr>
            <a:spLocks/>
          </p:cNvSpPr>
          <p:nvPr/>
        </p:nvSpPr>
        <p:spPr>
          <a:xfrm>
            <a:off x="6173318" y="1600505"/>
            <a:ext cx="4250582" cy="675666"/>
          </a:xfrm>
          <a:prstGeom prst="rect">
            <a:avLst/>
          </a:prstGeom>
        </p:spPr>
        <p:txBody>
          <a:bodyPr>
            <a:normAutofit/>
          </a:bodyPr>
          <a:lstStyle/>
          <a:p>
            <a:pPr defTabSz="749808">
              <a:spcAft>
                <a:spcPts val="600"/>
              </a:spcAft>
            </a:pPr>
            <a:r>
              <a:rPr lang="en-US" sz="3600" kern="1200" dirty="0">
                <a:solidFill>
                  <a:schemeClr val="tx1"/>
                </a:solidFill>
                <a:latin typeface="+mn-lt"/>
                <a:ea typeface="+mn-ea"/>
                <a:cs typeface="+mn-cs"/>
              </a:rPr>
              <a:t>Increase in lethality</a:t>
            </a:r>
            <a:endParaRPr lang="en-US" sz="3600" dirty="0"/>
          </a:p>
        </p:txBody>
      </p:sp>
      <p:sp>
        <p:nvSpPr>
          <p:cNvPr id="6" name="Content Placeholder 5">
            <a:extLst>
              <a:ext uri="{FF2B5EF4-FFF2-40B4-BE49-F238E27FC236}">
                <a16:creationId xmlns:a16="http://schemas.microsoft.com/office/drawing/2014/main" id="{CB1337E8-EB09-4178-4C11-946D8659282E}"/>
              </a:ext>
            </a:extLst>
          </p:cNvPr>
          <p:cNvSpPr>
            <a:spLocks/>
          </p:cNvSpPr>
          <p:nvPr/>
        </p:nvSpPr>
        <p:spPr>
          <a:xfrm>
            <a:off x="6313510" y="2370654"/>
            <a:ext cx="4902178" cy="3285411"/>
          </a:xfrm>
          <a:prstGeom prst="rect">
            <a:avLst/>
          </a:prstGeom>
        </p:spPr>
        <p:txBody>
          <a:bodyPr>
            <a:normAutofit fontScale="25000" lnSpcReduction="20000"/>
          </a:bodyPr>
          <a:lstStyle/>
          <a:p>
            <a:pPr defTabSz="749808">
              <a:lnSpc>
                <a:spcPct val="120000"/>
              </a:lnSpc>
              <a:spcAft>
                <a:spcPts val="600"/>
              </a:spcAft>
            </a:pPr>
            <a:r>
              <a:rPr lang="en-US" sz="7200" kern="1200" dirty="0">
                <a:solidFill>
                  <a:schemeClr val="tx1"/>
                </a:solidFill>
                <a:latin typeface="+mn-lt"/>
                <a:ea typeface="+mn-ea"/>
                <a:cs typeface="+mn-cs"/>
              </a:rPr>
              <a:t>If a perpetrator is intoxicated, there is a greater risk the victim /survivor will be injured or killed.  If the victim/survivor is intoxicated, </a:t>
            </a:r>
            <a:r>
              <a:rPr lang="en-US" sz="7200" dirty="0"/>
              <a:t>they</a:t>
            </a:r>
            <a:r>
              <a:rPr lang="en-US" sz="7200" kern="1200" dirty="0">
                <a:solidFill>
                  <a:schemeClr val="tx1"/>
                </a:solidFill>
                <a:latin typeface="+mn-lt"/>
                <a:ea typeface="+mn-ea"/>
                <a:cs typeface="+mn-cs"/>
              </a:rPr>
              <a:t> may find it harder to get safe. (Patti Bland, 1997)</a:t>
            </a:r>
          </a:p>
          <a:p>
            <a:pPr defTabSz="749808">
              <a:lnSpc>
                <a:spcPct val="120000"/>
              </a:lnSpc>
              <a:spcAft>
                <a:spcPts val="600"/>
              </a:spcAft>
            </a:pPr>
            <a:r>
              <a:rPr lang="en-US" sz="7200" kern="1200" dirty="0">
                <a:solidFill>
                  <a:schemeClr val="tx1"/>
                </a:solidFill>
                <a:latin typeface="+mn-lt"/>
                <a:ea typeface="+mn-ea"/>
                <a:cs typeface="+mn-cs"/>
              </a:rPr>
              <a:t>Being in treatment can increase a person’s risk to be stalked/tracked by a person doing harm.</a:t>
            </a:r>
          </a:p>
          <a:p>
            <a:pPr defTabSz="749808">
              <a:lnSpc>
                <a:spcPct val="120000"/>
              </a:lnSpc>
              <a:spcAft>
                <a:spcPts val="600"/>
              </a:spcAft>
            </a:pPr>
            <a:r>
              <a:rPr lang="en-US" sz="7200" kern="1200" dirty="0">
                <a:solidFill>
                  <a:schemeClr val="tx1"/>
                </a:solidFill>
                <a:latin typeface="+mn-lt"/>
                <a:ea typeface="+mn-ea"/>
                <a:cs typeface="+mn-cs"/>
              </a:rPr>
              <a:t>During the first violent partner relationship, 68% of the abusive partners were using alcohol or drugs or both at the time of a violent incident, 31% of the victims were using at the time.  In current partner relationships, 67% of the abusive partners were using at the time of a violent incident, 43% of the victims were using at the time. (Downs, 2001)</a:t>
            </a:r>
          </a:p>
          <a:p>
            <a:pPr>
              <a:lnSpc>
                <a:spcPct val="90000"/>
              </a:lnSpc>
              <a:spcAft>
                <a:spcPts val="600"/>
              </a:spcAft>
            </a:pPr>
            <a:endParaRPr lang="en-US" sz="700" b="1" dirty="0"/>
          </a:p>
        </p:txBody>
      </p:sp>
      <p:sp>
        <p:nvSpPr>
          <p:cNvPr id="7" name="Footer Placeholder 6">
            <a:extLst>
              <a:ext uri="{FF2B5EF4-FFF2-40B4-BE49-F238E27FC236}">
                <a16:creationId xmlns:a16="http://schemas.microsoft.com/office/drawing/2014/main" id="{80D386BD-40C3-93F1-1C4B-6CF31544DBEC}"/>
              </a:ext>
            </a:extLst>
          </p:cNvPr>
          <p:cNvSpPr>
            <a:spLocks/>
          </p:cNvSpPr>
          <p:nvPr/>
        </p:nvSpPr>
        <p:spPr>
          <a:xfrm>
            <a:off x="2939082" y="6285279"/>
            <a:ext cx="3374428" cy="299428"/>
          </a:xfrm>
          <a:prstGeom prst="rect">
            <a:avLst/>
          </a:prstGeom>
        </p:spPr>
        <p:txBody>
          <a:bodyPr/>
          <a:lstStyle/>
          <a:p>
            <a:pPr defTabSz="749808">
              <a:spcAft>
                <a:spcPts val="600"/>
              </a:spcAft>
            </a:pPr>
            <a:r>
              <a:rPr lang="en-US" sz="1476" kern="1200" dirty="0">
                <a:solidFill>
                  <a:schemeClr val="tx1"/>
                </a:solidFill>
                <a:latin typeface="+mn-lt"/>
                <a:ea typeface="+mn-ea"/>
                <a:cs typeface="+mn-cs"/>
              </a:rPr>
              <a:t>Integrated Service Strategies</a:t>
            </a:r>
            <a:endParaRPr lang="en-US" dirty="0"/>
          </a:p>
        </p:txBody>
      </p:sp>
    </p:spTree>
    <p:extLst>
      <p:ext uri="{BB962C8B-B14F-4D97-AF65-F5344CB8AC3E}">
        <p14:creationId xmlns:p14="http://schemas.microsoft.com/office/powerpoint/2010/main" val="1874607828"/>
      </p:ext>
    </p:extLst>
  </p:cSld>
  <p:clrMapOvr>
    <a:masterClrMapping/>
  </p:clrMapOvr>
  <mc:AlternateContent xmlns:mc="http://schemas.openxmlformats.org/markup-compatibility/2006" xmlns:p14="http://schemas.microsoft.com/office/powerpoint/2010/main">
    <mc:Choice Requires="p14">
      <p:transition spd="slow" p14:dur="2000" advTm="406008"/>
    </mc:Choice>
    <mc:Fallback xmlns="">
      <p:transition spd="slow" advTm="40600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AEDC4-2DC7-4B5D-6D4F-DE61330FBDD6}"/>
              </a:ext>
            </a:extLst>
          </p:cNvPr>
          <p:cNvSpPr>
            <a:spLocks noGrp="1"/>
          </p:cNvSpPr>
          <p:nvPr>
            <p:ph type="title"/>
          </p:nvPr>
        </p:nvSpPr>
        <p:spPr/>
        <p:txBody>
          <a:bodyPr/>
          <a:lstStyle/>
          <a:p>
            <a:r>
              <a:rPr lang="en-US" dirty="0"/>
              <a:t>IT’S NOT ENOUGH</a:t>
            </a:r>
          </a:p>
        </p:txBody>
      </p:sp>
      <p:graphicFrame>
        <p:nvGraphicFramePr>
          <p:cNvPr id="5" name="Content Placeholder 2">
            <a:extLst>
              <a:ext uri="{FF2B5EF4-FFF2-40B4-BE49-F238E27FC236}">
                <a16:creationId xmlns:a16="http://schemas.microsoft.com/office/drawing/2014/main" id="{C9D06349-C9BD-5371-DA83-DA2201EADD5C}"/>
              </a:ext>
            </a:extLst>
          </p:cNvPr>
          <p:cNvGraphicFramePr>
            <a:graphicFrameLocks noGrp="1"/>
          </p:cNvGraphicFramePr>
          <p:nvPr>
            <p:ph idx="1"/>
            <p:extLst>
              <p:ext uri="{D42A27DB-BD31-4B8C-83A1-F6EECF244321}">
                <p14:modId xmlns:p14="http://schemas.microsoft.com/office/powerpoint/2010/main" val="3718949470"/>
              </p:ext>
            </p:extLst>
          </p:nvPr>
        </p:nvGraphicFramePr>
        <p:xfrm>
          <a:off x="1079500" y="1790700"/>
          <a:ext cx="10026650" cy="397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481CAD86-D9CD-74DB-5CBC-55F352164DBD}"/>
              </a:ext>
            </a:extLst>
          </p:cNvPr>
          <p:cNvSpPr>
            <a:spLocks noGrp="1"/>
          </p:cNvSpPr>
          <p:nvPr>
            <p:ph type="ftr" sz="quarter" idx="11"/>
          </p:nvPr>
        </p:nvSpPr>
        <p:spPr/>
        <p:txBody>
          <a:bodyPr/>
          <a:lstStyle/>
          <a:p>
            <a:r>
              <a:rPr lang="en-US"/>
              <a:t>Integrated Service Strategies</a:t>
            </a:r>
          </a:p>
        </p:txBody>
      </p:sp>
    </p:spTree>
    <p:extLst>
      <p:ext uri="{BB962C8B-B14F-4D97-AF65-F5344CB8AC3E}">
        <p14:creationId xmlns:p14="http://schemas.microsoft.com/office/powerpoint/2010/main" val="2836675134"/>
      </p:ext>
    </p:extLst>
  </p:cSld>
  <p:clrMapOvr>
    <a:masterClrMapping/>
  </p:clrMapOvr>
  <mc:AlternateContent xmlns:mc="http://schemas.openxmlformats.org/markup-compatibility/2006" xmlns:p14="http://schemas.microsoft.com/office/powerpoint/2010/main">
    <mc:Choice Requires="p14">
      <p:transition spd="slow" p14:dur="2000" advTm="177240"/>
    </mc:Choice>
    <mc:Fallback xmlns="">
      <p:transition spd="slow" advTm="17724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9FE575-EBAA-7947-AC80-69F9D7503BA8}"/>
              </a:ext>
            </a:extLst>
          </p:cNvPr>
          <p:cNvSpPr>
            <a:spLocks noGrp="1"/>
          </p:cNvSpPr>
          <p:nvPr>
            <p:ph type="title"/>
          </p:nvPr>
        </p:nvSpPr>
        <p:spPr>
          <a:xfrm>
            <a:off x="841248" y="685800"/>
            <a:ext cx="10506456" cy="1157005"/>
          </a:xfrm>
        </p:spPr>
        <p:txBody>
          <a:bodyPr vert="horz" lIns="91440" tIns="45720" rIns="91440" bIns="45720" rtlCol="0" anchor="b">
            <a:normAutofit/>
          </a:bodyPr>
          <a:lstStyle/>
          <a:p>
            <a:r>
              <a:rPr lang="en-US" sz="4800" kern="1200">
                <a:solidFill>
                  <a:schemeClr val="tx1"/>
                </a:solidFill>
                <a:latin typeface="+mj-lt"/>
                <a:ea typeface="+mj-ea"/>
                <a:cs typeface="+mj-cs"/>
              </a:rPr>
              <a:t>Integrating Services: The Iowa Model</a:t>
            </a:r>
          </a:p>
        </p:txBody>
      </p:sp>
      <p:sp>
        <p:nvSpPr>
          <p:cNvPr id="15" name="Rectangle 14">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Footer Placeholder 2">
            <a:extLst>
              <a:ext uri="{FF2B5EF4-FFF2-40B4-BE49-F238E27FC236}">
                <a16:creationId xmlns:a16="http://schemas.microsoft.com/office/drawing/2014/main" id="{5CCA7D48-FA29-8446-DBEC-EA68015546B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lumMod val="50000"/>
                    <a:lumOff val="50000"/>
                  </a:schemeClr>
                </a:solidFill>
                <a:latin typeface="+mn-lt"/>
                <a:ea typeface="+mn-ea"/>
                <a:cs typeface="+mn-cs"/>
              </a:rPr>
              <a:t>Integrated Service Strategies</a:t>
            </a:r>
          </a:p>
        </p:txBody>
      </p:sp>
      <p:graphicFrame>
        <p:nvGraphicFramePr>
          <p:cNvPr id="8" name="Content Placeholder 7">
            <a:extLst>
              <a:ext uri="{FF2B5EF4-FFF2-40B4-BE49-F238E27FC236}">
                <a16:creationId xmlns:a16="http://schemas.microsoft.com/office/drawing/2014/main" id="{B1B21B3A-BB7D-F141-80CD-92A19B7E63FF}"/>
              </a:ext>
            </a:extLst>
          </p:cNvPr>
          <p:cNvGraphicFramePr>
            <a:graphicFrameLocks noGrp="1"/>
          </p:cNvGraphicFramePr>
          <p:nvPr>
            <p:ph sz="half" idx="2"/>
            <p:extLst>
              <p:ext uri="{D42A27DB-BD31-4B8C-83A1-F6EECF244321}">
                <p14:modId xmlns:p14="http://schemas.microsoft.com/office/powerpoint/2010/main" val="119001199"/>
              </p:ext>
            </p:extLst>
          </p:nvPr>
        </p:nvGraphicFramePr>
        <p:xfrm>
          <a:off x="838200" y="2295252"/>
          <a:ext cx="10506456" cy="3876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1808171"/>
      </p:ext>
    </p:extLst>
  </p:cSld>
  <p:clrMapOvr>
    <a:masterClrMapping/>
  </p:clrMapOvr>
  <mc:AlternateContent xmlns:mc="http://schemas.openxmlformats.org/markup-compatibility/2006" xmlns:p14="http://schemas.microsoft.com/office/powerpoint/2010/main">
    <mc:Choice Requires="p14">
      <p:transition spd="slow" p14:dur="2000" advTm="97180"/>
    </mc:Choice>
    <mc:Fallback xmlns="">
      <p:transition spd="slow" advTm="9718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378572-FBF1-7D40-828D-20DA02D5C885}"/>
              </a:ext>
            </a:extLst>
          </p:cNvPr>
          <p:cNvSpPr>
            <a:spLocks noGrp="1"/>
          </p:cNvSpPr>
          <p:nvPr>
            <p:ph type="title"/>
          </p:nvPr>
        </p:nvSpPr>
        <p:spPr>
          <a:xfrm>
            <a:off x="7255564" y="834888"/>
            <a:ext cx="4314645" cy="1268958"/>
          </a:xfrm>
        </p:spPr>
        <p:txBody>
          <a:bodyPr anchor="b">
            <a:normAutofit/>
          </a:bodyPr>
          <a:lstStyle/>
          <a:p>
            <a:r>
              <a:rPr lang="en-US" sz="3200" u="sng"/>
              <a:t>Iowa Model</a:t>
            </a:r>
          </a:p>
        </p:txBody>
      </p:sp>
      <p:pic>
        <p:nvPicPr>
          <p:cNvPr id="15" name="Picture 4">
            <a:extLst>
              <a:ext uri="{FF2B5EF4-FFF2-40B4-BE49-F238E27FC236}">
                <a16:creationId xmlns:a16="http://schemas.microsoft.com/office/drawing/2014/main" id="{F524E6FF-DAF5-44BD-98AA-DF7D78A7E12C}"/>
              </a:ext>
            </a:extLst>
          </p:cNvPr>
          <p:cNvPicPr>
            <a:picLocks noChangeAspect="1"/>
          </p:cNvPicPr>
          <p:nvPr/>
        </p:nvPicPr>
        <p:blipFill rotWithShape="1">
          <a:blip r:embed="rId2"/>
          <a:srcRect l="23203" r="21700"/>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24" name="Rectangle 23">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Content Placeholder 2">
            <a:extLst>
              <a:ext uri="{FF2B5EF4-FFF2-40B4-BE49-F238E27FC236}">
                <a16:creationId xmlns:a16="http://schemas.microsoft.com/office/drawing/2014/main" id="{83C5F863-74D9-C541-A789-84C9A324FA8C}"/>
              </a:ext>
            </a:extLst>
          </p:cNvPr>
          <p:cNvSpPr>
            <a:spLocks noGrp="1"/>
          </p:cNvSpPr>
          <p:nvPr>
            <p:ph idx="1"/>
          </p:nvPr>
        </p:nvSpPr>
        <p:spPr>
          <a:xfrm>
            <a:off x="7255563" y="2557587"/>
            <a:ext cx="4314645" cy="3717317"/>
          </a:xfrm>
        </p:spPr>
        <p:txBody>
          <a:bodyPr anchor="t">
            <a:normAutofit/>
          </a:bodyPr>
          <a:lstStyle/>
          <a:p>
            <a:r>
              <a:rPr lang="en-US" sz="1800"/>
              <a:t>Collaborative learning environment</a:t>
            </a:r>
          </a:p>
          <a:p>
            <a:r>
              <a:rPr lang="en-US" sz="1800"/>
              <a:t>Increase staff knowledge and create a minimum level of competency</a:t>
            </a:r>
          </a:p>
          <a:p>
            <a:r>
              <a:rPr lang="en-US" sz="1800"/>
              <a:t>Educational programming reaching at least 75% of staff from each agency</a:t>
            </a:r>
          </a:p>
          <a:p>
            <a:r>
              <a:rPr lang="en-US" sz="1800"/>
              <a:t>Integrating care for those experiencing trauma and substance use issues.</a:t>
            </a:r>
          </a:p>
        </p:txBody>
      </p:sp>
      <p:sp>
        <p:nvSpPr>
          <p:cNvPr id="3" name="Footer Placeholder 2">
            <a:extLst>
              <a:ext uri="{FF2B5EF4-FFF2-40B4-BE49-F238E27FC236}">
                <a16:creationId xmlns:a16="http://schemas.microsoft.com/office/drawing/2014/main" id="{2B982D37-735D-CA89-2A31-7F04321AB195}"/>
              </a:ext>
            </a:extLst>
          </p:cNvPr>
          <p:cNvSpPr>
            <a:spLocks noGrp="1"/>
          </p:cNvSpPr>
          <p:nvPr>
            <p:ph type="ftr" sz="quarter" idx="11"/>
          </p:nvPr>
        </p:nvSpPr>
        <p:spPr>
          <a:xfrm>
            <a:off x="7255563" y="6356350"/>
            <a:ext cx="3077157" cy="365125"/>
          </a:xfrm>
        </p:spPr>
        <p:txBody>
          <a:bodyPr>
            <a:normAutofit/>
          </a:bodyPr>
          <a:lstStyle/>
          <a:p>
            <a:pPr algn="l">
              <a:spcAft>
                <a:spcPts val="600"/>
              </a:spcAft>
            </a:pPr>
            <a:r>
              <a:rPr lang="en-US">
                <a:solidFill>
                  <a:schemeClr val="tx1">
                    <a:lumMod val="50000"/>
                    <a:lumOff val="50000"/>
                  </a:schemeClr>
                </a:solidFill>
              </a:rPr>
              <a:t>Integrated Service Strategies</a:t>
            </a:r>
          </a:p>
        </p:txBody>
      </p:sp>
    </p:spTree>
    <p:extLst>
      <p:ext uri="{BB962C8B-B14F-4D97-AF65-F5344CB8AC3E}">
        <p14:creationId xmlns:p14="http://schemas.microsoft.com/office/powerpoint/2010/main" val="1630775807"/>
      </p:ext>
    </p:extLst>
  </p:cSld>
  <p:clrMapOvr>
    <a:masterClrMapping/>
  </p:clrMapOvr>
  <mc:AlternateContent xmlns:mc="http://schemas.openxmlformats.org/markup-compatibility/2006" xmlns:p14="http://schemas.microsoft.com/office/powerpoint/2010/main">
    <mc:Choice Requires="p14">
      <p:transition spd="slow" p14:dur="2000" advTm="92305"/>
    </mc:Choice>
    <mc:Fallback xmlns="">
      <p:transition spd="slow" advTm="9230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B439BBD-D7CF-B73C-3F1F-198536BFF8F3}"/>
              </a:ext>
            </a:extLst>
          </p:cNvPr>
          <p:cNvSpPr>
            <a:spLocks noGrp="1"/>
          </p:cNvSpPr>
          <p:nvPr>
            <p:ph type="title"/>
          </p:nvPr>
        </p:nvSpPr>
        <p:spPr>
          <a:xfrm>
            <a:off x="2555631" y="1441938"/>
            <a:ext cx="7080738" cy="3974124"/>
          </a:xfrm>
        </p:spPr>
        <p:txBody>
          <a:bodyPr>
            <a:normAutofit/>
          </a:bodyPr>
          <a:lstStyle/>
          <a:p>
            <a:pPr algn="ctr"/>
            <a:r>
              <a:rPr lang="en-US" sz="3200" dirty="0">
                <a:solidFill>
                  <a:schemeClr val="bg1">
                    <a:lumMod val="95000"/>
                    <a:lumOff val="5000"/>
                  </a:schemeClr>
                </a:solidFill>
                <a:latin typeface="+mn-lt"/>
              </a:rPr>
              <a:t>Disclosure:</a:t>
            </a:r>
            <a:br>
              <a:rPr lang="en-US" sz="2200" dirty="0">
                <a:solidFill>
                  <a:schemeClr val="bg1">
                    <a:lumMod val="95000"/>
                    <a:lumOff val="5000"/>
                  </a:schemeClr>
                </a:solidFill>
              </a:rPr>
            </a:br>
            <a:r>
              <a:rPr lang="en-US" sz="2200" dirty="0">
                <a:solidFill>
                  <a:schemeClr val="bg1">
                    <a:lumMod val="95000"/>
                    <a:lumOff val="5000"/>
                  </a:schemeClr>
                </a:solidFill>
                <a:latin typeface="+mn-lt"/>
              </a:rPr>
              <a:t>We are receiving an honorarium for presenting today. Additionally, registration fees and a one-night stay in the hotel has been waived in support of our attendance.</a:t>
            </a:r>
            <a:br>
              <a:rPr lang="en-US" sz="2200" dirty="0">
                <a:solidFill>
                  <a:schemeClr val="bg1">
                    <a:lumMod val="95000"/>
                    <a:lumOff val="5000"/>
                  </a:schemeClr>
                </a:solidFill>
                <a:latin typeface="+mn-lt"/>
              </a:rPr>
            </a:br>
            <a:br>
              <a:rPr lang="en-US" sz="2200" dirty="0">
                <a:solidFill>
                  <a:schemeClr val="bg1">
                    <a:lumMod val="95000"/>
                    <a:lumOff val="5000"/>
                  </a:schemeClr>
                </a:solidFill>
                <a:latin typeface="+mn-lt"/>
              </a:rPr>
            </a:br>
            <a:r>
              <a:rPr lang="en-US" sz="2200" dirty="0">
                <a:solidFill>
                  <a:schemeClr val="bg1">
                    <a:lumMod val="95000"/>
                    <a:lumOff val="5000"/>
                  </a:schemeClr>
                </a:solidFill>
                <a:latin typeface="+mn-lt"/>
              </a:rPr>
              <a:t>To our knowledge, we have no conflicts of interest with this presentation.  The intention of this information is to further the education of the attendees and does not necessarily reflect the views of the sponsors of this conference. </a:t>
            </a:r>
            <a:br>
              <a:rPr lang="en-US" sz="2200" dirty="0">
                <a:solidFill>
                  <a:schemeClr val="bg1">
                    <a:lumMod val="95000"/>
                    <a:lumOff val="5000"/>
                  </a:schemeClr>
                </a:solidFill>
              </a:rPr>
            </a:br>
            <a:endParaRPr lang="en-US" sz="2200" dirty="0">
              <a:solidFill>
                <a:schemeClr val="bg1">
                  <a:lumMod val="95000"/>
                  <a:lumOff val="5000"/>
                </a:schemeClr>
              </a:solidFill>
            </a:endParaRPr>
          </a:p>
        </p:txBody>
      </p:sp>
      <p:sp>
        <p:nvSpPr>
          <p:cNvPr id="3" name="Footer Placeholder 2">
            <a:extLst>
              <a:ext uri="{FF2B5EF4-FFF2-40B4-BE49-F238E27FC236}">
                <a16:creationId xmlns:a16="http://schemas.microsoft.com/office/drawing/2014/main" id="{E10FF901-2DEC-F2D1-5A8F-1B528DDC0A3B}"/>
              </a:ext>
            </a:extLst>
          </p:cNvPr>
          <p:cNvSpPr>
            <a:spLocks noGrp="1"/>
          </p:cNvSpPr>
          <p:nvPr>
            <p:ph type="ftr" sz="quarter" idx="11"/>
          </p:nvPr>
        </p:nvSpPr>
        <p:spPr>
          <a:xfrm>
            <a:off x="3892062" y="6199632"/>
            <a:ext cx="4407876" cy="365125"/>
          </a:xfrm>
        </p:spPr>
        <p:txBody>
          <a:bodyPr>
            <a:normAutofit/>
          </a:bodyPr>
          <a:lstStyle/>
          <a:p>
            <a:pPr>
              <a:spcAft>
                <a:spcPts val="600"/>
              </a:spcAft>
            </a:pPr>
            <a:r>
              <a:rPr lang="en-US" sz="1100">
                <a:solidFill>
                  <a:schemeClr val="bg1">
                    <a:alpha val="80000"/>
                  </a:schemeClr>
                </a:solidFill>
              </a:rPr>
              <a:t>Integrated Service Strategies</a:t>
            </a:r>
          </a:p>
        </p:txBody>
      </p:sp>
    </p:spTree>
    <p:extLst>
      <p:ext uri="{BB962C8B-B14F-4D97-AF65-F5344CB8AC3E}">
        <p14:creationId xmlns:p14="http://schemas.microsoft.com/office/powerpoint/2010/main" val="7988305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364"/>
    </mc:Choice>
    <mc:Fallback xmlns="">
      <p:transition spd="slow" advTm="2036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8CE8A-D989-D14F-934A-3222D12D1603}"/>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Examples of Service Integration in Iowa</a:t>
            </a:r>
          </a:p>
        </p:txBody>
      </p:sp>
      <p:sp>
        <p:nvSpPr>
          <p:cNvPr id="4" name="Footer Placeholder 3">
            <a:extLst>
              <a:ext uri="{FF2B5EF4-FFF2-40B4-BE49-F238E27FC236}">
                <a16:creationId xmlns:a16="http://schemas.microsoft.com/office/drawing/2014/main" id="{490E005E-D791-9C34-54F3-7038ACA4D999}"/>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Integrated Service Strategies</a:t>
            </a:r>
          </a:p>
        </p:txBody>
      </p:sp>
      <p:sp>
        <p:nvSpPr>
          <p:cNvPr id="3" name="Content Placeholder 2">
            <a:extLst>
              <a:ext uri="{FF2B5EF4-FFF2-40B4-BE49-F238E27FC236}">
                <a16:creationId xmlns:a16="http://schemas.microsoft.com/office/drawing/2014/main" id="{357CF66A-CE89-4440-A2D6-3282B16F5A99}"/>
              </a:ext>
            </a:extLst>
          </p:cNvPr>
          <p:cNvSpPr>
            <a:spLocks noGrp="1"/>
          </p:cNvSpPr>
          <p:nvPr>
            <p:ph idx="1"/>
          </p:nvPr>
        </p:nvSpPr>
        <p:spPr>
          <a:xfrm>
            <a:off x="4810259" y="649480"/>
            <a:ext cx="6555347" cy="5546047"/>
          </a:xfrm>
        </p:spPr>
        <p:txBody>
          <a:bodyPr anchor="ctr">
            <a:normAutofit/>
          </a:bodyPr>
          <a:lstStyle/>
          <a:p>
            <a:r>
              <a:rPr lang="en-US" sz="2000">
                <a:latin typeface="Arial" pitchFamily="34" charset="0"/>
                <a:ea typeface="ＭＳ Ｐゴシック" pitchFamily="34" charset="-128"/>
              </a:rPr>
              <a:t>Co-led groups</a:t>
            </a:r>
          </a:p>
          <a:p>
            <a:r>
              <a:rPr lang="en-US" sz="2000">
                <a:latin typeface="Arial" pitchFamily="34" charset="0"/>
                <a:ea typeface="ＭＳ Ｐゴシック" pitchFamily="34" charset="-128"/>
              </a:rPr>
              <a:t>Increased gender specific services focused on trauma and recovery</a:t>
            </a:r>
          </a:p>
          <a:p>
            <a:r>
              <a:rPr lang="en-US" sz="2000">
                <a:latin typeface="Arial" pitchFamily="34" charset="0"/>
                <a:ea typeface="ＭＳ Ｐゴシック" pitchFamily="34" charset="-128"/>
              </a:rPr>
              <a:t>Providing SUD and IPV education in already established groups</a:t>
            </a:r>
          </a:p>
          <a:p>
            <a:r>
              <a:rPr lang="en-US" sz="2000">
                <a:latin typeface="Arial" pitchFamily="34" charset="0"/>
                <a:ea typeface="ＭＳ Ｐゴシック" pitchFamily="34" charset="-128"/>
              </a:rPr>
              <a:t>Increased awareness and referrals</a:t>
            </a:r>
          </a:p>
          <a:p>
            <a:r>
              <a:rPr lang="en-US" sz="2000">
                <a:latin typeface="Arial" pitchFamily="34" charset="0"/>
                <a:ea typeface="ＭＳ Ｐゴシック" pitchFamily="34" charset="-128"/>
              </a:rPr>
              <a:t>Regular consultations and in-services on IPV and SUD issues</a:t>
            </a:r>
          </a:p>
          <a:p>
            <a:r>
              <a:rPr lang="en-US" sz="2000">
                <a:latin typeface="Arial" pitchFamily="34" charset="0"/>
                <a:ea typeface="ＭＳ Ｐゴシック" pitchFamily="34" charset="-128"/>
              </a:rPr>
              <a:t>Co-led public education</a:t>
            </a:r>
          </a:p>
          <a:p>
            <a:r>
              <a:rPr lang="en-US" sz="2000">
                <a:latin typeface="Arial" pitchFamily="34" charset="0"/>
                <a:ea typeface="ＭＳ Ｐゴシック" pitchFamily="34" charset="-128"/>
              </a:rPr>
              <a:t>Drug court/family court involvement</a:t>
            </a:r>
          </a:p>
          <a:p>
            <a:r>
              <a:rPr lang="en-US" sz="2000">
                <a:latin typeface="Arial" pitchFamily="34" charset="0"/>
                <a:ea typeface="ＭＳ Ｐゴシック" pitchFamily="34" charset="-128"/>
              </a:rPr>
              <a:t>Joint community coalitions</a:t>
            </a:r>
          </a:p>
          <a:p>
            <a:r>
              <a:rPr lang="en-US" sz="2000">
                <a:latin typeface="Arial" pitchFamily="34" charset="0"/>
                <a:ea typeface="ＭＳ Ｐゴシック" pitchFamily="34" charset="-128"/>
              </a:rPr>
              <a:t>Policy development re: screening, expediting admission to treatment</a:t>
            </a:r>
          </a:p>
          <a:p>
            <a:r>
              <a:rPr lang="en-US" sz="2000">
                <a:latin typeface="Arial" pitchFamily="34" charset="0"/>
                <a:ea typeface="ＭＳ Ｐゴシック" pitchFamily="34" charset="-128"/>
              </a:rPr>
              <a:t>Co-located services </a:t>
            </a:r>
          </a:p>
          <a:p>
            <a:endParaRPr lang="en-US" sz="2000"/>
          </a:p>
        </p:txBody>
      </p:sp>
    </p:spTree>
    <p:extLst>
      <p:ext uri="{BB962C8B-B14F-4D97-AF65-F5344CB8AC3E}">
        <p14:creationId xmlns:p14="http://schemas.microsoft.com/office/powerpoint/2010/main" val="4236991650"/>
      </p:ext>
    </p:extLst>
  </p:cSld>
  <p:clrMapOvr>
    <a:masterClrMapping/>
  </p:clrMapOvr>
  <mc:AlternateContent xmlns:mc="http://schemas.openxmlformats.org/markup-compatibility/2006" xmlns:p14="http://schemas.microsoft.com/office/powerpoint/2010/main">
    <mc:Choice Requires="p14">
      <p:transition spd="slow" p14:dur="2000" advTm="134759"/>
    </mc:Choice>
    <mc:Fallback xmlns="">
      <p:transition spd="slow" advTm="13475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BE953B-A455-9F16-0166-895253ECAD70}"/>
              </a:ext>
            </a:extLst>
          </p:cNvPr>
          <p:cNvSpPr>
            <a:spLocks noGrp="1"/>
          </p:cNvSpPr>
          <p:nvPr>
            <p:ph type="title"/>
          </p:nvPr>
        </p:nvSpPr>
        <p:spPr>
          <a:xfrm>
            <a:off x="761800" y="762001"/>
            <a:ext cx="5334197" cy="1708242"/>
          </a:xfrm>
        </p:spPr>
        <p:txBody>
          <a:bodyPr anchor="ctr">
            <a:normAutofit/>
          </a:bodyPr>
          <a:lstStyle/>
          <a:p>
            <a:r>
              <a:rPr lang="en-US" sz="4000" dirty="0"/>
              <a:t>National Examples of Service Integration</a:t>
            </a:r>
          </a:p>
        </p:txBody>
      </p:sp>
      <p:sp>
        <p:nvSpPr>
          <p:cNvPr id="17" name="Content Placeholder 2">
            <a:extLst>
              <a:ext uri="{FF2B5EF4-FFF2-40B4-BE49-F238E27FC236}">
                <a16:creationId xmlns:a16="http://schemas.microsoft.com/office/drawing/2014/main" id="{4DC3691B-16FF-EBF7-CFE9-52A1B7E56CE0}"/>
              </a:ext>
            </a:extLst>
          </p:cNvPr>
          <p:cNvSpPr>
            <a:spLocks noGrp="1"/>
          </p:cNvSpPr>
          <p:nvPr>
            <p:ph idx="1"/>
          </p:nvPr>
        </p:nvSpPr>
        <p:spPr>
          <a:xfrm>
            <a:off x="761800" y="2470244"/>
            <a:ext cx="5334197" cy="3769835"/>
          </a:xfrm>
        </p:spPr>
        <p:txBody>
          <a:bodyPr anchor="ctr">
            <a:normAutofit/>
          </a:bodyPr>
          <a:lstStyle/>
          <a:p>
            <a:r>
              <a:rPr lang="en-US" sz="2000"/>
              <a:t>Lafayette House in Joplin, Missouri</a:t>
            </a:r>
          </a:p>
          <a:p>
            <a:r>
              <a:rPr lang="en-US" sz="2000"/>
              <a:t>Alaska Network on Domestic Violence and Sexual Assault (ANDVSA) and Alaska Native Tribal Health Consortium</a:t>
            </a:r>
          </a:p>
          <a:p>
            <a:r>
              <a:rPr lang="en-US" sz="2000"/>
              <a:t>Washington State Coalition Against Domestic Violence (WSCADV) Housing First Initiative</a:t>
            </a:r>
          </a:p>
          <a:p>
            <a:r>
              <a:rPr lang="en-US" sz="2000"/>
              <a:t>Ohio Domestic Violence Network: SUD specialist on staff, integrating with TBI services</a:t>
            </a:r>
          </a:p>
          <a:p>
            <a:r>
              <a:rPr lang="en-US" sz="2000"/>
              <a:t>Nebraska and Maryland professionals on staff</a:t>
            </a:r>
          </a:p>
        </p:txBody>
      </p:sp>
      <p:sp>
        <p:nvSpPr>
          <p:cNvPr id="4" name="Footer Placeholder 3">
            <a:extLst>
              <a:ext uri="{FF2B5EF4-FFF2-40B4-BE49-F238E27FC236}">
                <a16:creationId xmlns:a16="http://schemas.microsoft.com/office/drawing/2014/main" id="{539C3080-472E-7309-B68C-F8144A893B39}"/>
              </a:ext>
            </a:extLst>
          </p:cNvPr>
          <p:cNvSpPr>
            <a:spLocks noGrp="1"/>
          </p:cNvSpPr>
          <p:nvPr>
            <p:ph type="ftr" sz="quarter" idx="11"/>
          </p:nvPr>
        </p:nvSpPr>
        <p:spPr>
          <a:xfrm>
            <a:off x="3131672" y="6356350"/>
            <a:ext cx="3293034" cy="365125"/>
          </a:xfrm>
        </p:spPr>
        <p:txBody>
          <a:bodyPr>
            <a:normAutofit/>
          </a:bodyPr>
          <a:lstStyle/>
          <a:p>
            <a:pPr algn="r">
              <a:spcAft>
                <a:spcPts val="600"/>
              </a:spcAft>
            </a:pPr>
            <a:r>
              <a:rPr lang="en-US">
                <a:solidFill>
                  <a:schemeClr val="tx1"/>
                </a:solidFill>
              </a:rPr>
              <a:t>Integrated Service Strategies</a:t>
            </a:r>
          </a:p>
        </p:txBody>
      </p:sp>
      <p:pic>
        <p:nvPicPr>
          <p:cNvPr id="6" name="Picture 5" descr="Large skydiving group mid-air">
            <a:extLst>
              <a:ext uri="{FF2B5EF4-FFF2-40B4-BE49-F238E27FC236}">
                <a16:creationId xmlns:a16="http://schemas.microsoft.com/office/drawing/2014/main" id="{364561DC-A77D-7610-C786-13A9085D9D2A}"/>
              </a:ext>
            </a:extLst>
          </p:cNvPr>
          <p:cNvPicPr>
            <a:picLocks noChangeAspect="1"/>
          </p:cNvPicPr>
          <p:nvPr/>
        </p:nvPicPr>
        <p:blipFill rotWithShape="1">
          <a:blip r:embed="rId2"/>
          <a:srcRect l="24763" r="23595"/>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079692593"/>
      </p:ext>
    </p:extLst>
  </p:cSld>
  <p:clrMapOvr>
    <a:masterClrMapping/>
  </p:clrMapOvr>
  <mc:AlternateContent xmlns:mc="http://schemas.openxmlformats.org/markup-compatibility/2006" xmlns:p14="http://schemas.microsoft.com/office/powerpoint/2010/main">
    <mc:Choice Requires="p14">
      <p:transition spd="slow" p14:dur="2000" advTm="75513"/>
    </mc:Choice>
    <mc:Fallback xmlns="">
      <p:transition spd="slow" advTm="7551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56B283-C94D-B33D-EAD2-60D4CD59F717}"/>
              </a:ext>
            </a:extLst>
          </p:cNvPr>
          <p:cNvSpPr>
            <a:spLocks noGrp="1"/>
          </p:cNvSpPr>
          <p:nvPr>
            <p:ph type="title"/>
          </p:nvPr>
        </p:nvSpPr>
        <p:spPr>
          <a:xfrm>
            <a:off x="1383564" y="348865"/>
            <a:ext cx="9718111" cy="1576446"/>
          </a:xfrm>
        </p:spPr>
        <p:txBody>
          <a:bodyPr anchor="ctr">
            <a:normAutofit/>
          </a:bodyPr>
          <a:lstStyle/>
          <a:p>
            <a:r>
              <a:rPr lang="en-US" sz="4000" dirty="0">
                <a:solidFill>
                  <a:srgbClr val="FFFFFF"/>
                </a:solidFill>
              </a:rPr>
              <a:t>Strategies to Educate</a:t>
            </a:r>
          </a:p>
        </p:txBody>
      </p:sp>
      <p:graphicFrame>
        <p:nvGraphicFramePr>
          <p:cNvPr id="5" name="Content Placeholder 2">
            <a:extLst>
              <a:ext uri="{FF2B5EF4-FFF2-40B4-BE49-F238E27FC236}">
                <a16:creationId xmlns:a16="http://schemas.microsoft.com/office/drawing/2014/main" id="{7FE0A8E3-E598-7F22-5C44-D716650B83CA}"/>
              </a:ext>
            </a:extLst>
          </p:cNvPr>
          <p:cNvGraphicFramePr>
            <a:graphicFrameLocks noGrp="1"/>
          </p:cNvGraphicFramePr>
          <p:nvPr>
            <p:ph idx="1"/>
            <p:extLst>
              <p:ext uri="{D42A27DB-BD31-4B8C-83A1-F6EECF244321}">
                <p14:modId xmlns:p14="http://schemas.microsoft.com/office/powerpoint/2010/main" val="190658321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7577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 on table">
            <a:extLst>
              <a:ext uri="{FF2B5EF4-FFF2-40B4-BE49-F238E27FC236}">
                <a16:creationId xmlns:a16="http://schemas.microsoft.com/office/drawing/2014/main" id="{F16EE806-D902-A682-58C4-31CF669F8724}"/>
              </a:ext>
            </a:extLst>
          </p:cNvPr>
          <p:cNvPicPr>
            <a:picLocks noChangeAspect="1"/>
          </p:cNvPicPr>
          <p:nvPr/>
        </p:nvPicPr>
        <p:blipFill rotWithShape="1">
          <a:blip r:embed="rId2"/>
          <a:srcRect r="28859" b="-1"/>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443994-A1D9-2A64-FCE2-0316A205279E}"/>
              </a:ext>
            </a:extLst>
          </p:cNvPr>
          <p:cNvSpPr>
            <a:spLocks noGrp="1"/>
          </p:cNvSpPr>
          <p:nvPr>
            <p:ph type="title"/>
          </p:nvPr>
        </p:nvSpPr>
        <p:spPr>
          <a:xfrm>
            <a:off x="374904" y="856488"/>
            <a:ext cx="4992624" cy="1243584"/>
          </a:xfrm>
        </p:spPr>
        <p:txBody>
          <a:bodyPr anchor="ctr">
            <a:normAutofit/>
          </a:bodyPr>
          <a:lstStyle/>
          <a:p>
            <a:r>
              <a:rPr lang="en-US" sz="3400" dirty="0"/>
              <a:t>Strategies to Collaborate</a:t>
            </a:r>
          </a:p>
        </p:txBody>
      </p:sp>
      <p:sp>
        <p:nvSpPr>
          <p:cNvPr id="15" name="Rectangle 1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3A0F720-7338-3F02-F39E-94A08C3E499E}"/>
              </a:ext>
            </a:extLst>
          </p:cNvPr>
          <p:cNvSpPr>
            <a:spLocks noGrp="1"/>
          </p:cNvSpPr>
          <p:nvPr>
            <p:ph idx="1"/>
          </p:nvPr>
        </p:nvSpPr>
        <p:spPr>
          <a:xfrm>
            <a:off x="374904" y="2522949"/>
            <a:ext cx="5065776" cy="3402363"/>
          </a:xfrm>
        </p:spPr>
        <p:txBody>
          <a:bodyPr anchor="t">
            <a:normAutofit/>
          </a:bodyPr>
          <a:lstStyle/>
          <a:p>
            <a:r>
              <a:rPr lang="en-US" sz="2000"/>
              <a:t>Hold regular or as needed case consultations with each other</a:t>
            </a:r>
          </a:p>
          <a:p>
            <a:r>
              <a:rPr lang="en-US" sz="2000"/>
              <a:t>Have an advocate regularly attend team meetings/all staff meetings</a:t>
            </a:r>
          </a:p>
          <a:p>
            <a:r>
              <a:rPr lang="en-US" sz="2000"/>
              <a:t>Have key players attend quarterly lunches</a:t>
            </a:r>
          </a:p>
          <a:p>
            <a:r>
              <a:rPr lang="en-US" sz="2000"/>
              <a:t>Invite your local advocates to treatment/family court (if they aren’t there already)</a:t>
            </a:r>
          </a:p>
          <a:p>
            <a:r>
              <a:rPr lang="en-US" sz="2000"/>
              <a:t>Make sure you have QSA/MOUs in place to cover confidentiality needs.</a:t>
            </a:r>
          </a:p>
        </p:txBody>
      </p:sp>
    </p:spTree>
    <p:extLst>
      <p:ext uri="{BB962C8B-B14F-4D97-AF65-F5344CB8AC3E}">
        <p14:creationId xmlns:p14="http://schemas.microsoft.com/office/powerpoint/2010/main" val="2275926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E554B-8BC6-7447-E351-F84892CBBC0F}"/>
              </a:ext>
            </a:extLst>
          </p:cNvPr>
          <p:cNvSpPr>
            <a:spLocks noGrp="1"/>
          </p:cNvSpPr>
          <p:nvPr>
            <p:ph type="title"/>
          </p:nvPr>
        </p:nvSpPr>
        <p:spPr>
          <a:xfrm>
            <a:off x="838200" y="365125"/>
            <a:ext cx="10515600" cy="1325563"/>
          </a:xfrm>
        </p:spPr>
        <p:txBody>
          <a:bodyPr>
            <a:normAutofit/>
          </a:bodyPr>
          <a:lstStyle/>
          <a:p>
            <a:r>
              <a:rPr lang="en-US" sz="5400"/>
              <a:t>Strategies to Integrate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346F33-CC59-5BBF-2831-0E9E3105ACD2}"/>
              </a:ext>
            </a:extLst>
          </p:cNvPr>
          <p:cNvSpPr>
            <a:spLocks noGrp="1"/>
          </p:cNvSpPr>
          <p:nvPr>
            <p:ph idx="1"/>
          </p:nvPr>
        </p:nvSpPr>
        <p:spPr>
          <a:xfrm>
            <a:off x="838200" y="1929384"/>
            <a:ext cx="10515600" cy="4251960"/>
          </a:xfrm>
        </p:spPr>
        <p:txBody>
          <a:bodyPr>
            <a:normAutofit/>
          </a:bodyPr>
          <a:lstStyle/>
          <a:p>
            <a:r>
              <a:rPr lang="en-US" sz="2000" dirty="0"/>
              <a:t>Call your local advocacy agency and ask them to do an educational presentation in your group(s).  If it goes well, ask them to come on a rotational basis and find out if they can present in other groups.  If the group is co-ed, encourage the advocate to present on healthy relationships, witnessing IPV in the home, and surviving childhood abuse.  </a:t>
            </a:r>
          </a:p>
          <a:p>
            <a:r>
              <a:rPr lang="en-US" sz="2000" dirty="0"/>
              <a:t>If a victim/survivor discloses abuse, offer to have an advocate come speak to them during one of your sessions or speak with an advocate over the phone while in session.  This can be much safer for the victim/survivor as the perpetrator may never know that they are receiving DV/SA services while in treatment.</a:t>
            </a:r>
          </a:p>
          <a:p>
            <a:r>
              <a:rPr lang="en-US" sz="2000" dirty="0"/>
              <a:t>Offer to keep copies of No Contact Orders and other important documents in client files; this can be very helpful if the victim/survivor decides to leave.</a:t>
            </a:r>
          </a:p>
          <a:p>
            <a:r>
              <a:rPr lang="en-US" sz="2000" dirty="0"/>
              <a:t>Have Safety Plans readily available to discuss and complete during sessions (and be sure you are trained on how to complete!)</a:t>
            </a:r>
          </a:p>
          <a:p>
            <a:r>
              <a:rPr lang="en-US" sz="2000" dirty="0"/>
              <a:t>Once a relationship is established, </a:t>
            </a:r>
            <a:r>
              <a:rPr lang="en-US" sz="2000" b="1" i="1" dirty="0"/>
              <a:t>start a co-led group!</a:t>
            </a:r>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3609312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5D5D-7FB6-EDEB-084B-045BC901DE0D}"/>
              </a:ext>
            </a:extLst>
          </p:cNvPr>
          <p:cNvSpPr>
            <a:spLocks noGrp="1"/>
          </p:cNvSpPr>
          <p:nvPr>
            <p:ph type="title"/>
          </p:nvPr>
        </p:nvSpPr>
        <p:spPr/>
        <p:txBody>
          <a:bodyPr/>
          <a:lstStyle/>
          <a:p>
            <a:r>
              <a:rPr lang="en-US" dirty="0"/>
              <a:t>Assessment Examples</a:t>
            </a:r>
          </a:p>
        </p:txBody>
      </p:sp>
      <p:sp>
        <p:nvSpPr>
          <p:cNvPr id="3" name="Content Placeholder 2">
            <a:extLst>
              <a:ext uri="{FF2B5EF4-FFF2-40B4-BE49-F238E27FC236}">
                <a16:creationId xmlns:a16="http://schemas.microsoft.com/office/drawing/2014/main" id="{2F803772-9352-B587-5A28-08E28DB9750D}"/>
              </a:ext>
            </a:extLst>
          </p:cNvPr>
          <p:cNvSpPr>
            <a:spLocks noGrp="1"/>
          </p:cNvSpPr>
          <p:nvPr>
            <p:ph sz="half" idx="1"/>
          </p:nvPr>
        </p:nvSpPr>
        <p:spPr/>
        <p:txBody>
          <a:bodyPr>
            <a:normAutofit fontScale="70000" lnSpcReduction="20000"/>
          </a:bodyPr>
          <a:lstStyle/>
          <a:p>
            <a:r>
              <a:rPr lang="en-US" dirty="0"/>
              <a:t>CAGE-DV</a:t>
            </a:r>
          </a:p>
          <a:p>
            <a:r>
              <a:rPr lang="en-US" sz="2800" dirty="0"/>
              <a:t>Have you ever felt </a:t>
            </a:r>
            <a:r>
              <a:rPr lang="en-US" sz="2800" b="1" i="1" dirty="0"/>
              <a:t>controlled</a:t>
            </a:r>
            <a:r>
              <a:rPr lang="en-US" sz="2800" dirty="0"/>
              <a:t> or threatened by your partner?</a:t>
            </a:r>
          </a:p>
          <a:p>
            <a:r>
              <a:rPr lang="en-US" sz="2800" dirty="0"/>
              <a:t>Has anyone </a:t>
            </a:r>
            <a:r>
              <a:rPr lang="en-US" sz="2800" b="1" i="1" dirty="0"/>
              <a:t>annoyed </a:t>
            </a:r>
            <a:r>
              <a:rPr lang="en-US" sz="2800" dirty="0"/>
              <a:t>you or gotten on your nerves by expressing concern about your partner’s behavior towards you?</a:t>
            </a:r>
          </a:p>
          <a:p>
            <a:r>
              <a:rPr lang="en-US" sz="2800" dirty="0"/>
              <a:t>Have you ever felt </a:t>
            </a:r>
            <a:r>
              <a:rPr lang="en-US" sz="2800" b="1" i="1" dirty="0"/>
              <a:t>guilty</a:t>
            </a:r>
            <a:r>
              <a:rPr lang="en-US" sz="2800" dirty="0"/>
              <a:t> or bad about how your partner treats you?</a:t>
            </a:r>
          </a:p>
          <a:p>
            <a:r>
              <a:rPr lang="en-US" sz="2800" dirty="0"/>
              <a:t>How often do you wake up anxious, afraid or wanting to </a:t>
            </a:r>
            <a:r>
              <a:rPr lang="en-US" sz="2800" b="1" i="1" dirty="0"/>
              <a:t>escape</a:t>
            </a:r>
            <a:r>
              <a:rPr lang="en-US" sz="2800" dirty="0"/>
              <a:t> your partner?</a:t>
            </a:r>
          </a:p>
          <a:p>
            <a:endParaRPr lang="en-US" dirty="0"/>
          </a:p>
          <a:p>
            <a:endParaRPr lang="en-US" dirty="0"/>
          </a:p>
        </p:txBody>
      </p:sp>
      <p:sp>
        <p:nvSpPr>
          <p:cNvPr id="4" name="Content Placeholder 3">
            <a:extLst>
              <a:ext uri="{FF2B5EF4-FFF2-40B4-BE49-F238E27FC236}">
                <a16:creationId xmlns:a16="http://schemas.microsoft.com/office/drawing/2014/main" id="{F56E1238-2702-4728-5B04-73A0883D2D94}"/>
              </a:ext>
            </a:extLst>
          </p:cNvPr>
          <p:cNvSpPr>
            <a:spLocks noGrp="1"/>
          </p:cNvSpPr>
          <p:nvPr>
            <p:ph sz="half" idx="2"/>
          </p:nvPr>
        </p:nvSpPr>
        <p:spPr/>
        <p:txBody>
          <a:bodyPr>
            <a:normAutofit fontScale="70000" lnSpcReduction="20000"/>
          </a:bodyPr>
          <a:lstStyle/>
          <a:p>
            <a:r>
              <a:rPr lang="en-US" sz="2800" dirty="0"/>
              <a:t>Are you afraid of your partner?  When did this start?  What was the most dangerous thing that happened?</a:t>
            </a:r>
          </a:p>
          <a:p>
            <a:r>
              <a:rPr lang="en-US" sz="2800" dirty="0"/>
              <a:t>Does your partner try to discourage you from your support system?</a:t>
            </a:r>
          </a:p>
          <a:p>
            <a:r>
              <a:rPr lang="en-US" sz="2800" dirty="0"/>
              <a:t>Tell me about a typical disagreement between you and your partner.</a:t>
            </a:r>
          </a:p>
          <a:p>
            <a:r>
              <a:rPr lang="en-US" sz="2800" dirty="0"/>
              <a:t>We find that about 90-95% of women who receive services from us also have difficulties in their relationships, including emotional, physical and sexual abuse.  Has anything like that ever happened to you?</a:t>
            </a:r>
          </a:p>
          <a:p>
            <a:r>
              <a:rPr lang="en-US" sz="2800" dirty="0"/>
              <a:t>Many women tell me their partners don’t want to use alone.  How often do you find yourself using when you don’t really want to?</a:t>
            </a:r>
          </a:p>
          <a:p>
            <a:endParaRPr lang="en-US" dirty="0"/>
          </a:p>
        </p:txBody>
      </p:sp>
    </p:spTree>
    <p:extLst>
      <p:ext uri="{BB962C8B-B14F-4D97-AF65-F5344CB8AC3E}">
        <p14:creationId xmlns:p14="http://schemas.microsoft.com/office/powerpoint/2010/main" val="2127782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C063D5-5E59-9A39-100A-3678E1941C5A}"/>
              </a:ext>
            </a:extLst>
          </p:cNvPr>
          <p:cNvSpPr>
            <a:spLocks noGrp="1"/>
          </p:cNvSpPr>
          <p:nvPr>
            <p:ph type="title"/>
          </p:nvPr>
        </p:nvSpPr>
        <p:spPr>
          <a:xfrm>
            <a:off x="1901162" y="3050434"/>
            <a:ext cx="3722933" cy="757130"/>
          </a:xfrm>
          <a:ln w="25400" cap="sq">
            <a:solidFill>
              <a:srgbClr val="FFFFFF"/>
            </a:solidFill>
            <a:miter lim="800000"/>
          </a:ln>
        </p:spPr>
        <p:txBody>
          <a:bodyPr wrap="square">
            <a:normAutofit/>
          </a:bodyPr>
          <a:lstStyle/>
          <a:p>
            <a:pPr algn="ctr"/>
            <a:r>
              <a:rPr lang="en-US" sz="2400">
                <a:solidFill>
                  <a:srgbClr val="FFFFFF"/>
                </a:solidFill>
              </a:rPr>
              <a:t>Integrated Group Examples</a:t>
            </a:r>
          </a:p>
        </p:txBody>
      </p:sp>
      <p:sp>
        <p:nvSpPr>
          <p:cNvPr id="32" name="Rectangle 31">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9165ED-4EB4-1ECC-04E3-2BD63853981D}"/>
              </a:ext>
            </a:extLst>
          </p:cNvPr>
          <p:cNvSpPr>
            <a:spLocks noGrp="1"/>
          </p:cNvSpPr>
          <p:nvPr>
            <p:ph sz="half" idx="1"/>
          </p:nvPr>
        </p:nvSpPr>
        <p:spPr>
          <a:xfrm>
            <a:off x="6574536" y="640080"/>
            <a:ext cx="5053066" cy="2546604"/>
          </a:xfrm>
        </p:spPr>
        <p:txBody>
          <a:bodyPr>
            <a:normAutofit/>
          </a:bodyPr>
          <a:lstStyle/>
          <a:p>
            <a:r>
              <a:rPr lang="en-US" sz="2000" dirty="0"/>
              <a:t>Curriculums to consider</a:t>
            </a:r>
          </a:p>
          <a:p>
            <a:pPr lvl="1"/>
            <a:r>
              <a:rPr lang="en-US" sz="2000" dirty="0"/>
              <a:t>Real Tools (website)</a:t>
            </a:r>
          </a:p>
          <a:p>
            <a:pPr lvl="1"/>
            <a:r>
              <a:rPr lang="en-US" sz="2000" dirty="0"/>
              <a:t>Blue Sky (website)</a:t>
            </a:r>
          </a:p>
          <a:p>
            <a:pPr lvl="1"/>
            <a:r>
              <a:rPr lang="en-US" sz="2000" dirty="0"/>
              <a:t>Seeking Safety</a:t>
            </a:r>
          </a:p>
          <a:p>
            <a:pPr lvl="1"/>
            <a:r>
              <a:rPr lang="en-US" sz="2000" dirty="0"/>
              <a:t>Winging it </a:t>
            </a:r>
          </a:p>
          <a:p>
            <a:pPr lvl="1"/>
            <a:endParaRPr lang="en-US" sz="2000" dirty="0"/>
          </a:p>
          <a:p>
            <a:pPr lvl="1"/>
            <a:endParaRPr lang="en-US" sz="2000" dirty="0"/>
          </a:p>
        </p:txBody>
      </p:sp>
      <p:sp>
        <p:nvSpPr>
          <p:cNvPr id="4" name="Content Placeholder 3">
            <a:extLst>
              <a:ext uri="{FF2B5EF4-FFF2-40B4-BE49-F238E27FC236}">
                <a16:creationId xmlns:a16="http://schemas.microsoft.com/office/drawing/2014/main" id="{A0C073EB-D875-50F8-E448-14EA19C5CD46}"/>
              </a:ext>
            </a:extLst>
          </p:cNvPr>
          <p:cNvSpPr>
            <a:spLocks noGrp="1"/>
          </p:cNvSpPr>
          <p:nvPr>
            <p:ph sz="half" idx="2"/>
          </p:nvPr>
        </p:nvSpPr>
        <p:spPr>
          <a:xfrm>
            <a:off x="6570204" y="2543175"/>
            <a:ext cx="5057398" cy="3674745"/>
          </a:xfrm>
        </p:spPr>
        <p:txBody>
          <a:bodyPr>
            <a:normAutofit/>
          </a:bodyPr>
          <a:lstStyle/>
          <a:p>
            <a:r>
              <a:rPr lang="en-US" sz="2000" dirty="0"/>
              <a:t>Other considerations</a:t>
            </a:r>
          </a:p>
          <a:p>
            <a:pPr lvl="1"/>
            <a:r>
              <a:rPr lang="en-US" sz="2000" dirty="0"/>
              <a:t>Confidentiality rules for group members</a:t>
            </a:r>
          </a:p>
          <a:p>
            <a:pPr lvl="1"/>
            <a:r>
              <a:rPr lang="en-US" sz="2000" dirty="0"/>
              <a:t>Creative name of group</a:t>
            </a:r>
          </a:p>
          <a:p>
            <a:pPr lvl="1"/>
            <a:r>
              <a:rPr lang="en-US" sz="2000" dirty="0"/>
              <a:t>Intake for group</a:t>
            </a:r>
          </a:p>
          <a:p>
            <a:pPr lvl="1"/>
            <a:r>
              <a:rPr lang="en-US" sz="2000" dirty="0"/>
              <a:t>In substance use group can advocates bring in their clients?</a:t>
            </a:r>
          </a:p>
          <a:p>
            <a:pPr lvl="1"/>
            <a:r>
              <a:rPr lang="en-US" sz="2000" dirty="0"/>
              <a:t>Is it an open group or a closed group?</a:t>
            </a:r>
          </a:p>
          <a:p>
            <a:pPr lvl="1"/>
            <a:r>
              <a:rPr lang="en-US" sz="2000" dirty="0"/>
              <a:t>What agency agreements need to be in place? QSO/MOU</a:t>
            </a:r>
          </a:p>
          <a:p>
            <a:pPr lvl="1"/>
            <a:r>
              <a:rPr lang="en-US" sz="2000" dirty="0"/>
              <a:t>What group curricula will be used?</a:t>
            </a:r>
          </a:p>
          <a:p>
            <a:pPr lvl="1"/>
            <a:r>
              <a:rPr lang="en-US" sz="2000" dirty="0"/>
              <a:t>Can SUD treatment bill for this service?</a:t>
            </a:r>
          </a:p>
          <a:p>
            <a:pPr lvl="1"/>
            <a:endParaRPr lang="en-US" sz="1400" dirty="0"/>
          </a:p>
        </p:txBody>
      </p:sp>
    </p:spTree>
    <p:extLst>
      <p:ext uri="{BB962C8B-B14F-4D97-AF65-F5344CB8AC3E}">
        <p14:creationId xmlns:p14="http://schemas.microsoft.com/office/powerpoint/2010/main" val="3203207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001" y="1079500"/>
            <a:ext cx="3904750" cy="4689475"/>
          </a:xfrm>
        </p:spPr>
        <p:txBody>
          <a:bodyPr anchor="ctr">
            <a:normAutofit/>
          </a:bodyPr>
          <a:lstStyle/>
          <a:p>
            <a:pPr algn="ctr"/>
            <a:r>
              <a:rPr lang="en-US" dirty="0"/>
              <a:t>Challenges to integrating services</a:t>
            </a:r>
            <a:endParaRPr lang="en-US"/>
          </a:p>
        </p:txBody>
      </p:sp>
      <p:graphicFrame>
        <p:nvGraphicFramePr>
          <p:cNvPr id="5" name="Content Placeholder 2">
            <a:extLst>
              <a:ext uri="{FF2B5EF4-FFF2-40B4-BE49-F238E27FC236}">
                <a16:creationId xmlns:a16="http://schemas.microsoft.com/office/drawing/2014/main" id="{FA51CA39-B73A-50A9-3383-1E975D74FD00}"/>
              </a:ext>
            </a:extLst>
          </p:cNvPr>
          <p:cNvGraphicFramePr>
            <a:graphicFrameLocks noGrp="1"/>
          </p:cNvGraphicFramePr>
          <p:nvPr>
            <p:ph idx="1"/>
          </p:nvPr>
        </p:nvGraphicFramePr>
        <p:xfrm>
          <a:off x="6654799" y="531814"/>
          <a:ext cx="4996207" cy="5783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16ABAAC8-773E-B7C7-5684-92DF4173FE08}"/>
              </a:ext>
            </a:extLst>
          </p:cNvPr>
          <p:cNvSpPr>
            <a:spLocks noGrp="1"/>
          </p:cNvSpPr>
          <p:nvPr>
            <p:ph type="ftr" sz="quarter" idx="11"/>
          </p:nvPr>
        </p:nvSpPr>
        <p:spPr/>
        <p:txBody>
          <a:bodyPr/>
          <a:lstStyle/>
          <a:p>
            <a:r>
              <a:rPr lang="en-US"/>
              <a:t>Integrated Service Strategies</a:t>
            </a:r>
          </a:p>
        </p:txBody>
      </p:sp>
    </p:spTree>
    <p:extLst>
      <p:ext uri="{BB962C8B-B14F-4D97-AF65-F5344CB8AC3E}">
        <p14:creationId xmlns:p14="http://schemas.microsoft.com/office/powerpoint/2010/main" val="394352508"/>
      </p:ext>
    </p:extLst>
  </p:cSld>
  <p:clrMapOvr>
    <a:masterClrMapping/>
  </p:clrMapOvr>
  <mc:AlternateContent xmlns:mc="http://schemas.openxmlformats.org/markup-compatibility/2006" xmlns:p14="http://schemas.microsoft.com/office/powerpoint/2010/main">
    <mc:Choice Requires="p14">
      <p:transition spd="slow" p14:dur="2000" advTm="435528"/>
    </mc:Choice>
    <mc:Fallback xmlns="">
      <p:transition spd="slow" advTm="43552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ght bulb over people discussing">
            <a:extLst>
              <a:ext uri="{FF2B5EF4-FFF2-40B4-BE49-F238E27FC236}">
                <a16:creationId xmlns:a16="http://schemas.microsoft.com/office/drawing/2014/main" id="{2C47C8ED-46F6-F042-FEAC-409D458A28B4}"/>
              </a:ext>
            </a:extLst>
          </p:cNvPr>
          <p:cNvPicPr>
            <a:picLocks noChangeAspect="1"/>
          </p:cNvPicPr>
          <p:nvPr/>
        </p:nvPicPr>
        <p:blipFill rotWithShape="1">
          <a:blip r:embed="rId3"/>
          <a:srcRect t="15730"/>
          <a:stretch/>
        </p:blipFill>
        <p:spPr>
          <a:xfrm>
            <a:off x="0" y="-1"/>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 name="Title 5"/>
          <p:cNvSpPr>
            <a:spLocks noGrp="1"/>
          </p:cNvSpPr>
          <p:nvPr>
            <p:ph type="title"/>
          </p:nvPr>
        </p:nvSpPr>
        <p:spPr>
          <a:xfrm>
            <a:off x="2197090" y="2425200"/>
            <a:ext cx="7797799" cy="1145515"/>
          </a:xfrm>
        </p:spPr>
        <p:txBody>
          <a:bodyPr vert="horz" lIns="0" tIns="0" rIns="0" bIns="0" rtlCol="0" anchor="b" anchorCtr="0">
            <a:normAutofit/>
          </a:bodyPr>
          <a:lstStyle/>
          <a:p>
            <a:pPr algn="ctr"/>
            <a:r>
              <a:rPr lang="en-US" sz="2800" dirty="0">
                <a:solidFill>
                  <a:srgbClr val="FFFFFF"/>
                </a:solidFill>
              </a:rPr>
              <a:t>What are your ideas for your community?</a:t>
            </a:r>
          </a:p>
        </p:txBody>
      </p:sp>
      <p:sp>
        <p:nvSpPr>
          <p:cNvPr id="5" name="Text Placeholder 4"/>
          <p:cNvSpPr>
            <a:spLocks noGrp="1"/>
          </p:cNvSpPr>
          <p:nvPr>
            <p:ph type="body" sz="half" idx="2"/>
          </p:nvPr>
        </p:nvSpPr>
        <p:spPr>
          <a:xfrm>
            <a:off x="3308350" y="4113213"/>
            <a:ext cx="5575300" cy="1655762"/>
          </a:xfrm>
        </p:spPr>
        <p:txBody>
          <a:bodyPr vert="horz" lIns="0" tIns="0" rIns="0" bIns="0" rtlCol="0" anchor="t" anchorCtr="0">
            <a:normAutofit/>
          </a:bodyPr>
          <a:lstStyle/>
          <a:p>
            <a:pPr algn="ctr"/>
            <a:r>
              <a:rPr lang="en-US" sz="2400" i="1" dirty="0">
                <a:solidFill>
                  <a:srgbClr val="FFFFFF"/>
                </a:solidFill>
              </a:rPr>
              <a:t>Let’s brainstorm!</a:t>
            </a:r>
          </a:p>
        </p:txBody>
      </p:sp>
      <p:sp>
        <p:nvSpPr>
          <p:cNvPr id="2" name="Footer Placeholder 1">
            <a:extLst>
              <a:ext uri="{FF2B5EF4-FFF2-40B4-BE49-F238E27FC236}">
                <a16:creationId xmlns:a16="http://schemas.microsoft.com/office/drawing/2014/main" id="{0642238B-1297-9D3A-3BD9-6E394C15E8AD}"/>
              </a:ext>
            </a:extLst>
          </p:cNvPr>
          <p:cNvSpPr>
            <a:spLocks noGrp="1"/>
          </p:cNvSpPr>
          <p:nvPr>
            <p:ph type="ftr" sz="quarter" idx="11"/>
          </p:nvPr>
        </p:nvSpPr>
        <p:spPr/>
        <p:txBody>
          <a:bodyPr/>
          <a:lstStyle/>
          <a:p>
            <a:r>
              <a:rPr lang="en-US"/>
              <a:t>Integrated Service Strategies</a:t>
            </a:r>
            <a:endParaRPr lang="en-US" dirty="0"/>
          </a:p>
        </p:txBody>
      </p:sp>
    </p:spTree>
    <p:extLst>
      <p:ext uri="{BB962C8B-B14F-4D97-AF65-F5344CB8AC3E}">
        <p14:creationId xmlns:p14="http://schemas.microsoft.com/office/powerpoint/2010/main" val="2062492163"/>
      </p:ext>
    </p:extLst>
  </p:cSld>
  <p:clrMapOvr>
    <a:masterClrMapping/>
  </p:clrMapOvr>
  <mc:AlternateContent xmlns:mc="http://schemas.openxmlformats.org/markup-compatibility/2006" xmlns:p14="http://schemas.microsoft.com/office/powerpoint/2010/main">
    <mc:Choice Requires="p14">
      <p:transition spd="slow" p14:dur="2000" advTm="5543"/>
    </mc:Choice>
    <mc:Fallback xmlns="">
      <p:transition spd="slow" advTm="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lose up image of a hand touching flowers">
            <a:extLst>
              <a:ext uri="{FF2B5EF4-FFF2-40B4-BE49-F238E27FC236}">
                <a16:creationId xmlns:a16="http://schemas.microsoft.com/office/drawing/2014/main" id="{6A3A8147-FDAD-5412-2CF0-04FF8FCE0965}"/>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30" name="Rectangle 2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D957C08-08F7-F98F-1A3E-67E859A4B26D}"/>
              </a:ext>
            </a:extLst>
          </p:cNvPr>
          <p:cNvSpPr>
            <a:spLocks noGrp="1"/>
          </p:cNvSpPr>
          <p:nvPr>
            <p:ph idx="1"/>
          </p:nvPr>
        </p:nvSpPr>
        <p:spPr>
          <a:xfrm>
            <a:off x="7543333" y="1812878"/>
            <a:ext cx="3822189" cy="3933014"/>
          </a:xfrm>
        </p:spPr>
        <p:txBody>
          <a:bodyPr>
            <a:normAutofit fontScale="92500" lnSpcReduction="10000"/>
          </a:bodyPr>
          <a:lstStyle/>
          <a:p>
            <a:pPr marL="0" indent="0">
              <a:buNone/>
            </a:pPr>
            <a:r>
              <a:rPr lang="en-US" sz="3200" dirty="0"/>
              <a:t>“hope is not always soft and lovely. she is not always cascading rivers and sunlit skies, dancing. hope knows there is work to be done.”</a:t>
            </a:r>
          </a:p>
          <a:p>
            <a:pPr marL="0" indent="0">
              <a:buNone/>
            </a:pPr>
            <a:r>
              <a:rPr lang="en-US" sz="3200" dirty="0"/>
              <a:t>–  from bare bones </a:t>
            </a:r>
          </a:p>
          <a:p>
            <a:pPr marL="0" indent="0">
              <a:buNone/>
            </a:pPr>
            <a:r>
              <a:rPr lang="en-US" sz="3200" dirty="0"/>
              <a:t>by </a:t>
            </a:r>
            <a:r>
              <a:rPr lang="en-US" sz="3200" dirty="0" err="1"/>
              <a:t>ullie-kaye</a:t>
            </a:r>
            <a:endParaRPr lang="en-US" sz="3200" dirty="0"/>
          </a:p>
        </p:txBody>
      </p:sp>
    </p:spTree>
    <p:extLst>
      <p:ext uri="{BB962C8B-B14F-4D97-AF65-F5344CB8AC3E}">
        <p14:creationId xmlns:p14="http://schemas.microsoft.com/office/powerpoint/2010/main" val="474029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miling for the camera&#10;&#10;Description automatically generated with medium confidence">
            <a:extLst>
              <a:ext uri="{FF2B5EF4-FFF2-40B4-BE49-F238E27FC236}">
                <a16:creationId xmlns:a16="http://schemas.microsoft.com/office/drawing/2014/main" id="{B892D3EA-FCED-AAA1-AAEB-D4BFA6F6558E}"/>
              </a:ext>
            </a:extLst>
          </p:cNvPr>
          <p:cNvPicPr>
            <a:picLocks noChangeAspect="1"/>
          </p:cNvPicPr>
          <p:nvPr/>
        </p:nvPicPr>
        <p:blipFill rotWithShape="1">
          <a:blip r:embed="rId3"/>
          <a:srcRect l="14274" r="17483"/>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7" name="Picture 6" descr="A close-up of a person smiling&#10;&#10;Description automatically generated">
            <a:extLst>
              <a:ext uri="{FF2B5EF4-FFF2-40B4-BE49-F238E27FC236}">
                <a16:creationId xmlns:a16="http://schemas.microsoft.com/office/drawing/2014/main" id="{A9A406D6-DFAC-6392-2009-2422D72865A7}"/>
              </a:ext>
            </a:extLst>
          </p:cNvPr>
          <p:cNvPicPr>
            <a:picLocks noChangeAspect="1"/>
          </p:cNvPicPr>
          <p:nvPr/>
        </p:nvPicPr>
        <p:blipFill rotWithShape="1">
          <a:blip r:embed="rId4"/>
          <a:srcRect l="6038" r="19475"/>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4" name="Freeform: Shape 13">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DD682A-F499-F434-C658-4160DF35DD07}"/>
              </a:ext>
            </a:extLst>
          </p:cNvPr>
          <p:cNvSpPr>
            <a:spLocks noGrp="1"/>
          </p:cNvSpPr>
          <p:nvPr>
            <p:ph type="title"/>
          </p:nvPr>
        </p:nvSpPr>
        <p:spPr>
          <a:xfrm>
            <a:off x="438913" y="1511589"/>
            <a:ext cx="3430958" cy="2896432"/>
          </a:xfrm>
        </p:spPr>
        <p:txBody>
          <a:bodyPr vert="horz" lIns="91440" tIns="45720" rIns="91440" bIns="45720" rtlCol="0" anchor="b" anchorCtr="0">
            <a:normAutofit/>
          </a:bodyPr>
          <a:lstStyle/>
          <a:p>
            <a:r>
              <a:rPr lang="en-US" sz="4000" kern="1200">
                <a:solidFill>
                  <a:schemeClr val="tx1"/>
                </a:solidFill>
                <a:latin typeface="+mj-lt"/>
                <a:ea typeface="+mj-ea"/>
                <a:cs typeface="+mj-cs"/>
              </a:rPr>
              <a:t>Integrated Service Strategies</a:t>
            </a:r>
            <a:br>
              <a:rPr lang="en-US" sz="4000" kern="1200">
                <a:solidFill>
                  <a:schemeClr val="tx1"/>
                </a:solidFill>
                <a:latin typeface="+mj-lt"/>
                <a:ea typeface="+mj-ea"/>
                <a:cs typeface="+mj-cs"/>
              </a:rPr>
            </a:br>
            <a:endParaRPr lang="en-US" sz="4000"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2247A232-D00F-88D4-192E-922ED803E907}"/>
              </a:ext>
            </a:extLst>
          </p:cNvPr>
          <p:cNvSpPr>
            <a:spLocks noGrp="1"/>
          </p:cNvSpPr>
          <p:nvPr>
            <p:ph type="body" idx="1"/>
          </p:nvPr>
        </p:nvSpPr>
        <p:spPr>
          <a:xfrm>
            <a:off x="438911" y="4769996"/>
            <a:ext cx="3430959" cy="1334930"/>
          </a:xfrm>
        </p:spPr>
        <p:txBody>
          <a:bodyPr vert="horz" lIns="91440" tIns="45720" rIns="91440" bIns="45720" rtlCol="0" anchorCtr="0">
            <a:normAutofit/>
          </a:bodyPr>
          <a:lstStyle/>
          <a:p>
            <a:r>
              <a:rPr lang="en-US" sz="1900" kern="1200" dirty="0">
                <a:solidFill>
                  <a:schemeClr val="tx1"/>
                </a:solidFill>
                <a:latin typeface="+mn-lt"/>
                <a:ea typeface="+mn-ea"/>
                <a:cs typeface="+mn-cs"/>
              </a:rPr>
              <a:t>Megan B. Jones (she/her) and  Barb </a:t>
            </a:r>
            <a:r>
              <a:rPr lang="en-US" sz="1900" kern="1200" dirty="0" err="1">
                <a:solidFill>
                  <a:schemeClr val="tx1"/>
                </a:solidFill>
                <a:latin typeface="+mn-lt"/>
                <a:ea typeface="+mn-ea"/>
                <a:cs typeface="+mn-cs"/>
              </a:rPr>
              <a:t>Rindels-Rasmusson</a:t>
            </a:r>
            <a:r>
              <a:rPr lang="en-US" sz="1900" kern="1200" dirty="0">
                <a:solidFill>
                  <a:schemeClr val="tx1"/>
                </a:solidFill>
                <a:latin typeface="+mn-lt"/>
                <a:ea typeface="+mn-ea"/>
                <a:cs typeface="+mn-cs"/>
              </a:rPr>
              <a:t> (she/her) </a:t>
            </a:r>
          </a:p>
          <a:p>
            <a:r>
              <a:rPr lang="en-US" sz="1900" kern="1200" dirty="0">
                <a:solidFill>
                  <a:schemeClr val="tx1"/>
                </a:solidFill>
                <a:latin typeface="+mn-lt"/>
                <a:ea typeface="+mn-ea"/>
                <a:cs typeface="+mn-cs"/>
              </a:rPr>
              <a:t>Nice to meet you!</a:t>
            </a:r>
          </a:p>
        </p:txBody>
      </p:sp>
      <p:sp>
        <p:nvSpPr>
          <p:cNvPr id="18" name="Rectangle 17">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0" name="Rectangle 1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011F03E-FE1D-E3D9-721C-16B458999519}"/>
              </a:ext>
            </a:extLst>
          </p:cNvPr>
          <p:cNvSpPr>
            <a:spLocks noGrp="1"/>
          </p:cNvSpPr>
          <p:nvPr>
            <p:ph type="ftr" sz="quarter" idx="11"/>
          </p:nvPr>
        </p:nvSpPr>
        <p:spPr>
          <a:xfrm>
            <a:off x="3999924" y="6356350"/>
            <a:ext cx="3675888" cy="365125"/>
          </a:xfrm>
        </p:spPr>
        <p:txBody>
          <a:bodyPr vert="horz" lIns="91440" tIns="45720" rIns="91440" bIns="45720" rtlCol="0" anchor="ctr">
            <a:normAutofit/>
          </a:bodyPr>
          <a:lstStyle/>
          <a:p>
            <a:pPr>
              <a:spcAft>
                <a:spcPts val="600"/>
              </a:spcAft>
            </a:pPr>
            <a:r>
              <a:rPr lang="en-US" kern="1200">
                <a:solidFill>
                  <a:schemeClr val="bg1"/>
                </a:solidFill>
                <a:latin typeface="+mn-lt"/>
                <a:ea typeface="+mn-ea"/>
                <a:cs typeface="+mn-cs"/>
              </a:rPr>
              <a:t>Integrated Service Strategies</a:t>
            </a:r>
          </a:p>
        </p:txBody>
      </p:sp>
    </p:spTree>
    <p:extLst>
      <p:ext uri="{BB962C8B-B14F-4D97-AF65-F5344CB8AC3E}">
        <p14:creationId xmlns:p14="http://schemas.microsoft.com/office/powerpoint/2010/main" val="2774964427"/>
      </p:ext>
    </p:extLst>
  </p:cSld>
  <p:clrMapOvr>
    <a:masterClrMapping/>
  </p:clrMapOvr>
  <mc:AlternateContent xmlns:mc="http://schemas.openxmlformats.org/markup-compatibility/2006" xmlns:p14="http://schemas.microsoft.com/office/powerpoint/2010/main">
    <mc:Choice Requires="p14">
      <p:transition spd="slow" p14:dur="2000" advTm="19844"/>
    </mc:Choice>
    <mc:Fallback xmlns="">
      <p:transition spd="slow" advTm="1984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24209-740B-A2DB-25E4-6CAA9166D8E5}"/>
              </a:ext>
            </a:extLst>
          </p:cNvPr>
          <p:cNvSpPr>
            <a:spLocks noGrp="1"/>
          </p:cNvSpPr>
          <p:nvPr>
            <p:ph type="ctrTitle"/>
          </p:nvPr>
        </p:nvSpPr>
        <p:spPr>
          <a:xfrm>
            <a:off x="640080" y="325369"/>
            <a:ext cx="4368602" cy="1956841"/>
          </a:xfrm>
        </p:spPr>
        <p:txBody>
          <a:bodyPr vert="horz" lIns="91440" tIns="45720" rIns="91440" bIns="45720" rtlCol="0" anchor="b">
            <a:normAutofit/>
          </a:bodyPr>
          <a:lstStyle/>
          <a:p>
            <a:pPr algn="l"/>
            <a:r>
              <a:rPr lang="en-US" sz="5400" dirty="0"/>
              <a:t>Thank you!</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4168EFC-99CE-DE81-9A99-1C723FFF0F6E}"/>
              </a:ext>
            </a:extLst>
          </p:cNvPr>
          <p:cNvSpPr>
            <a:spLocks noGrp="1"/>
          </p:cNvSpPr>
          <p:nvPr>
            <p:ph type="subTitle" idx="1"/>
          </p:nvPr>
        </p:nvSpPr>
        <p:spPr>
          <a:xfrm>
            <a:off x="640080" y="2872899"/>
            <a:ext cx="4243589" cy="3320668"/>
          </a:xfrm>
        </p:spPr>
        <p:txBody>
          <a:bodyPr vert="horz" lIns="91440" tIns="45720" rIns="91440" bIns="45720" rtlCol="0">
            <a:normAutofit/>
          </a:bodyPr>
          <a:lstStyle/>
          <a:p>
            <a:pPr algn="l"/>
            <a:r>
              <a:rPr lang="en-US" sz="2200" dirty="0"/>
              <a:t>Megan Jones</a:t>
            </a:r>
          </a:p>
          <a:p>
            <a:pPr algn="l"/>
            <a:r>
              <a:rPr lang="en-US" sz="2000" dirty="0">
                <a:hlinkClick r:id="rId2"/>
              </a:rPr>
              <a:t>Megan.integratedservice@gmail.com</a:t>
            </a:r>
            <a:endParaRPr lang="en-US" sz="2000" dirty="0"/>
          </a:p>
          <a:p>
            <a:pPr algn="l"/>
            <a:r>
              <a:rPr lang="en-US" sz="2000" dirty="0"/>
              <a:t>Barb </a:t>
            </a:r>
            <a:r>
              <a:rPr lang="en-US" sz="2000" dirty="0" err="1"/>
              <a:t>Rasmusson</a:t>
            </a:r>
            <a:endParaRPr lang="en-US" sz="2000" dirty="0"/>
          </a:p>
          <a:p>
            <a:pPr algn="l"/>
            <a:r>
              <a:rPr lang="en-US" sz="2000" dirty="0">
                <a:hlinkClick r:id="rId3"/>
              </a:rPr>
              <a:t>Barb.integratedservice@gmail.com</a:t>
            </a:r>
            <a:endParaRPr lang="en-US" sz="2000" dirty="0"/>
          </a:p>
          <a:p>
            <a:pPr algn="l"/>
            <a:endParaRPr lang="en-US" sz="2000" dirty="0"/>
          </a:p>
          <a:p>
            <a:pPr algn="l"/>
            <a:r>
              <a:rPr lang="en-US" sz="2000" dirty="0" err="1"/>
              <a:t>www.integratedservicestrategies.com</a:t>
            </a:r>
            <a:endParaRPr lang="en-US" sz="2000" dirty="0"/>
          </a:p>
        </p:txBody>
      </p:sp>
      <p:pic>
        <p:nvPicPr>
          <p:cNvPr id="6" name="Picture 5">
            <a:extLst>
              <a:ext uri="{FF2B5EF4-FFF2-40B4-BE49-F238E27FC236}">
                <a16:creationId xmlns:a16="http://schemas.microsoft.com/office/drawing/2014/main" id="{9BE4AA8D-290D-78A4-37A9-A33FC774EA9B}"/>
              </a:ext>
            </a:extLst>
          </p:cNvPr>
          <p:cNvPicPr>
            <a:picLocks noChangeAspect="1"/>
          </p:cNvPicPr>
          <p:nvPr/>
        </p:nvPicPr>
        <p:blipFill rotWithShape="1">
          <a:blip r:embed="rId4"/>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33A73E27-5527-03AC-449C-B35DEE88C823}"/>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Integrated Service Strategies</a:t>
            </a:r>
          </a:p>
        </p:txBody>
      </p:sp>
    </p:spTree>
    <p:extLst>
      <p:ext uri="{BB962C8B-B14F-4D97-AF65-F5344CB8AC3E}">
        <p14:creationId xmlns:p14="http://schemas.microsoft.com/office/powerpoint/2010/main" val="3714451181"/>
      </p:ext>
    </p:extLst>
  </p:cSld>
  <p:clrMapOvr>
    <a:masterClrMapping/>
  </p:clrMapOvr>
  <mc:AlternateContent xmlns:mc="http://schemas.openxmlformats.org/markup-compatibility/2006" xmlns:p14="http://schemas.microsoft.com/office/powerpoint/2010/main">
    <mc:Choice Requires="p14">
      <p:transition spd="slow" p14:dur="2000" advTm="1928"/>
    </mc:Choice>
    <mc:Fallback xmlns="">
      <p:transition spd="slow" advTm="192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Video 18">
            <a:extLst>
              <a:ext uri="{FF2B5EF4-FFF2-40B4-BE49-F238E27FC236}">
                <a16:creationId xmlns:a16="http://schemas.microsoft.com/office/drawing/2014/main" id="{0E2D0FB9-94DC-6B0E-6259-C443D513D8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63495" y="23641"/>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00152CA6-4467-0889-7387-8D04C0F3FA81}"/>
              </a:ext>
            </a:extLst>
          </p:cNvPr>
          <p:cNvSpPr>
            <a:spLocks noGrp="1"/>
          </p:cNvSpPr>
          <p:nvPr>
            <p:ph type="title"/>
          </p:nvPr>
        </p:nvSpPr>
        <p:spPr>
          <a:xfrm>
            <a:off x="3611646" y="4341213"/>
            <a:ext cx="4936074" cy="1532951"/>
          </a:xfrm>
        </p:spPr>
        <p:txBody>
          <a:bodyPr vert="horz" lIns="0" tIns="0" rIns="0" bIns="0" rtlCol="0" anchor="b" anchorCtr="0">
            <a:normAutofit/>
          </a:bodyPr>
          <a:lstStyle/>
          <a:p>
            <a:r>
              <a:rPr lang="en-US" b="1" dirty="0">
                <a:solidFill>
                  <a:srgbClr val="FFFFFF"/>
                </a:solidFill>
              </a:rPr>
              <a:t>Important notes </a:t>
            </a:r>
            <a:br>
              <a:rPr lang="en-US" b="1" dirty="0">
                <a:solidFill>
                  <a:srgbClr val="FFFFFF"/>
                </a:solidFill>
              </a:rPr>
            </a:br>
            <a:r>
              <a:rPr lang="en-US" b="1" dirty="0">
                <a:solidFill>
                  <a:srgbClr val="FFFFFF"/>
                </a:solidFill>
              </a:rPr>
              <a:t>before we begin</a:t>
            </a:r>
          </a:p>
        </p:txBody>
      </p:sp>
      <p:sp>
        <p:nvSpPr>
          <p:cNvPr id="3" name="Footer Placeholder 2">
            <a:extLst>
              <a:ext uri="{FF2B5EF4-FFF2-40B4-BE49-F238E27FC236}">
                <a16:creationId xmlns:a16="http://schemas.microsoft.com/office/drawing/2014/main" id="{66F869CA-2566-5B54-B24F-3B36EEF301DC}"/>
              </a:ext>
            </a:extLst>
          </p:cNvPr>
          <p:cNvSpPr>
            <a:spLocks noGrp="1"/>
          </p:cNvSpPr>
          <p:nvPr>
            <p:ph type="ftr" sz="quarter" idx="11"/>
          </p:nvPr>
        </p:nvSpPr>
        <p:spPr/>
        <p:txBody>
          <a:bodyPr/>
          <a:lstStyle/>
          <a:p>
            <a:r>
              <a:rPr lang="en-US"/>
              <a:t>Integrated Service Strategies</a:t>
            </a:r>
          </a:p>
        </p:txBody>
      </p:sp>
    </p:spTree>
    <p:extLst>
      <p:ext uri="{BB962C8B-B14F-4D97-AF65-F5344CB8AC3E}">
        <p14:creationId xmlns:p14="http://schemas.microsoft.com/office/powerpoint/2010/main" val="2078227907"/>
      </p:ext>
    </p:extLst>
  </p:cSld>
  <p:clrMapOvr>
    <a:masterClrMapping/>
  </p:clrMapOvr>
  <mc:AlternateContent xmlns:mc="http://schemas.openxmlformats.org/markup-compatibility/2006" xmlns:p14="http://schemas.microsoft.com/office/powerpoint/2010/main">
    <mc:Choice Requires="p14">
      <p:transition spd="slow" p14:dur="2000" advTm="6682"/>
    </mc:Choice>
    <mc:Fallback xmlns="">
      <p:transition spd="slow" advTm="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mute="1">
                <p:cTn id="12" repeatCount="indefinite" fill="hold" display="0">
                  <p:stCondLst>
                    <p:cond delay="indefinite"/>
                  </p:stCondLst>
                </p:cTn>
                <p:tgtEl>
                  <p:spTgt spid="19"/>
                </p:tgtEl>
              </p:cMediaNode>
            </p:video>
          </p:childTnLst>
        </p:cTn>
      </p:par>
    </p:tnLst>
  </p:timing>
  <p:extLst>
    <p:ext uri="{E180D4A7-C9FB-4DFB-919C-405C955672EB}">
      <p14:showEvtLst xmlns:p14="http://schemas.microsoft.com/office/powerpoint/2010/main">
        <p14:playEvt time="75" objId="19"/>
        <p14:stopEvt time="6682" objId="19"/>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Map&#10;&#10;Description automatically generated">
            <a:extLst>
              <a:ext uri="{FF2B5EF4-FFF2-40B4-BE49-F238E27FC236}">
                <a16:creationId xmlns:a16="http://schemas.microsoft.com/office/drawing/2014/main" id="{52175314-27B9-673E-5C65-9DF9E7FCF105}"/>
              </a:ext>
            </a:extLst>
          </p:cNvPr>
          <p:cNvPicPr>
            <a:picLocks noGrp="1" noChangeAspect="1"/>
          </p:cNvPicPr>
          <p:nvPr>
            <p:ph sz="half" idx="2"/>
          </p:nvPr>
        </p:nvPicPr>
        <p:blipFill rotWithShape="1">
          <a:blip r:embed="rId3"/>
          <a:srcRect t="1860" r="-1" b="5253"/>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3" name="Freeform: Shape 1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168522-E287-C67F-ED7C-A29F43BC73FA}"/>
              </a:ext>
            </a:extLst>
          </p:cNvPr>
          <p:cNvSpPr>
            <a:spLocks noGrp="1"/>
          </p:cNvSpPr>
          <p:nvPr>
            <p:ph type="title"/>
          </p:nvPr>
        </p:nvSpPr>
        <p:spPr>
          <a:xfrm>
            <a:off x="371094" y="1161288"/>
            <a:ext cx="3438144" cy="1125728"/>
          </a:xfrm>
        </p:spPr>
        <p:txBody>
          <a:bodyPr vert="horz" lIns="91440" tIns="45720" rIns="91440" bIns="45720" rtlCol="0" anchor="b" anchorCtr="0">
            <a:normAutofit/>
          </a:bodyPr>
          <a:lstStyle/>
          <a:p>
            <a:r>
              <a:rPr lang="en-US" sz="2800"/>
              <a:t>Land Acknowledgement</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D1C6AED-C768-700C-B8D9-1199D59DF61E}"/>
              </a:ext>
            </a:extLst>
          </p:cNvPr>
          <p:cNvSpPr>
            <a:spLocks noGrp="1"/>
          </p:cNvSpPr>
          <p:nvPr>
            <p:ph sz="half" idx="1"/>
          </p:nvPr>
        </p:nvSpPr>
        <p:spPr>
          <a:xfrm>
            <a:off x="371094" y="2718054"/>
            <a:ext cx="3438906" cy="3207258"/>
          </a:xfrm>
        </p:spPr>
        <p:txBody>
          <a:bodyPr vert="horz" lIns="91440" tIns="45720" rIns="91440" bIns="45720" rtlCol="0" anchor="t" anchorCtr="0">
            <a:normAutofit lnSpcReduction="10000"/>
          </a:bodyPr>
          <a:lstStyle/>
          <a:p>
            <a:r>
              <a:rPr lang="en-US" sz="1400" dirty="0"/>
              <a:t>We are honored by all we have learned from our BIPOC clients and colleagues.</a:t>
            </a:r>
          </a:p>
          <a:p>
            <a:r>
              <a:rPr lang="en-US" sz="1400" dirty="0"/>
              <a:t>We will continue to honor our BIPOC clients, colleagues, neighbors, friends and family and recognize our place within history.</a:t>
            </a:r>
          </a:p>
          <a:p>
            <a:r>
              <a:rPr lang="en-US" sz="1400" dirty="0"/>
              <a:t>We will build mindfulness in our present participation in colonialism and work to end racism.</a:t>
            </a:r>
          </a:p>
          <a:p>
            <a:r>
              <a:rPr lang="en-US" sz="1400" dirty="0"/>
              <a:t>We live, work, love and learn on the lands of the Ioway, Meskwaki, Kickapoo and </a:t>
            </a:r>
            <a:r>
              <a:rPr lang="en-US" sz="1400" dirty="0" err="1"/>
              <a:t>Ochethi</a:t>
            </a:r>
            <a:r>
              <a:rPr lang="en-US" sz="1400" dirty="0"/>
              <a:t> Sakowin tribes.  Today, we learn on the land of these same tribes.</a:t>
            </a:r>
          </a:p>
          <a:p>
            <a:r>
              <a:rPr lang="en-US" sz="1400" dirty="0"/>
              <a:t>Native-</a:t>
            </a:r>
            <a:r>
              <a:rPr lang="en-US" sz="1400" dirty="0" err="1"/>
              <a:t>land.ca</a:t>
            </a:r>
            <a:endParaRPr lang="en-US" sz="1400" dirty="0"/>
          </a:p>
        </p:txBody>
      </p:sp>
      <p:sp>
        <p:nvSpPr>
          <p:cNvPr id="4" name="Footer Placeholder 3">
            <a:extLst>
              <a:ext uri="{FF2B5EF4-FFF2-40B4-BE49-F238E27FC236}">
                <a16:creationId xmlns:a16="http://schemas.microsoft.com/office/drawing/2014/main" id="{C3F11CC9-EF3C-B782-F0BF-0B700037C04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bg1"/>
                </a:solidFill>
                <a:latin typeface="Calibri" panose="020F0502020204030204"/>
                <a:ea typeface="+mn-ea"/>
                <a:cs typeface="+mn-cs"/>
              </a:rPr>
              <a:t>Integrated Service Strategies</a:t>
            </a:r>
          </a:p>
        </p:txBody>
      </p:sp>
    </p:spTree>
    <p:extLst>
      <p:ext uri="{BB962C8B-B14F-4D97-AF65-F5344CB8AC3E}">
        <p14:creationId xmlns:p14="http://schemas.microsoft.com/office/powerpoint/2010/main" val="3598578922"/>
      </p:ext>
    </p:extLst>
  </p:cSld>
  <p:clrMapOvr>
    <a:masterClrMapping/>
  </p:clrMapOvr>
  <mc:AlternateContent xmlns:mc="http://schemas.openxmlformats.org/markup-compatibility/2006" xmlns:p14="http://schemas.microsoft.com/office/powerpoint/2010/main">
    <mc:Choice Requires="p14">
      <p:transition spd="slow" p14:dur="2000" advTm="107355"/>
    </mc:Choice>
    <mc:Fallback xmlns="">
      <p:transition spd="slow" advTm="10735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background pattern&#10;&#10;Description automatically generated">
            <a:extLst>
              <a:ext uri="{FF2B5EF4-FFF2-40B4-BE49-F238E27FC236}">
                <a16:creationId xmlns:a16="http://schemas.microsoft.com/office/drawing/2014/main" id="{94F38BC4-B47C-E48C-D630-DE242EE06F08}"/>
              </a:ext>
            </a:extLst>
          </p:cNvPr>
          <p:cNvPicPr>
            <a:picLocks noGrp="1" noChangeAspect="1"/>
          </p:cNvPicPr>
          <p:nvPr>
            <p:ph type="pic" idx="1"/>
          </p:nvPr>
        </p:nvPicPr>
        <p:blipFill rotWithShape="1">
          <a:blip r:embed="rId2"/>
          <a:srcRect l="1927" r="4309"/>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726EC-294F-2F67-52C9-56B21B043FE0}"/>
              </a:ext>
            </a:extLst>
          </p:cNvPr>
          <p:cNvSpPr>
            <a:spLocks noGrp="1"/>
          </p:cNvSpPr>
          <p:nvPr>
            <p:ph type="title"/>
          </p:nvPr>
        </p:nvSpPr>
        <p:spPr>
          <a:xfrm>
            <a:off x="7531610" y="365125"/>
            <a:ext cx="3822189" cy="1899912"/>
          </a:xfrm>
        </p:spPr>
        <p:txBody>
          <a:bodyPr vert="horz" lIns="91440" tIns="45720" rIns="91440" bIns="45720" rtlCol="0" anchor="ctr" anchorCtr="0">
            <a:normAutofit/>
          </a:bodyPr>
          <a:lstStyle/>
          <a:p>
            <a:r>
              <a:rPr lang="en-US" sz="4000" dirty="0"/>
              <a:t>Gender and Sexuality</a:t>
            </a:r>
          </a:p>
        </p:txBody>
      </p:sp>
      <p:sp>
        <p:nvSpPr>
          <p:cNvPr id="4" name="Text Placeholder 3">
            <a:extLst>
              <a:ext uri="{FF2B5EF4-FFF2-40B4-BE49-F238E27FC236}">
                <a16:creationId xmlns:a16="http://schemas.microsoft.com/office/drawing/2014/main" id="{9E17CDE6-6445-D145-59CE-8DAC90690403}"/>
              </a:ext>
            </a:extLst>
          </p:cNvPr>
          <p:cNvSpPr>
            <a:spLocks noGrp="1"/>
          </p:cNvSpPr>
          <p:nvPr>
            <p:ph type="body" sz="half" idx="2"/>
          </p:nvPr>
        </p:nvSpPr>
        <p:spPr>
          <a:xfrm>
            <a:off x="7531610" y="2434201"/>
            <a:ext cx="3822189" cy="3742762"/>
          </a:xfrm>
        </p:spPr>
        <p:txBody>
          <a:bodyPr vert="horz" lIns="91440" tIns="45720" rIns="91440" bIns="45720" rtlCol="0" anchorCtr="0">
            <a:normAutofit/>
          </a:bodyPr>
          <a:lstStyle/>
          <a:p>
            <a:pPr indent="-228600">
              <a:buFont typeface="Arial" panose="020B0604020202020204" pitchFamily="34" charset="0"/>
              <a:buChar char="•"/>
            </a:pPr>
            <a:r>
              <a:rPr lang="en-US" sz="1700" dirty="0"/>
              <a:t>We recognize that all marginalized genders are at a higher risk for trauma, mental health issues and substance use disorders.</a:t>
            </a:r>
          </a:p>
          <a:p>
            <a:pPr indent="-228600">
              <a:buFont typeface="Arial" panose="020B0604020202020204" pitchFamily="34" charset="0"/>
              <a:buChar char="•"/>
            </a:pPr>
            <a:r>
              <a:rPr lang="en-US" sz="1700" dirty="0"/>
              <a:t>Sexual and intimate partner violence is not limited to straight relationships.</a:t>
            </a:r>
          </a:p>
          <a:p>
            <a:pPr indent="-228600">
              <a:buFont typeface="Arial" panose="020B0604020202020204" pitchFamily="34" charset="0"/>
              <a:buChar char="•"/>
            </a:pPr>
            <a:r>
              <a:rPr lang="en-US" sz="1700" dirty="0"/>
              <a:t>Sexual and intimate partner violence is a </a:t>
            </a:r>
            <a:r>
              <a:rPr lang="en-US" sz="1700" b="1" i="1" dirty="0"/>
              <a:t>gender-based crime.</a:t>
            </a:r>
            <a:endParaRPr lang="en-US" sz="1700" dirty="0"/>
          </a:p>
          <a:p>
            <a:pPr indent="-228600">
              <a:buFont typeface="Arial" panose="020B0604020202020204" pitchFamily="34" charset="0"/>
              <a:buChar char="•"/>
            </a:pPr>
            <a:r>
              <a:rPr lang="en-US" sz="1700" dirty="0"/>
              <a:t>We honor all gender expressions and work towards reducing barriers to LGBTQ+ positive services.</a:t>
            </a:r>
          </a:p>
          <a:p>
            <a:pPr indent="-228600">
              <a:buFont typeface="Arial" panose="020B0604020202020204" pitchFamily="34" charset="0"/>
              <a:buChar char="•"/>
            </a:pPr>
            <a:r>
              <a:rPr lang="en-US" sz="1700" dirty="0"/>
              <a:t>EVERYONE IS WELCOME IN RECOVERY! </a:t>
            </a:r>
          </a:p>
        </p:txBody>
      </p:sp>
      <p:sp>
        <p:nvSpPr>
          <p:cNvPr id="3" name="Footer Placeholder 2">
            <a:extLst>
              <a:ext uri="{FF2B5EF4-FFF2-40B4-BE49-F238E27FC236}">
                <a16:creationId xmlns:a16="http://schemas.microsoft.com/office/drawing/2014/main" id="{DA8EE2E6-6812-A4F0-9C23-335BC828415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Integrated Service Strategies</a:t>
            </a:r>
          </a:p>
        </p:txBody>
      </p:sp>
    </p:spTree>
    <p:extLst>
      <p:ext uri="{BB962C8B-B14F-4D97-AF65-F5344CB8AC3E}">
        <p14:creationId xmlns:p14="http://schemas.microsoft.com/office/powerpoint/2010/main" val="766787836"/>
      </p:ext>
    </p:extLst>
  </p:cSld>
  <p:clrMapOvr>
    <a:masterClrMapping/>
  </p:clrMapOvr>
  <mc:AlternateContent xmlns:mc="http://schemas.openxmlformats.org/markup-compatibility/2006" xmlns:p14="http://schemas.microsoft.com/office/powerpoint/2010/main">
    <mc:Choice Requires="p14">
      <p:transition spd="slow" p14:dur="2000" advTm="68828"/>
    </mc:Choice>
    <mc:Fallback xmlns="">
      <p:transition spd="slow" advTm="6882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2" name="Rectangle 11">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40EC363-1A8A-8FA9-73A4-CEC7AE15B45C}"/>
              </a:ext>
            </a:extLst>
          </p:cNvPr>
          <p:cNvSpPr>
            <a:spLocks noGrp="1"/>
          </p:cNvSpPr>
          <p:nvPr>
            <p:ph type="title"/>
          </p:nvPr>
        </p:nvSpPr>
        <p:spPr>
          <a:xfrm>
            <a:off x="755484" y="739835"/>
            <a:ext cx="3702580" cy="1616203"/>
          </a:xfrm>
        </p:spPr>
        <p:txBody>
          <a:bodyPr vert="horz" lIns="91440" tIns="45720" rIns="91440" bIns="45720" rtlCol="0" anchor="b" anchorCtr="0">
            <a:normAutofit/>
          </a:bodyPr>
          <a:lstStyle/>
          <a:p>
            <a:r>
              <a:rPr lang="en-US" kern="1200">
                <a:solidFill>
                  <a:srgbClr val="FFFFFF"/>
                </a:solidFill>
                <a:latin typeface="+mj-lt"/>
                <a:ea typeface="+mj-ea"/>
                <a:cs typeface="+mj-cs"/>
              </a:rPr>
              <a:t>Trigger warning</a:t>
            </a:r>
          </a:p>
        </p:txBody>
      </p:sp>
      <p:sp>
        <p:nvSpPr>
          <p:cNvPr id="4" name="Text Placeholder 3">
            <a:extLst>
              <a:ext uri="{FF2B5EF4-FFF2-40B4-BE49-F238E27FC236}">
                <a16:creationId xmlns:a16="http://schemas.microsoft.com/office/drawing/2014/main" id="{B4885690-3324-B035-29B9-10C317AE2788}"/>
              </a:ext>
            </a:extLst>
          </p:cNvPr>
          <p:cNvSpPr>
            <a:spLocks noGrp="1"/>
          </p:cNvSpPr>
          <p:nvPr>
            <p:ph type="body" sz="half" idx="2"/>
          </p:nvPr>
        </p:nvSpPr>
        <p:spPr>
          <a:xfrm>
            <a:off x="755484" y="2459116"/>
            <a:ext cx="3702579" cy="3524823"/>
          </a:xfrm>
        </p:spPr>
        <p:txBody>
          <a:bodyPr vert="horz" lIns="91440" tIns="45720" rIns="91440" bIns="45720" rtlCol="0" anchorCtr="0">
            <a:normAutofit/>
          </a:bodyPr>
          <a:lstStyle/>
          <a:p>
            <a:pPr indent="-228600">
              <a:buFont typeface="Arial" panose="020B0604020202020204" pitchFamily="34" charset="0"/>
              <a:buChar char="•"/>
            </a:pPr>
            <a:r>
              <a:rPr lang="en-US" sz="2000">
                <a:solidFill>
                  <a:srgbClr val="FFFFFF"/>
                </a:solidFill>
              </a:rPr>
              <a:t>We honor the varied experiences that bring us to this important work.</a:t>
            </a:r>
          </a:p>
          <a:p>
            <a:pPr indent="-228600">
              <a:buFont typeface="Arial" panose="020B0604020202020204" pitchFamily="34" charset="0"/>
              <a:buChar char="•"/>
            </a:pPr>
            <a:r>
              <a:rPr lang="en-US" sz="2000">
                <a:solidFill>
                  <a:srgbClr val="FFFFFF"/>
                </a:solidFill>
              </a:rPr>
              <a:t>Some of information and stories shared today may affect you deeply.</a:t>
            </a:r>
          </a:p>
          <a:p>
            <a:pPr indent="-228600">
              <a:buFont typeface="Arial" panose="020B0604020202020204" pitchFamily="34" charset="0"/>
              <a:buChar char="•"/>
            </a:pPr>
            <a:r>
              <a:rPr lang="en-US" sz="2000" b="1">
                <a:solidFill>
                  <a:srgbClr val="FFFFFF"/>
                </a:solidFill>
              </a:rPr>
              <a:t>Please practice self care.</a:t>
            </a:r>
          </a:p>
          <a:p>
            <a:pPr indent="-228600">
              <a:buFont typeface="Arial" panose="020B0604020202020204" pitchFamily="34" charset="0"/>
              <a:buChar char="•"/>
            </a:pPr>
            <a:r>
              <a:rPr lang="en-US" sz="2000">
                <a:solidFill>
                  <a:srgbClr val="FFFFFF"/>
                </a:solidFill>
              </a:rPr>
              <a:t>RAINN:1-800-6564673</a:t>
            </a:r>
          </a:p>
          <a:p>
            <a:pPr indent="-228600">
              <a:buFont typeface="Arial" panose="020B0604020202020204" pitchFamily="34" charset="0"/>
              <a:buChar char="•"/>
            </a:pPr>
            <a:r>
              <a:rPr lang="en-US" sz="2000">
                <a:solidFill>
                  <a:srgbClr val="FFFFFF"/>
                </a:solidFill>
              </a:rPr>
              <a:t>NDVH: 1-800-799-7233</a:t>
            </a:r>
          </a:p>
          <a:p>
            <a:pPr indent="-228600">
              <a:buFont typeface="Arial" panose="020B0604020202020204" pitchFamily="34" charset="0"/>
              <a:buChar char="•"/>
            </a:pPr>
            <a:r>
              <a:rPr lang="en-US" sz="2000">
                <a:solidFill>
                  <a:srgbClr val="FFFFFF"/>
                </a:solidFill>
              </a:rPr>
              <a:t>SAMHSA: 1-800-662- HELP</a:t>
            </a:r>
          </a:p>
        </p:txBody>
      </p:sp>
      <p:pic>
        <p:nvPicPr>
          <p:cNvPr id="6" name="Content Placeholder 5" descr="A picture containing text&#10;&#10;Description automatically generated">
            <a:extLst>
              <a:ext uri="{FF2B5EF4-FFF2-40B4-BE49-F238E27FC236}">
                <a16:creationId xmlns:a16="http://schemas.microsoft.com/office/drawing/2014/main" id="{617245E0-29F0-A5CD-4AC6-6237886BCA0F}"/>
              </a:ext>
            </a:extLst>
          </p:cNvPr>
          <p:cNvPicPr>
            <a:picLocks noGrp="1" noChangeAspect="1"/>
          </p:cNvPicPr>
          <p:nvPr>
            <p:ph idx="1"/>
          </p:nvPr>
        </p:nvPicPr>
        <p:blipFill rotWithShape="1">
          <a:blip r:embed="rId2"/>
          <a:srcRect l="16227" r="6669" b="-1"/>
          <a:stretch/>
        </p:blipFill>
        <p:spPr>
          <a:xfrm>
            <a:off x="6005304" y="1088518"/>
            <a:ext cx="5407002" cy="4680962"/>
          </a:xfrm>
          <a:prstGeom prst="rect">
            <a:avLst/>
          </a:prstGeom>
        </p:spPr>
      </p:pic>
      <p:sp>
        <p:nvSpPr>
          <p:cNvPr id="3" name="Footer Placeholder 2">
            <a:extLst>
              <a:ext uri="{FF2B5EF4-FFF2-40B4-BE49-F238E27FC236}">
                <a16:creationId xmlns:a16="http://schemas.microsoft.com/office/drawing/2014/main" id="{1A98280E-651C-697C-66F7-064F630EF0C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Integrated Service Strategies</a:t>
            </a:r>
          </a:p>
        </p:txBody>
      </p:sp>
    </p:spTree>
    <p:extLst>
      <p:ext uri="{BB962C8B-B14F-4D97-AF65-F5344CB8AC3E}">
        <p14:creationId xmlns:p14="http://schemas.microsoft.com/office/powerpoint/2010/main" val="957430976"/>
      </p:ext>
    </p:extLst>
  </p:cSld>
  <p:clrMapOvr>
    <a:masterClrMapping/>
  </p:clrMapOvr>
  <mc:AlternateContent xmlns:mc="http://schemas.openxmlformats.org/markup-compatibility/2006" xmlns:p14="http://schemas.microsoft.com/office/powerpoint/2010/main">
    <mc:Choice Requires="p14">
      <p:transition spd="slow" p14:dur="2000" advTm="49822"/>
    </mc:Choice>
    <mc:Fallback xmlns="">
      <p:transition spd="slow" advTm="4982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42C2-45FA-FB3E-051F-ED09C15ED92A}"/>
              </a:ext>
            </a:extLst>
          </p:cNvPr>
          <p:cNvSpPr>
            <a:spLocks noGrp="1"/>
          </p:cNvSpPr>
          <p:nvPr>
            <p:ph type="title"/>
          </p:nvPr>
        </p:nvSpPr>
        <p:spPr/>
        <p:txBody>
          <a:bodyPr/>
          <a:lstStyle/>
          <a:p>
            <a:r>
              <a:rPr lang="en-US"/>
              <a:t>Identifying the problem</a:t>
            </a:r>
            <a:endParaRPr lang="en-US" dirty="0"/>
          </a:p>
        </p:txBody>
      </p:sp>
      <p:graphicFrame>
        <p:nvGraphicFramePr>
          <p:cNvPr id="7" name="Content Placeholder 6">
            <a:extLst>
              <a:ext uri="{FF2B5EF4-FFF2-40B4-BE49-F238E27FC236}">
                <a16:creationId xmlns:a16="http://schemas.microsoft.com/office/drawing/2014/main" id="{D25ED009-0368-5231-124A-DBDC65355946}"/>
              </a:ext>
            </a:extLst>
          </p:cNvPr>
          <p:cNvGraphicFramePr>
            <a:graphicFrameLocks noGrp="1"/>
          </p:cNvGraphicFramePr>
          <p:nvPr>
            <p:ph idx="1"/>
            <p:extLst>
              <p:ext uri="{D42A27DB-BD31-4B8C-83A1-F6EECF244321}">
                <p14:modId xmlns:p14="http://schemas.microsoft.com/office/powerpoint/2010/main" val="3724189872"/>
              </p:ext>
            </p:extLst>
          </p:nvPr>
        </p:nvGraphicFramePr>
        <p:xfrm>
          <a:off x="5537200" y="955675"/>
          <a:ext cx="5583238" cy="48133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ABAC73C8-D399-1CA1-28DD-C8F80ED88A40}"/>
              </a:ext>
            </a:extLst>
          </p:cNvPr>
          <p:cNvSpPr>
            <a:spLocks noGrp="1"/>
          </p:cNvSpPr>
          <p:nvPr>
            <p:ph type="body" sz="half" idx="2"/>
          </p:nvPr>
        </p:nvSpPr>
        <p:spPr/>
        <p:txBody>
          <a:bodyPr>
            <a:normAutofit/>
          </a:bodyPr>
          <a:lstStyle/>
          <a:p>
            <a:r>
              <a:rPr lang="en-US"/>
              <a:t>Iowa Research:</a:t>
            </a:r>
          </a:p>
          <a:p>
            <a:r>
              <a:rPr lang="en-US"/>
              <a:t>2001: Initial research was done on the relationships between women’s experiences of partner violence and substance use disorders in 9 domestic violence/sexual assault programs &amp; 7 substance use disorder treatment agencies across eastern Iowa.</a:t>
            </a:r>
          </a:p>
          <a:p>
            <a:endParaRPr lang="en-US" dirty="0"/>
          </a:p>
        </p:txBody>
      </p:sp>
      <p:sp>
        <p:nvSpPr>
          <p:cNvPr id="3" name="Footer Placeholder 2">
            <a:extLst>
              <a:ext uri="{FF2B5EF4-FFF2-40B4-BE49-F238E27FC236}">
                <a16:creationId xmlns:a16="http://schemas.microsoft.com/office/drawing/2014/main" id="{C480A3EE-D459-ED2B-CFF1-4CA0F7CB976C}"/>
              </a:ext>
            </a:extLst>
          </p:cNvPr>
          <p:cNvSpPr>
            <a:spLocks noGrp="1"/>
          </p:cNvSpPr>
          <p:nvPr>
            <p:ph type="ftr" sz="quarter" idx="11"/>
          </p:nvPr>
        </p:nvSpPr>
        <p:spPr/>
        <p:txBody>
          <a:bodyPr/>
          <a:lstStyle/>
          <a:p>
            <a:r>
              <a:rPr lang="en-US"/>
              <a:t>Integrated Service Strategies</a:t>
            </a:r>
          </a:p>
        </p:txBody>
      </p:sp>
    </p:spTree>
    <p:extLst>
      <p:ext uri="{BB962C8B-B14F-4D97-AF65-F5344CB8AC3E}">
        <p14:creationId xmlns:p14="http://schemas.microsoft.com/office/powerpoint/2010/main" val="4257386877"/>
      </p:ext>
    </p:extLst>
  </p:cSld>
  <p:clrMapOvr>
    <a:masterClrMapping/>
  </p:clrMapOvr>
  <mc:AlternateContent xmlns:mc="http://schemas.openxmlformats.org/markup-compatibility/2006" xmlns:p14="http://schemas.microsoft.com/office/powerpoint/2010/main">
    <mc:Choice Requires="p14">
      <p:transition spd="slow" p14:dur="2000" advTm="52855"/>
    </mc:Choice>
    <mc:Fallback xmlns="">
      <p:transition spd="slow" advTm="5285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24D84CD-5280-4B52-B96E-8EDAA2B20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3E65D517-46E4-8037-A63D-629DE1253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E0E2B-D833-34AF-E0F4-F4D441977104}"/>
              </a:ext>
            </a:extLst>
          </p:cNvPr>
          <p:cNvSpPr>
            <a:spLocks noGrp="1"/>
          </p:cNvSpPr>
          <p:nvPr>
            <p:ph type="title"/>
          </p:nvPr>
        </p:nvSpPr>
        <p:spPr>
          <a:xfrm>
            <a:off x="758952" y="276198"/>
            <a:ext cx="10477600" cy="1157242"/>
          </a:xfrm>
        </p:spPr>
        <p:txBody>
          <a:bodyPr>
            <a:normAutofit/>
          </a:bodyPr>
          <a:lstStyle/>
          <a:p>
            <a:r>
              <a:rPr lang="en-US" sz="4000"/>
              <a:t>Iowa Research Continued</a:t>
            </a:r>
          </a:p>
        </p:txBody>
      </p:sp>
      <p:sp>
        <p:nvSpPr>
          <p:cNvPr id="3" name="Footer Placeholder 2">
            <a:extLst>
              <a:ext uri="{FF2B5EF4-FFF2-40B4-BE49-F238E27FC236}">
                <a16:creationId xmlns:a16="http://schemas.microsoft.com/office/drawing/2014/main" id="{93DD4D77-DA0B-98C6-1D93-8D646B48E29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chemeClr val="tx1"/>
                </a:solidFill>
              </a:rPr>
              <a:t>Integrated Service Strategies</a:t>
            </a:r>
          </a:p>
        </p:txBody>
      </p:sp>
      <p:graphicFrame>
        <p:nvGraphicFramePr>
          <p:cNvPr id="4" name="Content Placeholder 3">
            <a:extLst>
              <a:ext uri="{FF2B5EF4-FFF2-40B4-BE49-F238E27FC236}">
                <a16:creationId xmlns:a16="http://schemas.microsoft.com/office/drawing/2014/main" id="{8EEC87A8-590E-377D-E240-3949809CB550}"/>
              </a:ext>
            </a:extLst>
          </p:cNvPr>
          <p:cNvGraphicFramePr>
            <a:graphicFrameLocks noGrp="1"/>
          </p:cNvGraphicFramePr>
          <p:nvPr>
            <p:ph idx="1"/>
            <p:extLst>
              <p:ext uri="{D42A27DB-BD31-4B8C-83A1-F6EECF244321}">
                <p14:modId xmlns:p14="http://schemas.microsoft.com/office/powerpoint/2010/main" val="2808740246"/>
              </p:ext>
            </p:extLst>
          </p:nvPr>
        </p:nvGraphicFramePr>
        <p:xfrm>
          <a:off x="1250830" y="2122098"/>
          <a:ext cx="9690340" cy="38759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9407812"/>
      </p:ext>
    </p:extLst>
  </p:cSld>
  <p:clrMapOvr>
    <a:masterClrMapping/>
  </p:clrMapOvr>
  <mc:AlternateContent xmlns:mc="http://schemas.openxmlformats.org/markup-compatibility/2006" xmlns:p14="http://schemas.microsoft.com/office/powerpoint/2010/main">
    <mc:Choice Requires="p14">
      <p:transition spd="slow" p14:dur="2000" advTm="77781"/>
    </mc:Choice>
    <mc:Fallback xmlns="">
      <p:transition spd="slow" advTm="7778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0.5|0.3|0.3|0.3|0.2|0.1|0.2|0.2|0.2|0.4|0.3|0.2|0.2|0.2|0.2|0.2|0.2|0.2|0.2|0.9|0.7|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1995</TotalTime>
  <Words>2550</Words>
  <Application>Microsoft Macintosh PowerPoint</Application>
  <PresentationFormat>Widescreen</PresentationFormat>
  <Paragraphs>240</Paragraphs>
  <Slides>30</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Avenir Next LT Pro</vt:lpstr>
      <vt:lpstr>Calibri</vt:lpstr>
      <vt:lpstr>Calibri Light</vt:lpstr>
      <vt:lpstr>Office Theme</vt:lpstr>
      <vt:lpstr>Hope and Healing</vt:lpstr>
      <vt:lpstr>Disclosure: We are receiving an honorarium for presenting today. Additionally, registration fees and a one-night stay in the hotel has been waived in support of our attendance.  To our knowledge, we have no conflicts of interest with this presentation.  The intention of this information is to further the education of the attendees and does not necessarily reflect the views of the sponsors of this conference.  </vt:lpstr>
      <vt:lpstr>Integrated Service Strategies </vt:lpstr>
      <vt:lpstr>Important notes  before we begin</vt:lpstr>
      <vt:lpstr>Land Acknowledgement</vt:lpstr>
      <vt:lpstr>Gender and Sexuality</vt:lpstr>
      <vt:lpstr>Trigger warning</vt:lpstr>
      <vt:lpstr>Identifying the problem</vt:lpstr>
      <vt:lpstr>Iowa Research Continued</vt:lpstr>
      <vt:lpstr>National Statistics</vt:lpstr>
      <vt:lpstr>INCREASED HARM IN MARGINALIZED COMMUNITIES</vt:lpstr>
      <vt:lpstr>COMPOUND Trauma/Intersectionality</vt:lpstr>
      <vt:lpstr>VOICES OF SURVIVORS WILL GUIDE THE WORK</vt:lpstr>
      <vt:lpstr>VOICES OF SURVIVORS WILL GUIDE THE WORK</vt:lpstr>
      <vt:lpstr>Red flags that your client may have experienced intimate partner violence and/or sexual assault</vt:lpstr>
      <vt:lpstr>Importance of Integrating Work</vt:lpstr>
      <vt:lpstr>IT’S NOT ENOUGH</vt:lpstr>
      <vt:lpstr>Integrating Services: The Iowa Model</vt:lpstr>
      <vt:lpstr>Iowa Model</vt:lpstr>
      <vt:lpstr>Examples of Service Integration in Iowa</vt:lpstr>
      <vt:lpstr>National Examples of Service Integration</vt:lpstr>
      <vt:lpstr>Strategies to Educate</vt:lpstr>
      <vt:lpstr>Strategies to Collaborate</vt:lpstr>
      <vt:lpstr>Strategies to Integrate</vt:lpstr>
      <vt:lpstr>Assessment Examples</vt:lpstr>
      <vt:lpstr>Integrated Group Examples</vt:lpstr>
      <vt:lpstr>Challenges to integrating services</vt:lpstr>
      <vt:lpstr>What are your ideas for your community?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and Healing</dc:title>
  <dc:creator>Megan Jones</dc:creator>
  <cp:lastModifiedBy>Megan Jones</cp:lastModifiedBy>
  <cp:revision>6</cp:revision>
  <dcterms:created xsi:type="dcterms:W3CDTF">2023-11-15T15:47:17Z</dcterms:created>
  <dcterms:modified xsi:type="dcterms:W3CDTF">2023-12-30T16:57:02Z</dcterms:modified>
</cp:coreProperties>
</file>