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31"/>
  </p:notesMasterIdLst>
  <p:handoutMasterIdLst>
    <p:handoutMasterId r:id="rId32"/>
  </p:handoutMasterIdLst>
  <p:sldIdLst>
    <p:sldId id="257" r:id="rId5"/>
    <p:sldId id="389" r:id="rId6"/>
    <p:sldId id="384" r:id="rId7"/>
    <p:sldId id="317" r:id="rId8"/>
    <p:sldId id="393" r:id="rId9"/>
    <p:sldId id="394" r:id="rId10"/>
    <p:sldId id="392" r:id="rId11"/>
    <p:sldId id="395" r:id="rId12"/>
    <p:sldId id="396" r:id="rId13"/>
    <p:sldId id="397" r:id="rId14"/>
    <p:sldId id="399" r:id="rId15"/>
    <p:sldId id="398" r:id="rId16"/>
    <p:sldId id="400" r:id="rId17"/>
    <p:sldId id="401" r:id="rId18"/>
    <p:sldId id="402" r:id="rId19"/>
    <p:sldId id="403" r:id="rId20"/>
    <p:sldId id="404" r:id="rId21"/>
    <p:sldId id="405" r:id="rId22"/>
    <p:sldId id="406" r:id="rId23"/>
    <p:sldId id="407" r:id="rId24"/>
    <p:sldId id="408" r:id="rId25"/>
    <p:sldId id="409" r:id="rId26"/>
    <p:sldId id="410" r:id="rId27"/>
    <p:sldId id="411" r:id="rId28"/>
    <p:sldId id="321" r:id="rId29"/>
    <p:sldId id="39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25" autoAdjust="0"/>
  </p:normalViewPr>
  <p:slideViewPr>
    <p:cSldViewPr snapToGrid="0">
      <p:cViewPr varScale="1">
        <p:scale>
          <a:sx n="87" d="100"/>
          <a:sy n="87" d="100"/>
        </p:scale>
        <p:origin x="96" y="486"/>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2" Type="http://schemas.openxmlformats.org/officeDocument/2006/relationships/hyperlink" Target="https://www.dictionary.com/browse/systemic" TargetMode="External"/><Relationship Id="rId1" Type="http://schemas.openxmlformats.org/officeDocument/2006/relationships/hyperlink" Target="https://www.dictionary.com/browse/systematic"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www.dictionary.com/browse/systemic" TargetMode="External"/><Relationship Id="rId1" Type="http://schemas.openxmlformats.org/officeDocument/2006/relationships/hyperlink" Target="https://www.dictionary.com/browse/systematic"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275D26-6675-4C6D-A32B-3CFCA56588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59FC3BC-9805-4463-9ACC-EDB00A1773BF}">
      <dgm:prSet/>
      <dgm:spPr/>
      <dgm:t>
        <a:bodyPr/>
        <a:lstStyle/>
        <a:p>
          <a:r>
            <a:rPr lang="en-US" dirty="0"/>
            <a:t>What is the difference between </a:t>
          </a:r>
          <a:r>
            <a:rPr lang="en-US" i="1" dirty="0"/>
            <a:t>systematic</a:t>
          </a:r>
          <a:r>
            <a:rPr lang="en-US" dirty="0"/>
            <a:t> and </a:t>
          </a:r>
          <a:r>
            <a:rPr lang="en-US" i="1" dirty="0"/>
            <a:t>systemic</a:t>
          </a:r>
          <a:r>
            <a:rPr lang="en-US" dirty="0"/>
            <a:t>?</a:t>
          </a:r>
        </a:p>
      </dgm:t>
    </dgm:pt>
    <dgm:pt modelId="{71F18C36-CFAD-4B44-BA41-132158251886}" type="parTrans" cxnId="{4A9A62B7-0B1B-408C-9861-53D7DE660A51}">
      <dgm:prSet/>
      <dgm:spPr/>
      <dgm:t>
        <a:bodyPr/>
        <a:lstStyle/>
        <a:p>
          <a:endParaRPr lang="en-US"/>
        </a:p>
      </dgm:t>
    </dgm:pt>
    <dgm:pt modelId="{FABDA127-13B5-4D70-AB05-AAEB52EF50B0}" type="sibTrans" cxnId="{4A9A62B7-0B1B-408C-9861-53D7DE660A51}">
      <dgm:prSet/>
      <dgm:spPr/>
      <dgm:t>
        <a:bodyPr/>
        <a:lstStyle/>
        <a:p>
          <a:endParaRPr lang="en-US"/>
        </a:p>
      </dgm:t>
    </dgm:pt>
    <dgm:pt modelId="{C5EEC7B0-B3E6-4ED0-BE22-2F848CD434B8}">
      <dgm:prSet/>
      <dgm:spPr/>
      <dgm:t>
        <a:bodyPr/>
        <a:lstStyle/>
        <a:p>
          <a:r>
            <a:rPr lang="en-US" i="1" u="sng">
              <a:hlinkClick xmlns:r="http://schemas.openxmlformats.org/officeDocument/2006/relationships" r:id="rId1"/>
            </a:rPr>
            <a:t>Systematic</a:t>
          </a:r>
          <a:r>
            <a:rPr lang="en-US"/>
            <a:t> is an adjective that primarily means “having, showing, or involving a system, method, or plan.” </a:t>
          </a:r>
        </a:p>
      </dgm:t>
    </dgm:pt>
    <dgm:pt modelId="{9FF1292A-5AFB-4EFD-A545-B8E98EA29CDF}" type="parTrans" cxnId="{CB98AABB-6137-4221-BE0F-3F131F43AA3D}">
      <dgm:prSet/>
      <dgm:spPr/>
      <dgm:t>
        <a:bodyPr/>
        <a:lstStyle/>
        <a:p>
          <a:endParaRPr lang="en-US"/>
        </a:p>
      </dgm:t>
    </dgm:pt>
    <dgm:pt modelId="{3B032EEE-F713-47A2-993E-898F8B14ED5F}" type="sibTrans" cxnId="{CB98AABB-6137-4221-BE0F-3F131F43AA3D}">
      <dgm:prSet/>
      <dgm:spPr/>
      <dgm:t>
        <a:bodyPr/>
        <a:lstStyle/>
        <a:p>
          <a:endParaRPr lang="en-US"/>
        </a:p>
      </dgm:t>
    </dgm:pt>
    <dgm:pt modelId="{BC7DF9EF-EA05-4837-A942-2357F03C0C5E}">
      <dgm:prSet/>
      <dgm:spPr/>
      <dgm:t>
        <a:bodyPr/>
        <a:lstStyle/>
        <a:p>
          <a:r>
            <a:rPr lang="en-US" i="1" u="sng" dirty="0">
              <a:hlinkClick xmlns:r="http://schemas.openxmlformats.org/officeDocument/2006/relationships" r:id="rId2"/>
            </a:rPr>
            <a:t>Systemic</a:t>
          </a:r>
          <a:r>
            <a:rPr lang="en-US" dirty="0"/>
            <a:t> is an adjective that means “of or relating to a system.” It is especially used to describe some phenomenon—an illness—that affects every part of an entire system</a:t>
          </a:r>
        </a:p>
      </dgm:t>
    </dgm:pt>
    <dgm:pt modelId="{E04EFC19-87E1-47F8-872C-A095EB09E70D}" type="parTrans" cxnId="{73A45001-B783-4CB9-98E3-B1F3A61D3595}">
      <dgm:prSet/>
      <dgm:spPr/>
      <dgm:t>
        <a:bodyPr/>
        <a:lstStyle/>
        <a:p>
          <a:endParaRPr lang="en-US"/>
        </a:p>
      </dgm:t>
    </dgm:pt>
    <dgm:pt modelId="{41E283EA-5417-4751-9DA4-89A70E51EDA8}" type="sibTrans" cxnId="{73A45001-B783-4CB9-98E3-B1F3A61D3595}">
      <dgm:prSet/>
      <dgm:spPr/>
      <dgm:t>
        <a:bodyPr/>
        <a:lstStyle/>
        <a:p>
          <a:endParaRPr lang="en-US"/>
        </a:p>
      </dgm:t>
    </dgm:pt>
    <dgm:pt modelId="{DFF24174-A6C3-4D9D-B257-4370E5DBCD22}" type="pres">
      <dgm:prSet presAssocID="{2E275D26-6675-4C6D-A32B-3CFCA5658833}" presName="linear" presStyleCnt="0">
        <dgm:presLayoutVars>
          <dgm:animLvl val="lvl"/>
          <dgm:resizeHandles val="exact"/>
        </dgm:presLayoutVars>
      </dgm:prSet>
      <dgm:spPr/>
    </dgm:pt>
    <dgm:pt modelId="{ABB4D66B-6A9B-4929-8D2E-AB33670C5BB3}" type="pres">
      <dgm:prSet presAssocID="{059FC3BC-9805-4463-9ACC-EDB00A1773BF}" presName="parentText" presStyleLbl="node1" presStyleIdx="0" presStyleCnt="3" custScaleY="128516" custLinFactY="-25368" custLinFactNeighborX="249" custLinFactNeighborY="-100000">
        <dgm:presLayoutVars>
          <dgm:chMax val="0"/>
          <dgm:bulletEnabled val="1"/>
        </dgm:presLayoutVars>
      </dgm:prSet>
      <dgm:spPr/>
    </dgm:pt>
    <dgm:pt modelId="{BCC42C4D-0E5E-4250-AD80-DD833A954BFD}" type="pres">
      <dgm:prSet presAssocID="{FABDA127-13B5-4D70-AB05-AAEB52EF50B0}" presName="spacer" presStyleCnt="0"/>
      <dgm:spPr/>
    </dgm:pt>
    <dgm:pt modelId="{BCDBC080-2B8E-42B4-ABB5-1DE61DCE9B10}" type="pres">
      <dgm:prSet presAssocID="{C5EEC7B0-B3E6-4ED0-BE22-2F848CD434B8}" presName="parentText" presStyleLbl="node1" presStyleIdx="1" presStyleCnt="3">
        <dgm:presLayoutVars>
          <dgm:chMax val="0"/>
          <dgm:bulletEnabled val="1"/>
        </dgm:presLayoutVars>
      </dgm:prSet>
      <dgm:spPr/>
    </dgm:pt>
    <dgm:pt modelId="{BD140359-6578-4A86-82D6-33DFA84D6DBB}" type="pres">
      <dgm:prSet presAssocID="{3B032EEE-F713-47A2-993E-898F8B14ED5F}" presName="spacer" presStyleCnt="0"/>
      <dgm:spPr/>
    </dgm:pt>
    <dgm:pt modelId="{0BED4865-4982-4F46-BB84-34CCB0A39DB3}" type="pres">
      <dgm:prSet presAssocID="{BC7DF9EF-EA05-4837-A942-2357F03C0C5E}" presName="parentText" presStyleLbl="node1" presStyleIdx="2" presStyleCnt="3">
        <dgm:presLayoutVars>
          <dgm:chMax val="0"/>
          <dgm:bulletEnabled val="1"/>
        </dgm:presLayoutVars>
      </dgm:prSet>
      <dgm:spPr/>
    </dgm:pt>
  </dgm:ptLst>
  <dgm:cxnLst>
    <dgm:cxn modelId="{73A45001-B783-4CB9-98E3-B1F3A61D3595}" srcId="{2E275D26-6675-4C6D-A32B-3CFCA5658833}" destId="{BC7DF9EF-EA05-4837-A942-2357F03C0C5E}" srcOrd="2" destOrd="0" parTransId="{E04EFC19-87E1-47F8-872C-A095EB09E70D}" sibTransId="{41E283EA-5417-4751-9DA4-89A70E51EDA8}"/>
    <dgm:cxn modelId="{04605713-A11B-428B-BCAC-8AF9D7B1DC9B}" type="presOf" srcId="{BC7DF9EF-EA05-4837-A942-2357F03C0C5E}" destId="{0BED4865-4982-4F46-BB84-34CCB0A39DB3}" srcOrd="0" destOrd="0" presId="urn:microsoft.com/office/officeart/2005/8/layout/vList2"/>
    <dgm:cxn modelId="{CDBB8F5C-B4AD-43DD-85A5-CA26ED07580D}" type="presOf" srcId="{C5EEC7B0-B3E6-4ED0-BE22-2F848CD434B8}" destId="{BCDBC080-2B8E-42B4-ABB5-1DE61DCE9B10}" srcOrd="0" destOrd="0" presId="urn:microsoft.com/office/officeart/2005/8/layout/vList2"/>
    <dgm:cxn modelId="{C5B99886-96F5-49ED-B6DB-0E39137445B4}" type="presOf" srcId="{2E275D26-6675-4C6D-A32B-3CFCA5658833}" destId="{DFF24174-A6C3-4D9D-B257-4370E5DBCD22}" srcOrd="0" destOrd="0" presId="urn:microsoft.com/office/officeart/2005/8/layout/vList2"/>
    <dgm:cxn modelId="{4A9A62B7-0B1B-408C-9861-53D7DE660A51}" srcId="{2E275D26-6675-4C6D-A32B-3CFCA5658833}" destId="{059FC3BC-9805-4463-9ACC-EDB00A1773BF}" srcOrd="0" destOrd="0" parTransId="{71F18C36-CFAD-4B44-BA41-132158251886}" sibTransId="{FABDA127-13B5-4D70-AB05-AAEB52EF50B0}"/>
    <dgm:cxn modelId="{CB98AABB-6137-4221-BE0F-3F131F43AA3D}" srcId="{2E275D26-6675-4C6D-A32B-3CFCA5658833}" destId="{C5EEC7B0-B3E6-4ED0-BE22-2F848CD434B8}" srcOrd="1" destOrd="0" parTransId="{9FF1292A-5AFB-4EFD-A545-B8E98EA29CDF}" sibTransId="{3B032EEE-F713-47A2-993E-898F8B14ED5F}"/>
    <dgm:cxn modelId="{4C55AAD1-9F9A-4393-BCA2-2C1E82E58171}" type="presOf" srcId="{059FC3BC-9805-4463-9ACC-EDB00A1773BF}" destId="{ABB4D66B-6A9B-4929-8D2E-AB33670C5BB3}" srcOrd="0" destOrd="0" presId="urn:microsoft.com/office/officeart/2005/8/layout/vList2"/>
    <dgm:cxn modelId="{874E9DD2-42EC-49E9-989C-43CA6A357C88}" type="presParOf" srcId="{DFF24174-A6C3-4D9D-B257-4370E5DBCD22}" destId="{ABB4D66B-6A9B-4929-8D2E-AB33670C5BB3}" srcOrd="0" destOrd="0" presId="urn:microsoft.com/office/officeart/2005/8/layout/vList2"/>
    <dgm:cxn modelId="{4702E868-7483-44A4-9185-0D8057628FE4}" type="presParOf" srcId="{DFF24174-A6C3-4D9D-B257-4370E5DBCD22}" destId="{BCC42C4D-0E5E-4250-AD80-DD833A954BFD}" srcOrd="1" destOrd="0" presId="urn:microsoft.com/office/officeart/2005/8/layout/vList2"/>
    <dgm:cxn modelId="{8DBCE661-AFFA-425C-A12C-C8A520FEDFEA}" type="presParOf" srcId="{DFF24174-A6C3-4D9D-B257-4370E5DBCD22}" destId="{BCDBC080-2B8E-42B4-ABB5-1DE61DCE9B10}" srcOrd="2" destOrd="0" presId="urn:microsoft.com/office/officeart/2005/8/layout/vList2"/>
    <dgm:cxn modelId="{050352F5-C24B-4602-91E2-3C7C22328C16}" type="presParOf" srcId="{DFF24174-A6C3-4D9D-B257-4370E5DBCD22}" destId="{BD140359-6578-4A86-82D6-33DFA84D6DBB}" srcOrd="3" destOrd="0" presId="urn:microsoft.com/office/officeart/2005/8/layout/vList2"/>
    <dgm:cxn modelId="{8D13888C-7607-4E41-8FE9-D4914DC24AC6}" type="presParOf" srcId="{DFF24174-A6C3-4D9D-B257-4370E5DBCD22}" destId="{0BED4865-4982-4F46-BB84-34CCB0A39DB3}"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275D26-6675-4C6D-A32B-3CFCA56588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59FC3BC-9805-4463-9ACC-EDB00A1773BF}">
      <dgm:prSet/>
      <dgm:spPr/>
      <dgm:t>
        <a:bodyPr/>
        <a:lstStyle/>
        <a:p>
          <a:pPr algn="l"/>
          <a:r>
            <a:rPr lang="en-US" dirty="0"/>
            <a:t>What do we mean by Generational?</a:t>
          </a:r>
        </a:p>
      </dgm:t>
    </dgm:pt>
    <dgm:pt modelId="{71F18C36-CFAD-4B44-BA41-132158251886}" type="parTrans" cxnId="{4A9A62B7-0B1B-408C-9861-53D7DE660A51}">
      <dgm:prSet/>
      <dgm:spPr/>
      <dgm:t>
        <a:bodyPr/>
        <a:lstStyle/>
        <a:p>
          <a:endParaRPr lang="en-US"/>
        </a:p>
      </dgm:t>
    </dgm:pt>
    <dgm:pt modelId="{FABDA127-13B5-4D70-AB05-AAEB52EF50B0}" type="sibTrans" cxnId="{4A9A62B7-0B1B-408C-9861-53D7DE660A51}">
      <dgm:prSet/>
      <dgm:spPr/>
      <dgm:t>
        <a:bodyPr/>
        <a:lstStyle/>
        <a:p>
          <a:endParaRPr lang="en-US"/>
        </a:p>
      </dgm:t>
    </dgm:pt>
    <dgm:pt modelId="{81F44EA1-0F30-486B-927C-F6224EAF2886}">
      <dgm:prSet/>
      <dgm:spPr/>
      <dgm:t>
        <a:bodyPr/>
        <a:lstStyle/>
        <a:p>
          <a:pPr algn="l"/>
          <a:r>
            <a:rPr lang="en-US" b="0" i="0" dirty="0"/>
            <a:t>The term "generational" generally refers to the grouping of individuals based on the time period in which they were born. Each generation typically shares certain cultural, social, and historical experiences that shape their perspectives, values, and behaviors.</a:t>
          </a:r>
          <a:endParaRPr lang="en-US" dirty="0"/>
        </a:p>
      </dgm:t>
    </dgm:pt>
    <dgm:pt modelId="{FBA2DCAA-935E-4551-8217-06D202ABDCC5}" type="parTrans" cxnId="{7CD64622-197E-4D7F-B150-297F47683253}">
      <dgm:prSet/>
      <dgm:spPr/>
      <dgm:t>
        <a:bodyPr/>
        <a:lstStyle/>
        <a:p>
          <a:endParaRPr lang="en-US"/>
        </a:p>
      </dgm:t>
    </dgm:pt>
    <dgm:pt modelId="{E2213C76-BC4C-4D72-81AD-A92562713507}" type="sibTrans" cxnId="{7CD64622-197E-4D7F-B150-297F47683253}">
      <dgm:prSet/>
      <dgm:spPr/>
      <dgm:t>
        <a:bodyPr/>
        <a:lstStyle/>
        <a:p>
          <a:endParaRPr lang="en-US"/>
        </a:p>
      </dgm:t>
    </dgm:pt>
    <dgm:pt modelId="{8EDAB05B-5446-44E1-98D4-03C4C8E2DF4E}">
      <dgm:prSet/>
      <dgm:spPr/>
      <dgm:t>
        <a:bodyPr/>
        <a:lstStyle/>
        <a:p>
          <a:pPr algn="l"/>
          <a:r>
            <a:rPr lang="en-US" b="0" i="0" dirty="0"/>
            <a:t>Understanding generational differences can be important in various fields, as it helps to identify and comprehend patterns of behavior, attitudes, and preferences within different age groups and cultures.</a:t>
          </a:r>
          <a:endParaRPr lang="en-US" dirty="0"/>
        </a:p>
      </dgm:t>
    </dgm:pt>
    <dgm:pt modelId="{A6301275-2603-4CA7-B0F2-F814D2E87ECF}" type="parTrans" cxnId="{D249E7D8-9F7E-47F2-B68E-79348B9C93E7}">
      <dgm:prSet/>
      <dgm:spPr/>
      <dgm:t>
        <a:bodyPr/>
        <a:lstStyle/>
        <a:p>
          <a:endParaRPr lang="en-US"/>
        </a:p>
      </dgm:t>
    </dgm:pt>
    <dgm:pt modelId="{85E85ABF-0A11-4CFC-87E3-2CE698180BD2}" type="sibTrans" cxnId="{D249E7D8-9F7E-47F2-B68E-79348B9C93E7}">
      <dgm:prSet/>
      <dgm:spPr/>
      <dgm:t>
        <a:bodyPr/>
        <a:lstStyle/>
        <a:p>
          <a:endParaRPr lang="en-US"/>
        </a:p>
      </dgm:t>
    </dgm:pt>
    <dgm:pt modelId="{DFF24174-A6C3-4D9D-B257-4370E5DBCD22}" type="pres">
      <dgm:prSet presAssocID="{2E275D26-6675-4C6D-A32B-3CFCA5658833}" presName="linear" presStyleCnt="0">
        <dgm:presLayoutVars>
          <dgm:animLvl val="lvl"/>
          <dgm:resizeHandles val="exact"/>
        </dgm:presLayoutVars>
      </dgm:prSet>
      <dgm:spPr/>
    </dgm:pt>
    <dgm:pt modelId="{ABB4D66B-6A9B-4929-8D2E-AB33670C5BB3}" type="pres">
      <dgm:prSet presAssocID="{059FC3BC-9805-4463-9ACC-EDB00A1773BF}" presName="parentText" presStyleLbl="node1" presStyleIdx="0" presStyleCnt="3" custLinFactY="-382" custLinFactNeighborX="1583" custLinFactNeighborY="-100000">
        <dgm:presLayoutVars>
          <dgm:chMax val="0"/>
          <dgm:bulletEnabled val="1"/>
        </dgm:presLayoutVars>
      </dgm:prSet>
      <dgm:spPr/>
    </dgm:pt>
    <dgm:pt modelId="{0B9CEDEE-223D-4071-B2BD-5E37660FF91F}" type="pres">
      <dgm:prSet presAssocID="{FABDA127-13B5-4D70-AB05-AAEB52EF50B0}" presName="spacer" presStyleCnt="0"/>
      <dgm:spPr/>
    </dgm:pt>
    <dgm:pt modelId="{D6D490AB-B0D4-42AC-93C1-EB49432702B2}" type="pres">
      <dgm:prSet presAssocID="{81F44EA1-0F30-486B-927C-F6224EAF2886}" presName="parentText" presStyleLbl="node1" presStyleIdx="1" presStyleCnt="3">
        <dgm:presLayoutVars>
          <dgm:chMax val="0"/>
          <dgm:bulletEnabled val="1"/>
        </dgm:presLayoutVars>
      </dgm:prSet>
      <dgm:spPr/>
    </dgm:pt>
    <dgm:pt modelId="{52D0F9A1-33E2-49B0-8DC6-CD920CD8DD6F}" type="pres">
      <dgm:prSet presAssocID="{E2213C76-BC4C-4D72-81AD-A92562713507}" presName="spacer" presStyleCnt="0"/>
      <dgm:spPr/>
    </dgm:pt>
    <dgm:pt modelId="{02145470-C420-492F-B18C-820D63094C2F}" type="pres">
      <dgm:prSet presAssocID="{8EDAB05B-5446-44E1-98D4-03C4C8E2DF4E}" presName="parentText" presStyleLbl="node1" presStyleIdx="2" presStyleCnt="3">
        <dgm:presLayoutVars>
          <dgm:chMax val="0"/>
          <dgm:bulletEnabled val="1"/>
        </dgm:presLayoutVars>
      </dgm:prSet>
      <dgm:spPr/>
    </dgm:pt>
  </dgm:ptLst>
  <dgm:cxnLst>
    <dgm:cxn modelId="{7CD64622-197E-4D7F-B150-297F47683253}" srcId="{2E275D26-6675-4C6D-A32B-3CFCA5658833}" destId="{81F44EA1-0F30-486B-927C-F6224EAF2886}" srcOrd="1" destOrd="0" parTransId="{FBA2DCAA-935E-4551-8217-06D202ABDCC5}" sibTransId="{E2213C76-BC4C-4D72-81AD-A92562713507}"/>
    <dgm:cxn modelId="{8C3C5842-0FFA-4BA0-BD3B-D229DC4F987B}" type="presOf" srcId="{8EDAB05B-5446-44E1-98D4-03C4C8E2DF4E}" destId="{02145470-C420-492F-B18C-820D63094C2F}" srcOrd="0" destOrd="0" presId="urn:microsoft.com/office/officeart/2005/8/layout/vList2"/>
    <dgm:cxn modelId="{C5B99886-96F5-49ED-B6DB-0E39137445B4}" type="presOf" srcId="{2E275D26-6675-4C6D-A32B-3CFCA5658833}" destId="{DFF24174-A6C3-4D9D-B257-4370E5DBCD22}" srcOrd="0" destOrd="0" presId="urn:microsoft.com/office/officeart/2005/8/layout/vList2"/>
    <dgm:cxn modelId="{4A9A62B7-0B1B-408C-9861-53D7DE660A51}" srcId="{2E275D26-6675-4C6D-A32B-3CFCA5658833}" destId="{059FC3BC-9805-4463-9ACC-EDB00A1773BF}" srcOrd="0" destOrd="0" parTransId="{71F18C36-CFAD-4B44-BA41-132158251886}" sibTransId="{FABDA127-13B5-4D70-AB05-AAEB52EF50B0}"/>
    <dgm:cxn modelId="{4C55AAD1-9F9A-4393-BCA2-2C1E82E58171}" type="presOf" srcId="{059FC3BC-9805-4463-9ACC-EDB00A1773BF}" destId="{ABB4D66B-6A9B-4929-8D2E-AB33670C5BB3}" srcOrd="0" destOrd="0" presId="urn:microsoft.com/office/officeart/2005/8/layout/vList2"/>
    <dgm:cxn modelId="{D249E7D8-9F7E-47F2-B68E-79348B9C93E7}" srcId="{2E275D26-6675-4C6D-A32B-3CFCA5658833}" destId="{8EDAB05B-5446-44E1-98D4-03C4C8E2DF4E}" srcOrd="2" destOrd="0" parTransId="{A6301275-2603-4CA7-B0F2-F814D2E87ECF}" sibTransId="{85E85ABF-0A11-4CFC-87E3-2CE698180BD2}"/>
    <dgm:cxn modelId="{61A414E8-84F5-44FD-8CD1-BF9E611740A7}" type="presOf" srcId="{81F44EA1-0F30-486B-927C-F6224EAF2886}" destId="{D6D490AB-B0D4-42AC-93C1-EB49432702B2}" srcOrd="0" destOrd="0" presId="urn:microsoft.com/office/officeart/2005/8/layout/vList2"/>
    <dgm:cxn modelId="{874E9DD2-42EC-49E9-989C-43CA6A357C88}" type="presParOf" srcId="{DFF24174-A6C3-4D9D-B257-4370E5DBCD22}" destId="{ABB4D66B-6A9B-4929-8D2E-AB33670C5BB3}" srcOrd="0" destOrd="0" presId="urn:microsoft.com/office/officeart/2005/8/layout/vList2"/>
    <dgm:cxn modelId="{481126A5-911B-49D9-81AF-C6E6B9C3B53A}" type="presParOf" srcId="{DFF24174-A6C3-4D9D-B257-4370E5DBCD22}" destId="{0B9CEDEE-223D-4071-B2BD-5E37660FF91F}" srcOrd="1" destOrd="0" presId="urn:microsoft.com/office/officeart/2005/8/layout/vList2"/>
    <dgm:cxn modelId="{C84C4581-1EC3-4B51-AE72-F13D252F0093}" type="presParOf" srcId="{DFF24174-A6C3-4D9D-B257-4370E5DBCD22}" destId="{D6D490AB-B0D4-42AC-93C1-EB49432702B2}" srcOrd="2" destOrd="0" presId="urn:microsoft.com/office/officeart/2005/8/layout/vList2"/>
    <dgm:cxn modelId="{D32985D0-365A-4FC0-95FE-0D098FD65E7F}" type="presParOf" srcId="{DFF24174-A6C3-4D9D-B257-4370E5DBCD22}" destId="{52D0F9A1-33E2-49B0-8DC6-CD920CD8DD6F}" srcOrd="3" destOrd="0" presId="urn:microsoft.com/office/officeart/2005/8/layout/vList2"/>
    <dgm:cxn modelId="{7E10DB5F-F985-41AE-8ACC-1C75C55B18EE}" type="presParOf" srcId="{DFF24174-A6C3-4D9D-B257-4370E5DBCD22}" destId="{02145470-C420-492F-B18C-820D63094C2F}"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275D26-6675-4C6D-A32B-3CFCA56588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59FC3BC-9805-4463-9ACC-EDB00A1773BF}">
      <dgm:prSet/>
      <dgm:spPr/>
      <dgm:t>
        <a:bodyPr/>
        <a:lstStyle/>
        <a:p>
          <a:pPr algn="l"/>
          <a:r>
            <a:rPr lang="en-US" dirty="0"/>
            <a:t>What do we mean by Generational Addiction?</a:t>
          </a:r>
        </a:p>
      </dgm:t>
    </dgm:pt>
    <dgm:pt modelId="{71F18C36-CFAD-4B44-BA41-132158251886}" type="parTrans" cxnId="{4A9A62B7-0B1B-408C-9861-53D7DE660A51}">
      <dgm:prSet/>
      <dgm:spPr/>
      <dgm:t>
        <a:bodyPr/>
        <a:lstStyle/>
        <a:p>
          <a:endParaRPr lang="en-US"/>
        </a:p>
      </dgm:t>
    </dgm:pt>
    <dgm:pt modelId="{FABDA127-13B5-4D70-AB05-AAEB52EF50B0}" type="sibTrans" cxnId="{4A9A62B7-0B1B-408C-9861-53D7DE660A51}">
      <dgm:prSet/>
      <dgm:spPr/>
      <dgm:t>
        <a:bodyPr/>
        <a:lstStyle/>
        <a:p>
          <a:endParaRPr lang="en-US"/>
        </a:p>
      </dgm:t>
    </dgm:pt>
    <dgm:pt modelId="{81F44EA1-0F30-486B-927C-F6224EAF2886}">
      <dgm:prSet/>
      <dgm:spPr/>
      <dgm:t>
        <a:bodyPr/>
        <a:lstStyle/>
        <a:p>
          <a:pPr algn="l"/>
          <a:r>
            <a:rPr lang="en-US" b="0" i="0" dirty="0"/>
            <a:t>Refers to a pattern of substance use, abuse, or addictive behaviors that extends across multiple generations within a family.</a:t>
          </a:r>
          <a:endParaRPr lang="en-US" dirty="0"/>
        </a:p>
      </dgm:t>
    </dgm:pt>
    <dgm:pt modelId="{FBA2DCAA-935E-4551-8217-06D202ABDCC5}" type="parTrans" cxnId="{7CD64622-197E-4D7F-B150-297F47683253}">
      <dgm:prSet/>
      <dgm:spPr/>
      <dgm:t>
        <a:bodyPr/>
        <a:lstStyle/>
        <a:p>
          <a:endParaRPr lang="en-US"/>
        </a:p>
      </dgm:t>
    </dgm:pt>
    <dgm:pt modelId="{E2213C76-BC4C-4D72-81AD-A92562713507}" type="sibTrans" cxnId="{7CD64622-197E-4D7F-B150-297F47683253}">
      <dgm:prSet/>
      <dgm:spPr/>
      <dgm:t>
        <a:bodyPr/>
        <a:lstStyle/>
        <a:p>
          <a:endParaRPr lang="en-US"/>
        </a:p>
      </dgm:t>
    </dgm:pt>
    <dgm:pt modelId="{8EDAB05B-5446-44E1-98D4-03C4C8E2DF4E}">
      <dgm:prSet/>
      <dgm:spPr/>
      <dgm:t>
        <a:bodyPr/>
        <a:lstStyle/>
        <a:p>
          <a:pPr algn="l"/>
          <a:r>
            <a:rPr lang="en-US" b="0" i="0" dirty="0"/>
            <a:t>The term underscores the idea that addiction can be passed down through family lines, not just as a genetic predisposition but also as a learned behavior</a:t>
          </a:r>
          <a:endParaRPr lang="en-US" dirty="0"/>
        </a:p>
      </dgm:t>
    </dgm:pt>
    <dgm:pt modelId="{A6301275-2603-4CA7-B0F2-F814D2E87ECF}" type="parTrans" cxnId="{D249E7D8-9F7E-47F2-B68E-79348B9C93E7}">
      <dgm:prSet/>
      <dgm:spPr/>
      <dgm:t>
        <a:bodyPr/>
        <a:lstStyle/>
        <a:p>
          <a:endParaRPr lang="en-US"/>
        </a:p>
      </dgm:t>
    </dgm:pt>
    <dgm:pt modelId="{85E85ABF-0A11-4CFC-87E3-2CE698180BD2}" type="sibTrans" cxnId="{D249E7D8-9F7E-47F2-B68E-79348B9C93E7}">
      <dgm:prSet/>
      <dgm:spPr/>
      <dgm:t>
        <a:bodyPr/>
        <a:lstStyle/>
        <a:p>
          <a:endParaRPr lang="en-US"/>
        </a:p>
      </dgm:t>
    </dgm:pt>
    <dgm:pt modelId="{DFF24174-A6C3-4D9D-B257-4370E5DBCD22}" type="pres">
      <dgm:prSet presAssocID="{2E275D26-6675-4C6D-A32B-3CFCA5658833}" presName="linear" presStyleCnt="0">
        <dgm:presLayoutVars>
          <dgm:animLvl val="lvl"/>
          <dgm:resizeHandles val="exact"/>
        </dgm:presLayoutVars>
      </dgm:prSet>
      <dgm:spPr/>
    </dgm:pt>
    <dgm:pt modelId="{ABB4D66B-6A9B-4929-8D2E-AB33670C5BB3}" type="pres">
      <dgm:prSet presAssocID="{059FC3BC-9805-4463-9ACC-EDB00A1773BF}" presName="parentText" presStyleLbl="node1" presStyleIdx="0" presStyleCnt="3">
        <dgm:presLayoutVars>
          <dgm:chMax val="0"/>
          <dgm:bulletEnabled val="1"/>
        </dgm:presLayoutVars>
      </dgm:prSet>
      <dgm:spPr/>
    </dgm:pt>
    <dgm:pt modelId="{0B9CEDEE-223D-4071-B2BD-5E37660FF91F}" type="pres">
      <dgm:prSet presAssocID="{FABDA127-13B5-4D70-AB05-AAEB52EF50B0}" presName="spacer" presStyleCnt="0"/>
      <dgm:spPr/>
    </dgm:pt>
    <dgm:pt modelId="{D6D490AB-B0D4-42AC-93C1-EB49432702B2}" type="pres">
      <dgm:prSet presAssocID="{81F44EA1-0F30-486B-927C-F6224EAF2886}" presName="parentText" presStyleLbl="node1" presStyleIdx="1" presStyleCnt="3">
        <dgm:presLayoutVars>
          <dgm:chMax val="0"/>
          <dgm:bulletEnabled val="1"/>
        </dgm:presLayoutVars>
      </dgm:prSet>
      <dgm:spPr/>
    </dgm:pt>
    <dgm:pt modelId="{52D0F9A1-33E2-49B0-8DC6-CD920CD8DD6F}" type="pres">
      <dgm:prSet presAssocID="{E2213C76-BC4C-4D72-81AD-A92562713507}" presName="spacer" presStyleCnt="0"/>
      <dgm:spPr/>
    </dgm:pt>
    <dgm:pt modelId="{02145470-C420-492F-B18C-820D63094C2F}" type="pres">
      <dgm:prSet presAssocID="{8EDAB05B-5446-44E1-98D4-03C4C8E2DF4E}" presName="parentText" presStyleLbl="node1" presStyleIdx="2" presStyleCnt="3">
        <dgm:presLayoutVars>
          <dgm:chMax val="0"/>
          <dgm:bulletEnabled val="1"/>
        </dgm:presLayoutVars>
      </dgm:prSet>
      <dgm:spPr/>
    </dgm:pt>
  </dgm:ptLst>
  <dgm:cxnLst>
    <dgm:cxn modelId="{7CD64622-197E-4D7F-B150-297F47683253}" srcId="{2E275D26-6675-4C6D-A32B-3CFCA5658833}" destId="{81F44EA1-0F30-486B-927C-F6224EAF2886}" srcOrd="1" destOrd="0" parTransId="{FBA2DCAA-935E-4551-8217-06D202ABDCC5}" sibTransId="{E2213C76-BC4C-4D72-81AD-A92562713507}"/>
    <dgm:cxn modelId="{8C3C5842-0FFA-4BA0-BD3B-D229DC4F987B}" type="presOf" srcId="{8EDAB05B-5446-44E1-98D4-03C4C8E2DF4E}" destId="{02145470-C420-492F-B18C-820D63094C2F}" srcOrd="0" destOrd="0" presId="urn:microsoft.com/office/officeart/2005/8/layout/vList2"/>
    <dgm:cxn modelId="{C5B99886-96F5-49ED-B6DB-0E39137445B4}" type="presOf" srcId="{2E275D26-6675-4C6D-A32B-3CFCA5658833}" destId="{DFF24174-A6C3-4D9D-B257-4370E5DBCD22}" srcOrd="0" destOrd="0" presId="urn:microsoft.com/office/officeart/2005/8/layout/vList2"/>
    <dgm:cxn modelId="{4A9A62B7-0B1B-408C-9861-53D7DE660A51}" srcId="{2E275D26-6675-4C6D-A32B-3CFCA5658833}" destId="{059FC3BC-9805-4463-9ACC-EDB00A1773BF}" srcOrd="0" destOrd="0" parTransId="{71F18C36-CFAD-4B44-BA41-132158251886}" sibTransId="{FABDA127-13B5-4D70-AB05-AAEB52EF50B0}"/>
    <dgm:cxn modelId="{4C55AAD1-9F9A-4393-BCA2-2C1E82E58171}" type="presOf" srcId="{059FC3BC-9805-4463-9ACC-EDB00A1773BF}" destId="{ABB4D66B-6A9B-4929-8D2E-AB33670C5BB3}" srcOrd="0" destOrd="0" presId="urn:microsoft.com/office/officeart/2005/8/layout/vList2"/>
    <dgm:cxn modelId="{D249E7D8-9F7E-47F2-B68E-79348B9C93E7}" srcId="{2E275D26-6675-4C6D-A32B-3CFCA5658833}" destId="{8EDAB05B-5446-44E1-98D4-03C4C8E2DF4E}" srcOrd="2" destOrd="0" parTransId="{A6301275-2603-4CA7-B0F2-F814D2E87ECF}" sibTransId="{85E85ABF-0A11-4CFC-87E3-2CE698180BD2}"/>
    <dgm:cxn modelId="{61A414E8-84F5-44FD-8CD1-BF9E611740A7}" type="presOf" srcId="{81F44EA1-0F30-486B-927C-F6224EAF2886}" destId="{D6D490AB-B0D4-42AC-93C1-EB49432702B2}" srcOrd="0" destOrd="0" presId="urn:microsoft.com/office/officeart/2005/8/layout/vList2"/>
    <dgm:cxn modelId="{874E9DD2-42EC-49E9-989C-43CA6A357C88}" type="presParOf" srcId="{DFF24174-A6C3-4D9D-B257-4370E5DBCD22}" destId="{ABB4D66B-6A9B-4929-8D2E-AB33670C5BB3}" srcOrd="0" destOrd="0" presId="urn:microsoft.com/office/officeart/2005/8/layout/vList2"/>
    <dgm:cxn modelId="{481126A5-911B-49D9-81AF-C6E6B9C3B53A}" type="presParOf" srcId="{DFF24174-A6C3-4D9D-B257-4370E5DBCD22}" destId="{0B9CEDEE-223D-4071-B2BD-5E37660FF91F}" srcOrd="1" destOrd="0" presId="urn:microsoft.com/office/officeart/2005/8/layout/vList2"/>
    <dgm:cxn modelId="{C84C4581-1EC3-4B51-AE72-F13D252F0093}" type="presParOf" srcId="{DFF24174-A6C3-4D9D-B257-4370E5DBCD22}" destId="{D6D490AB-B0D4-42AC-93C1-EB49432702B2}" srcOrd="2" destOrd="0" presId="urn:microsoft.com/office/officeart/2005/8/layout/vList2"/>
    <dgm:cxn modelId="{D32985D0-365A-4FC0-95FE-0D098FD65E7F}" type="presParOf" srcId="{DFF24174-A6C3-4D9D-B257-4370E5DBCD22}" destId="{52D0F9A1-33E2-49B0-8DC6-CD920CD8DD6F}" srcOrd="3" destOrd="0" presId="urn:microsoft.com/office/officeart/2005/8/layout/vList2"/>
    <dgm:cxn modelId="{7E10DB5F-F985-41AE-8ACC-1C75C55B18EE}" type="presParOf" srcId="{DFF24174-A6C3-4D9D-B257-4370E5DBCD22}" destId="{02145470-C420-492F-B18C-820D63094C2F}"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4D66B-6A9B-4929-8D2E-AB33670C5BB3}">
      <dsp:nvSpPr>
        <dsp:cNvPr id="0" name=""/>
        <dsp:cNvSpPr/>
      </dsp:nvSpPr>
      <dsp:spPr>
        <a:xfrm>
          <a:off x="0" y="0"/>
          <a:ext cx="9590687" cy="9773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What is the difference between </a:t>
          </a:r>
          <a:r>
            <a:rPr lang="en-US" sz="2000" i="1" kern="1200" dirty="0"/>
            <a:t>systematic</a:t>
          </a:r>
          <a:r>
            <a:rPr lang="en-US" sz="2000" kern="1200" dirty="0"/>
            <a:t> and </a:t>
          </a:r>
          <a:r>
            <a:rPr lang="en-US" sz="2000" i="1" kern="1200" dirty="0"/>
            <a:t>systemic</a:t>
          </a:r>
          <a:r>
            <a:rPr lang="en-US" sz="2000" kern="1200" dirty="0"/>
            <a:t>?</a:t>
          </a:r>
        </a:p>
      </dsp:txBody>
      <dsp:txXfrm>
        <a:off x="47711" y="47711"/>
        <a:ext cx="9495265" cy="881942"/>
      </dsp:txXfrm>
    </dsp:sp>
    <dsp:sp modelId="{BCDBC080-2B8E-42B4-ABB5-1DE61DCE9B10}">
      <dsp:nvSpPr>
        <dsp:cNvPr id="0" name=""/>
        <dsp:cNvSpPr/>
      </dsp:nvSpPr>
      <dsp:spPr>
        <a:xfrm>
          <a:off x="0" y="1046655"/>
          <a:ext cx="9590687" cy="760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1" u="sng" kern="1200">
              <a:hlinkClick xmlns:r="http://schemas.openxmlformats.org/officeDocument/2006/relationships" r:id="rId1"/>
            </a:rPr>
            <a:t>Systematic</a:t>
          </a:r>
          <a:r>
            <a:rPr lang="en-US" sz="2000" kern="1200"/>
            <a:t> is an adjective that primarily means “having, showing, or involving a system, method, or plan.” </a:t>
          </a:r>
        </a:p>
      </dsp:txBody>
      <dsp:txXfrm>
        <a:off x="37125" y="1083780"/>
        <a:ext cx="9516437" cy="686250"/>
      </dsp:txXfrm>
    </dsp:sp>
    <dsp:sp modelId="{0BED4865-4982-4F46-BB84-34CCB0A39DB3}">
      <dsp:nvSpPr>
        <dsp:cNvPr id="0" name=""/>
        <dsp:cNvSpPr/>
      </dsp:nvSpPr>
      <dsp:spPr>
        <a:xfrm>
          <a:off x="0" y="1864755"/>
          <a:ext cx="9590687" cy="760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1" u="sng" kern="1200" dirty="0">
              <a:hlinkClick xmlns:r="http://schemas.openxmlformats.org/officeDocument/2006/relationships" r:id="rId2"/>
            </a:rPr>
            <a:t>Systemic</a:t>
          </a:r>
          <a:r>
            <a:rPr lang="en-US" sz="2000" kern="1200" dirty="0"/>
            <a:t> is an adjective that means “of or relating to a system.” It is especially used to describe some phenomenon—an illness—that affects every part of an entire system</a:t>
          </a:r>
        </a:p>
      </dsp:txBody>
      <dsp:txXfrm>
        <a:off x="37125" y="1901880"/>
        <a:ext cx="9516437" cy="686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4D66B-6A9B-4929-8D2E-AB33670C5BB3}">
      <dsp:nvSpPr>
        <dsp:cNvPr id="0" name=""/>
        <dsp:cNvSpPr/>
      </dsp:nvSpPr>
      <dsp:spPr>
        <a:xfrm>
          <a:off x="0" y="0"/>
          <a:ext cx="9590687"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What do we mean by Generational?</a:t>
          </a:r>
        </a:p>
      </dsp:txBody>
      <dsp:txXfrm>
        <a:off x="41123" y="41123"/>
        <a:ext cx="9508441" cy="760154"/>
      </dsp:txXfrm>
    </dsp:sp>
    <dsp:sp modelId="{D6D490AB-B0D4-42AC-93C1-EB49432702B2}">
      <dsp:nvSpPr>
        <dsp:cNvPr id="0" name=""/>
        <dsp:cNvSpPr/>
      </dsp:nvSpPr>
      <dsp:spPr>
        <a:xfrm>
          <a:off x="0" y="897273"/>
          <a:ext cx="9590687"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The term "generational" generally refers to the grouping of individuals based on the time period in which they were born. Each generation typically shares certain cultural, social, and historical experiences that shape their perspectives, values, and behaviors.</a:t>
          </a:r>
          <a:endParaRPr lang="en-US" sz="1600" kern="1200" dirty="0"/>
        </a:p>
      </dsp:txBody>
      <dsp:txXfrm>
        <a:off x="41123" y="938396"/>
        <a:ext cx="9508441" cy="760154"/>
      </dsp:txXfrm>
    </dsp:sp>
    <dsp:sp modelId="{02145470-C420-492F-B18C-820D63094C2F}">
      <dsp:nvSpPr>
        <dsp:cNvPr id="0" name=""/>
        <dsp:cNvSpPr/>
      </dsp:nvSpPr>
      <dsp:spPr>
        <a:xfrm>
          <a:off x="0" y="1785753"/>
          <a:ext cx="9590687" cy="842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0" i="0" kern="1200" dirty="0"/>
            <a:t>Understanding generational differences can be important in various fields, as it helps to identify and comprehend patterns of behavior, attitudes, and preferences within different age groups and cultures.</a:t>
          </a:r>
          <a:endParaRPr lang="en-US" sz="1600" kern="1200" dirty="0"/>
        </a:p>
      </dsp:txBody>
      <dsp:txXfrm>
        <a:off x="41123" y="1826876"/>
        <a:ext cx="9508441" cy="760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4D66B-6A9B-4929-8D2E-AB33670C5BB3}">
      <dsp:nvSpPr>
        <dsp:cNvPr id="0" name=""/>
        <dsp:cNvSpPr/>
      </dsp:nvSpPr>
      <dsp:spPr>
        <a:xfrm>
          <a:off x="0" y="287"/>
          <a:ext cx="9590687"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What do we mean by Generational Addiction?</a:t>
          </a:r>
        </a:p>
      </dsp:txBody>
      <dsp:txXfrm>
        <a:off x="40837" y="41124"/>
        <a:ext cx="9509013" cy="754876"/>
      </dsp:txXfrm>
    </dsp:sp>
    <dsp:sp modelId="{D6D490AB-B0D4-42AC-93C1-EB49432702B2}">
      <dsp:nvSpPr>
        <dsp:cNvPr id="0" name=""/>
        <dsp:cNvSpPr/>
      </dsp:nvSpPr>
      <dsp:spPr>
        <a:xfrm>
          <a:off x="0" y="900198"/>
          <a:ext cx="9590687"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dirty="0"/>
            <a:t>Refers to a pattern of substance use, abuse, or addictive behaviors that extends across multiple generations within a family.</a:t>
          </a:r>
          <a:endParaRPr lang="en-US" sz="2200" kern="1200" dirty="0"/>
        </a:p>
      </dsp:txBody>
      <dsp:txXfrm>
        <a:off x="40837" y="941035"/>
        <a:ext cx="9509013" cy="754876"/>
      </dsp:txXfrm>
    </dsp:sp>
    <dsp:sp modelId="{02145470-C420-492F-B18C-820D63094C2F}">
      <dsp:nvSpPr>
        <dsp:cNvPr id="0" name=""/>
        <dsp:cNvSpPr/>
      </dsp:nvSpPr>
      <dsp:spPr>
        <a:xfrm>
          <a:off x="0" y="1800108"/>
          <a:ext cx="9590687" cy="8365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dirty="0"/>
            <a:t>The term underscores the idea that addiction can be passed down through family lines, not just as a genetic predisposition but also as a learned behavior</a:t>
          </a:r>
          <a:endParaRPr lang="en-US" sz="2200" kern="1200" dirty="0"/>
        </a:p>
      </dsp:txBody>
      <dsp:txXfrm>
        <a:off x="40837" y="1840945"/>
        <a:ext cx="9509013" cy="7548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1/11/2024</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5</a:t>
            </a:fld>
            <a:endParaRPr lang="en-US"/>
          </a:p>
        </p:txBody>
      </p:sp>
    </p:spTree>
    <p:extLst>
      <p:ext uri="{BB962C8B-B14F-4D97-AF65-F5344CB8AC3E}">
        <p14:creationId xmlns:p14="http://schemas.microsoft.com/office/powerpoint/2010/main" val="1817861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6</a:t>
            </a:fld>
            <a:endParaRPr lang="en-US"/>
          </a:p>
        </p:txBody>
      </p:sp>
    </p:spTree>
    <p:extLst>
      <p:ext uri="{BB962C8B-B14F-4D97-AF65-F5344CB8AC3E}">
        <p14:creationId xmlns:p14="http://schemas.microsoft.com/office/powerpoint/2010/main" val="3920478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25</a:t>
            </a:fld>
            <a:endParaRPr lang="en-US"/>
          </a:p>
        </p:txBody>
      </p:sp>
    </p:spTree>
    <p:extLst>
      <p:ext uri="{BB962C8B-B14F-4D97-AF65-F5344CB8AC3E}">
        <p14:creationId xmlns:p14="http://schemas.microsoft.com/office/powerpoint/2010/main" val="415089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www.newlife-counseling.com/" TargetMode="External"/><Relationship Id="rId7" Type="http://schemas.openxmlformats.org/officeDocument/2006/relationships/image" Target="../media/image13.jpeg"/><Relationship Id="rId2" Type="http://schemas.openxmlformats.org/officeDocument/2006/relationships/hyperlink" Target="mailto:newlife50023@gmail.com" TargetMode="External"/><Relationship Id="rId1" Type="http://schemas.openxmlformats.org/officeDocument/2006/relationships/slideLayout" Target="../slideLayouts/slideLayout12.xml"/><Relationship Id="rId6" Type="http://schemas.openxmlformats.org/officeDocument/2006/relationships/image" Target="../media/image12.jpeg"/><Relationship Id="rId5" Type="http://schemas.openxmlformats.org/officeDocument/2006/relationships/hyperlink" Target="http://www.drdoncoaching.com/" TargetMode="External"/><Relationship Id="rId4" Type="http://schemas.openxmlformats.org/officeDocument/2006/relationships/hyperlink" Target="mailto:drdoncoaching@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9.jp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9.jp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452360" y="1051551"/>
            <a:ext cx="4739640" cy="3234202"/>
          </a:xfrm>
        </p:spPr>
        <p:txBody>
          <a:bodyPr anchor="b" anchorCtr="0">
            <a:normAutofit fontScale="90000"/>
          </a:bodyPr>
          <a:lstStyle/>
          <a:p>
            <a:r>
              <a:rPr lang="en-US" dirty="0"/>
              <a:t>Interventions for Helping Clients Navigate</a:t>
            </a:r>
            <a:r>
              <a:rPr lang="en-US" sz="4000" dirty="0"/>
              <a:t> </a:t>
            </a:r>
            <a:r>
              <a:rPr lang="en-US" dirty="0"/>
              <a:t>Systemic Generational Addictions</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4" y="4810539"/>
            <a:ext cx="3565524" cy="995910"/>
          </a:xfrm>
        </p:spPr>
        <p:txBody>
          <a:bodyPr>
            <a:normAutofit/>
          </a:bodyPr>
          <a:lstStyle/>
          <a:p>
            <a:r>
              <a:rPr lang="en-US" dirty="0"/>
              <a:t> Donald Gilbert Rev., MS, Ph.D., D.Min, LMHC, BCPC, CISM-1, BCTS       </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F63C-9D02-51B0-EEA9-CE350D535D53}"/>
              </a:ext>
            </a:extLst>
          </p:cNvPr>
          <p:cNvSpPr>
            <a:spLocks noGrp="1"/>
          </p:cNvSpPr>
          <p:nvPr>
            <p:ph type="title"/>
          </p:nvPr>
        </p:nvSpPr>
        <p:spPr/>
        <p:txBody>
          <a:bodyPr/>
          <a:lstStyle/>
          <a:p>
            <a:r>
              <a:rPr lang="en-US" dirty="0"/>
              <a:t>Choice Theory</a:t>
            </a:r>
          </a:p>
        </p:txBody>
      </p:sp>
      <p:sp>
        <p:nvSpPr>
          <p:cNvPr id="3" name="Content Placeholder 2">
            <a:extLst>
              <a:ext uri="{FF2B5EF4-FFF2-40B4-BE49-F238E27FC236}">
                <a16:creationId xmlns:a16="http://schemas.microsoft.com/office/drawing/2014/main" id="{117F8F86-C8F5-EC2D-B315-3765ACEA477B}"/>
              </a:ext>
            </a:extLst>
          </p:cNvPr>
          <p:cNvSpPr>
            <a:spLocks noGrp="1"/>
          </p:cNvSpPr>
          <p:nvPr>
            <p:ph idx="1"/>
          </p:nvPr>
        </p:nvSpPr>
        <p:spPr>
          <a:xfrm>
            <a:off x="550863" y="1643975"/>
            <a:ext cx="11090274" cy="4448850"/>
          </a:xfrm>
        </p:spPr>
        <p:txBody>
          <a:bodyPr/>
          <a:lstStyle/>
          <a:p>
            <a:r>
              <a:rPr lang="en-US" b="0" i="0" dirty="0">
                <a:solidFill>
                  <a:schemeClr val="tx1"/>
                </a:solidFill>
                <a:effectLst/>
                <a:highlight>
                  <a:srgbClr val="0000FF"/>
                </a:highlight>
                <a:latin typeface="Söhne"/>
              </a:rPr>
              <a:t>Is a therapeutic approach developed by psychiatrist William Glasser. </a:t>
            </a:r>
          </a:p>
          <a:p>
            <a:r>
              <a:rPr lang="en-US" b="0" i="0" dirty="0">
                <a:solidFill>
                  <a:schemeClr val="tx1"/>
                </a:solidFill>
                <a:effectLst/>
                <a:highlight>
                  <a:srgbClr val="0000FF"/>
                </a:highlight>
                <a:latin typeface="Söhne"/>
              </a:rPr>
              <a:t>Choice Theory suggests that individuals have the inherent capacity to make choices regarding their behavior and that the choices they make are driven by their basic human needs. </a:t>
            </a:r>
          </a:p>
          <a:p>
            <a:r>
              <a:rPr lang="en-US" b="0" i="0" dirty="0">
                <a:solidFill>
                  <a:schemeClr val="tx1"/>
                </a:solidFill>
                <a:effectLst/>
                <a:highlight>
                  <a:srgbClr val="0000FF"/>
                </a:highlight>
                <a:latin typeface="Söhne"/>
              </a:rPr>
              <a:t>When applied to the psychology of addiction, Choice Theory provides insights into the motivations and behaviors of individuals struggling with substance abuse.</a:t>
            </a:r>
          </a:p>
          <a:p>
            <a:r>
              <a:rPr lang="en-US" b="0" i="0" dirty="0">
                <a:solidFill>
                  <a:schemeClr val="tx1">
                    <a:lumMod val="95000"/>
                  </a:schemeClr>
                </a:solidFill>
                <a:effectLst/>
                <a:highlight>
                  <a:srgbClr val="0000FF"/>
                </a:highlight>
                <a:latin typeface="Söhne"/>
              </a:rPr>
              <a:t>Applying Choice Theory to the psychology of addiction involves helping individuals recognize and understand the choices they make concerning their needs and desires. </a:t>
            </a:r>
          </a:p>
          <a:p>
            <a:r>
              <a:rPr lang="en-US" b="0" i="0" dirty="0">
                <a:solidFill>
                  <a:schemeClr val="tx1">
                    <a:lumMod val="95000"/>
                  </a:schemeClr>
                </a:solidFill>
                <a:effectLst/>
                <a:highlight>
                  <a:srgbClr val="0000FF"/>
                </a:highlight>
                <a:latin typeface="Söhne"/>
              </a:rPr>
              <a:t>By fostering personal responsibility and exploring healthier ways to meet basic human needs, therapists aim to empower individuals to make positive changes in their lives and reduce reliance on addictive substances.</a:t>
            </a:r>
            <a:endParaRPr lang="en-US" dirty="0">
              <a:solidFill>
                <a:schemeClr val="tx1">
                  <a:lumMod val="95000"/>
                </a:schemeClr>
              </a:solidFill>
              <a:highlight>
                <a:srgbClr val="0000FF"/>
              </a:highlight>
            </a:endParaRPr>
          </a:p>
        </p:txBody>
      </p:sp>
      <p:sp>
        <p:nvSpPr>
          <p:cNvPr id="4" name="Date Placeholder 3">
            <a:extLst>
              <a:ext uri="{FF2B5EF4-FFF2-40B4-BE49-F238E27FC236}">
                <a16:creationId xmlns:a16="http://schemas.microsoft.com/office/drawing/2014/main" id="{A1A3F678-1486-DBE0-07C7-5EE1A46DFA4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906AD03F-E725-9372-79BC-8D695A4A477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E348FB6-6A52-6375-722E-F6B9355715F0}"/>
              </a:ext>
            </a:extLst>
          </p:cNvPr>
          <p:cNvSpPr>
            <a:spLocks noGrp="1"/>
          </p:cNvSpPr>
          <p:nvPr>
            <p:ph type="sldNum" sz="quarter" idx="12"/>
          </p:nvPr>
        </p:nvSpPr>
        <p:spPr/>
        <p:txBody>
          <a:bodyPr/>
          <a:lstStyle/>
          <a:p>
            <a:fld id="{DBA1B0FB-D917-4C8C-928F-313BD683BF39}" type="slidenum">
              <a:rPr lang="en-US" smtClean="0"/>
              <a:t>10</a:t>
            </a:fld>
            <a:endParaRPr lang="en-US"/>
          </a:p>
        </p:txBody>
      </p:sp>
    </p:spTree>
    <p:extLst>
      <p:ext uri="{BB962C8B-B14F-4D97-AF65-F5344CB8AC3E}">
        <p14:creationId xmlns:p14="http://schemas.microsoft.com/office/powerpoint/2010/main" val="369839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0">
          <a:fgClr>
            <a:schemeClr val="bg2"/>
          </a:fgClr>
          <a:bgClr>
            <a:srgbClr val="7030A0"/>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8F2C-09D1-0F4E-E28A-5F2203CB604C}"/>
              </a:ext>
            </a:extLst>
          </p:cNvPr>
          <p:cNvSpPr>
            <a:spLocks noGrp="1"/>
          </p:cNvSpPr>
          <p:nvPr>
            <p:ph type="title"/>
          </p:nvPr>
        </p:nvSpPr>
        <p:spPr>
          <a:xfrm>
            <a:off x="550862" y="549275"/>
            <a:ext cx="11091600" cy="948785"/>
          </a:xfrm>
        </p:spPr>
        <p:txBody>
          <a:bodyPr/>
          <a:lstStyle/>
          <a:p>
            <a:r>
              <a:rPr lang="en-US" dirty="0"/>
              <a:t>Change Theory</a:t>
            </a:r>
          </a:p>
        </p:txBody>
      </p:sp>
      <p:sp useBgFill="1">
        <p:nvSpPr>
          <p:cNvPr id="3" name="Content Placeholder 2">
            <a:extLst>
              <a:ext uri="{FF2B5EF4-FFF2-40B4-BE49-F238E27FC236}">
                <a16:creationId xmlns:a16="http://schemas.microsoft.com/office/drawing/2014/main" id="{3E9C5D6B-F2DF-6BFA-61F9-F25036A15624}"/>
              </a:ext>
            </a:extLst>
          </p:cNvPr>
          <p:cNvSpPr>
            <a:spLocks noGrp="1"/>
          </p:cNvSpPr>
          <p:nvPr>
            <p:ph idx="1"/>
          </p:nvPr>
        </p:nvSpPr>
        <p:spPr>
          <a:xfrm>
            <a:off x="434131" y="2159542"/>
            <a:ext cx="11090274" cy="4270441"/>
          </a:xfrm>
          <a:ln>
            <a:gradFill flip="none" rotWithShape="1">
              <a:gsLst>
                <a:gs pos="0">
                  <a:srgbClr val="7030A0"/>
                </a:gs>
                <a:gs pos="36000">
                  <a:schemeClr val="accent5">
                    <a:lumMod val="75000"/>
                  </a:schemeClr>
                </a:gs>
                <a:gs pos="58000">
                  <a:schemeClr val="accent6">
                    <a:lumMod val="20000"/>
                    <a:lumOff val="80000"/>
                  </a:schemeClr>
                </a:gs>
                <a:gs pos="100000">
                  <a:schemeClr val="accent1">
                    <a:lumMod val="30000"/>
                    <a:lumOff val="70000"/>
                  </a:schemeClr>
                </a:gs>
              </a:gsLst>
              <a:lin ang="13500000" scaled="1"/>
              <a:tileRect/>
            </a:gradFill>
          </a:ln>
        </p:spPr>
        <p:txBody>
          <a:bodyPr/>
          <a:lstStyle/>
          <a:p>
            <a:r>
              <a:rPr lang="en-US" dirty="0">
                <a:solidFill>
                  <a:schemeClr val="tx1"/>
                </a:solidFill>
                <a:latin typeface="Söhne"/>
              </a:rPr>
              <a:t>R</a:t>
            </a:r>
            <a:r>
              <a:rPr lang="en-US" b="0" i="0" dirty="0">
                <a:solidFill>
                  <a:schemeClr val="tx1"/>
                </a:solidFill>
                <a:effectLst/>
                <a:latin typeface="Söhne"/>
              </a:rPr>
              <a:t>efers to the understanding and application of principles that guide the process of bringing about positive transformations in individuals struggling with addictive behaviors. </a:t>
            </a:r>
          </a:p>
          <a:p>
            <a:r>
              <a:rPr lang="en-US" b="0" i="0" dirty="0">
                <a:solidFill>
                  <a:schemeClr val="tx1"/>
                </a:solidFill>
                <a:effectLst/>
                <a:latin typeface="Söhne"/>
              </a:rPr>
              <a:t>Change theories in this context aim to explain how individuals move from a state of addiction or unhealthy behavior to a state of recovery, wellness, and positive change. Counseling individuals with addictions involves a systematic and therapeutic approach to facilitating positive transformations.</a:t>
            </a:r>
          </a:p>
          <a:p>
            <a:r>
              <a:rPr lang="en-US" dirty="0">
                <a:solidFill>
                  <a:schemeClr val="tx1"/>
                </a:solidFill>
                <a:latin typeface="Söhne"/>
              </a:rPr>
              <a:t>It involves assessment and intervention planning, motivational interviewing, </a:t>
            </a:r>
            <a:r>
              <a:rPr lang="en-US" b="0" i="0" dirty="0">
                <a:solidFill>
                  <a:schemeClr val="tx1"/>
                </a:solidFill>
                <a:effectLst/>
                <a:latin typeface="Söhne"/>
              </a:rPr>
              <a:t>identifying and modifying maladaptive cognitions and behaviors, stages of change, holistic approach, Client-centered strength-based practices, and relapse prevention.</a:t>
            </a:r>
          </a:p>
          <a:p>
            <a:endParaRPr lang="en-US" b="0" i="0" dirty="0">
              <a:solidFill>
                <a:schemeClr val="tx1"/>
              </a:solidFill>
              <a:effectLst/>
              <a:latin typeface="Söhne"/>
            </a:endParaRPr>
          </a:p>
          <a:p>
            <a:endParaRPr lang="en-US" dirty="0">
              <a:solidFill>
                <a:schemeClr val="tx1"/>
              </a:solidFill>
            </a:endParaRPr>
          </a:p>
        </p:txBody>
      </p:sp>
      <p:sp>
        <p:nvSpPr>
          <p:cNvPr id="4" name="Date Placeholder 3">
            <a:extLst>
              <a:ext uri="{FF2B5EF4-FFF2-40B4-BE49-F238E27FC236}">
                <a16:creationId xmlns:a16="http://schemas.microsoft.com/office/drawing/2014/main" id="{6B481387-3CF4-D580-4E8C-B905A550D917}"/>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2C43ABD1-A351-1DF4-B251-980DDDD3F3F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8D79366-0BFF-39B9-84A0-4A39765985BF}"/>
              </a:ext>
            </a:extLst>
          </p:cNvPr>
          <p:cNvSpPr>
            <a:spLocks noGrp="1"/>
          </p:cNvSpPr>
          <p:nvPr>
            <p:ph type="sldNum" sz="quarter" idx="12"/>
          </p:nvPr>
        </p:nvSpPr>
        <p:spPr/>
        <p:txBody>
          <a:bodyPr/>
          <a:lstStyle/>
          <a:p>
            <a:fld id="{DBA1B0FB-D917-4C8C-928F-313BD683BF39}" type="slidenum">
              <a:rPr lang="en-US" smtClean="0"/>
              <a:t>11</a:t>
            </a:fld>
            <a:endParaRPr lang="en-US"/>
          </a:p>
        </p:txBody>
      </p:sp>
    </p:spTree>
    <p:extLst>
      <p:ext uri="{BB962C8B-B14F-4D97-AF65-F5344CB8AC3E}">
        <p14:creationId xmlns:p14="http://schemas.microsoft.com/office/powerpoint/2010/main" val="568309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72000">
              <a:srgbClr val="00B050"/>
            </a:gs>
            <a:gs pos="100000">
              <a:srgbClr val="DBFCF2"/>
            </a:gs>
            <a:gs pos="0">
              <a:schemeClr val="bg1">
                <a:lumMod val="95000"/>
                <a:lumOff val="5000"/>
              </a:schemeClr>
            </a:gs>
            <a:gs pos="11000">
              <a:schemeClr val="accent1">
                <a:lumMod val="6000"/>
              </a:schemeClr>
            </a:gs>
            <a:gs pos="95000">
              <a:schemeClr val="accent1">
                <a:lumMod val="68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A5320-2EA0-DF5E-BE51-79286C3C3C53}"/>
              </a:ext>
            </a:extLst>
          </p:cNvPr>
          <p:cNvSpPr>
            <a:spLocks noGrp="1"/>
          </p:cNvSpPr>
          <p:nvPr>
            <p:ph type="title"/>
          </p:nvPr>
        </p:nvSpPr>
        <p:spPr>
          <a:xfrm>
            <a:off x="550863" y="609600"/>
            <a:ext cx="11091600" cy="1332000"/>
          </a:xfrm>
        </p:spPr>
        <p:txBody>
          <a:bodyPr/>
          <a:lstStyle/>
          <a:p>
            <a:r>
              <a:rPr lang="en-US" dirty="0"/>
              <a:t>Ecological Systems Theory</a:t>
            </a:r>
          </a:p>
        </p:txBody>
      </p:sp>
      <p:sp>
        <p:nvSpPr>
          <p:cNvPr id="3" name="Content Placeholder 2">
            <a:extLst>
              <a:ext uri="{FF2B5EF4-FFF2-40B4-BE49-F238E27FC236}">
                <a16:creationId xmlns:a16="http://schemas.microsoft.com/office/drawing/2014/main" id="{E7114B9B-A609-21DB-8A02-E5CF8FCA95A0}"/>
              </a:ext>
            </a:extLst>
          </p:cNvPr>
          <p:cNvSpPr>
            <a:spLocks noGrp="1"/>
          </p:cNvSpPr>
          <p:nvPr>
            <p:ph idx="1"/>
          </p:nvPr>
        </p:nvSpPr>
        <p:spPr>
          <a:xfrm>
            <a:off x="550863" y="1712068"/>
            <a:ext cx="11090274" cy="4688731"/>
          </a:xfrm>
          <a:solidFill>
            <a:schemeClr val="bg2"/>
          </a:solidFill>
        </p:spPr>
        <p:txBody>
          <a:bodyPr/>
          <a:lstStyle/>
          <a:p>
            <a:r>
              <a:rPr lang="en-US" b="0" i="0" dirty="0">
                <a:solidFill>
                  <a:schemeClr val="tx1"/>
                </a:solidFill>
                <a:effectLst/>
                <a:latin typeface="Söhne"/>
              </a:rPr>
              <a:t>Ecological Systems Theory, developed by </a:t>
            </a:r>
            <a:r>
              <a:rPr lang="en-US" b="0" i="0" dirty="0" err="1">
                <a:solidFill>
                  <a:schemeClr val="tx1"/>
                </a:solidFill>
                <a:effectLst/>
                <a:latin typeface="Söhne"/>
              </a:rPr>
              <a:t>Urie</a:t>
            </a:r>
            <a:r>
              <a:rPr lang="en-US" b="0" i="0" dirty="0">
                <a:solidFill>
                  <a:schemeClr val="tx1"/>
                </a:solidFill>
                <a:effectLst/>
                <a:latin typeface="Söhne"/>
              </a:rPr>
              <a:t> Bronfenbrenner, is a psychological and sociological framework that examines human development and behavior within the context of multiple interconnected systems. </a:t>
            </a:r>
          </a:p>
          <a:p>
            <a:r>
              <a:rPr lang="en-US" b="0" i="0" dirty="0">
                <a:solidFill>
                  <a:schemeClr val="tx1"/>
                </a:solidFill>
                <a:effectLst/>
                <a:latin typeface="Söhne"/>
              </a:rPr>
              <a:t>The theory posits that individuals are influenced by a series of nested environmental systems, each with its own dynamics, and these systems collectively shape the individual's development.</a:t>
            </a:r>
          </a:p>
          <a:p>
            <a:pPr marL="0" marR="0">
              <a:lnSpc>
                <a:spcPct val="107000"/>
              </a:lnSpc>
              <a:spcBef>
                <a:spcPts val="1500"/>
              </a:spcBef>
              <a:spcAft>
                <a:spcPts val="500"/>
              </a:spcAft>
            </a:pPr>
            <a:r>
              <a:rPr lang="en-US" sz="1800" kern="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Ecological Systems Theory emphasizes the dynamic and interactive nature of these systems, recognizing that changes in one system can have ripple effects across others. </a:t>
            </a:r>
          </a:p>
          <a:p>
            <a:pPr marL="0" marR="0">
              <a:lnSpc>
                <a:spcPct val="107000"/>
              </a:lnSpc>
              <a:spcBef>
                <a:spcPts val="1500"/>
              </a:spcBef>
              <a:spcAft>
                <a:spcPts val="500"/>
              </a:spcAft>
            </a:pPr>
            <a:r>
              <a:rPr lang="en-US" sz="1800" kern="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rPr>
              <a:t>The theory provides a comprehensive framework for understanding the complexity of influences on human    development and behavior, emphasizing the importance of considering various environmental factors when studying individuals in their natural contexts.</a:t>
            </a:r>
            <a:endParaRPr lang="en-US"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kern="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0" i="0" dirty="0">
              <a:solidFill>
                <a:schemeClr val="tx1"/>
              </a:solidFill>
              <a:effectLst/>
              <a:latin typeface="Söhne"/>
            </a:endParaRPr>
          </a:p>
          <a:p>
            <a:endParaRPr lang="en-US" dirty="0">
              <a:solidFill>
                <a:schemeClr val="tx1"/>
              </a:solidFill>
            </a:endParaRPr>
          </a:p>
        </p:txBody>
      </p:sp>
      <p:sp>
        <p:nvSpPr>
          <p:cNvPr id="4" name="Date Placeholder 3">
            <a:extLst>
              <a:ext uri="{FF2B5EF4-FFF2-40B4-BE49-F238E27FC236}">
                <a16:creationId xmlns:a16="http://schemas.microsoft.com/office/drawing/2014/main" id="{BC00AAD4-A299-001B-F948-98490B1820A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4AF28A1D-FCEA-3AB0-7438-875CA98F1B0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547044A-D7BE-45F0-55C1-B682A70FCFE6}"/>
              </a:ext>
            </a:extLst>
          </p:cNvPr>
          <p:cNvSpPr>
            <a:spLocks noGrp="1"/>
          </p:cNvSpPr>
          <p:nvPr>
            <p:ph type="sldNum" sz="quarter" idx="12"/>
          </p:nvPr>
        </p:nvSpPr>
        <p:spPr/>
        <p:txBody>
          <a:bodyPr/>
          <a:lstStyle/>
          <a:p>
            <a:fld id="{DBA1B0FB-D917-4C8C-928F-313BD683BF39}" type="slidenum">
              <a:rPr lang="en-US" smtClean="0"/>
              <a:t>12</a:t>
            </a:fld>
            <a:endParaRPr lang="en-US"/>
          </a:p>
        </p:txBody>
      </p:sp>
      <p:sp>
        <p:nvSpPr>
          <p:cNvPr id="8" name="Rectangle 2">
            <a:extLst>
              <a:ext uri="{FF2B5EF4-FFF2-40B4-BE49-F238E27FC236}">
                <a16:creationId xmlns:a16="http://schemas.microsoft.com/office/drawing/2014/main" id="{8FD981F8-9C9C-AFE7-A860-52C90E89096F}"/>
              </a:ext>
            </a:extLst>
          </p:cNvPr>
          <p:cNvSpPr>
            <a:spLocks noChangeArrowheads="1"/>
          </p:cNvSpPr>
          <p:nvPr/>
        </p:nvSpPr>
        <p:spPr bwMode="auto">
          <a:xfrm>
            <a:off x="0" y="0"/>
            <a:ext cx="374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rgbClr val="000000"/>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8C859DE9-099B-5462-8B33-E383433C2922}"/>
              </a:ext>
            </a:extLst>
          </p:cNvPr>
          <p:cNvSpPr>
            <a:spLocks noChangeArrowheads="1"/>
          </p:cNvSpPr>
          <p:nvPr/>
        </p:nvSpPr>
        <p:spPr bwMode="auto">
          <a:xfrm>
            <a:off x="152400" y="-357663"/>
            <a:ext cx="4571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Söhne"/>
              </a:rPr>
              <a:t>for.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4">
            <a:extLst>
              <a:ext uri="{FF2B5EF4-FFF2-40B4-BE49-F238E27FC236}">
                <a16:creationId xmlns:a16="http://schemas.microsoft.com/office/drawing/2014/main" id="{EA8BC324-7EA8-0314-E1A6-57308C50D67F}"/>
              </a:ext>
            </a:extLst>
          </p:cNvPr>
          <p:cNvSpPr>
            <a:spLocks noChangeArrowheads="1"/>
          </p:cNvSpPr>
          <p:nvPr/>
        </p:nvSpPr>
        <p:spPr bwMode="auto">
          <a:xfrm>
            <a:off x="152400" y="152400"/>
            <a:ext cx="374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rgbClr val="000000"/>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5962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25844">
              <a:srgbClr val="012A34"/>
            </a:gs>
            <a:gs pos="77000">
              <a:srgbClr val="00B0F0"/>
            </a:gs>
            <a:gs pos="100000">
              <a:srgbClr val="DBFCF2"/>
            </a:gs>
            <a:gs pos="0">
              <a:schemeClr val="bg1">
                <a:lumMod val="95000"/>
                <a:lumOff val="5000"/>
              </a:schemeClr>
            </a:gs>
            <a:gs pos="14000">
              <a:schemeClr val="accent1">
                <a:lumMod val="6000"/>
              </a:schemeClr>
            </a:gs>
            <a:gs pos="100000">
              <a:schemeClr val="accent1">
                <a:lumMod val="68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5F027-61CB-7C59-1139-0EBEDD1D524E}"/>
              </a:ext>
            </a:extLst>
          </p:cNvPr>
          <p:cNvSpPr>
            <a:spLocks noGrp="1"/>
          </p:cNvSpPr>
          <p:nvPr>
            <p:ph type="title"/>
          </p:nvPr>
        </p:nvSpPr>
        <p:spPr/>
        <p:txBody>
          <a:bodyPr/>
          <a:lstStyle/>
          <a:p>
            <a:r>
              <a:rPr lang="en-US" dirty="0"/>
              <a:t>The Change Process</a:t>
            </a:r>
          </a:p>
        </p:txBody>
      </p:sp>
      <p:sp>
        <p:nvSpPr>
          <p:cNvPr id="3" name="Content Placeholder 2">
            <a:extLst>
              <a:ext uri="{FF2B5EF4-FFF2-40B4-BE49-F238E27FC236}">
                <a16:creationId xmlns:a16="http://schemas.microsoft.com/office/drawing/2014/main" id="{D3DC404D-F0EC-6FF0-51A4-6D27BEE57117}"/>
              </a:ext>
            </a:extLst>
          </p:cNvPr>
          <p:cNvSpPr>
            <a:spLocks noGrp="1"/>
          </p:cNvSpPr>
          <p:nvPr>
            <p:ph idx="1"/>
          </p:nvPr>
        </p:nvSpPr>
        <p:spPr>
          <a:xfrm>
            <a:off x="550863" y="1447137"/>
            <a:ext cx="11090274" cy="4645688"/>
          </a:xfrm>
          <a:solidFill>
            <a:schemeClr val="accent2">
              <a:lumMod val="20000"/>
              <a:lumOff val="80000"/>
            </a:schemeClr>
          </a:solidFill>
        </p:spPr>
        <p:txBody>
          <a:bodyPr/>
          <a:lstStyle/>
          <a:p>
            <a:pPr marL="0" indent="0">
              <a:buNone/>
            </a:pPr>
            <a:r>
              <a:rPr lang="en-US" dirty="0">
                <a:solidFill>
                  <a:schemeClr val="bg2">
                    <a:alpha val="60000"/>
                  </a:schemeClr>
                </a:solidFill>
              </a:rPr>
              <a:t>                                        </a:t>
            </a:r>
            <a:r>
              <a:rPr lang="en-US" b="1" dirty="0">
                <a:solidFill>
                  <a:schemeClr val="bg2">
                    <a:alpha val="60000"/>
                  </a:schemeClr>
                </a:solidFill>
              </a:rPr>
              <a:t>The Growth Model for Change  </a:t>
            </a:r>
          </a:p>
          <a:p>
            <a:r>
              <a:rPr lang="en-US" dirty="0">
                <a:solidFill>
                  <a:schemeClr val="bg2">
                    <a:alpha val="60000"/>
                  </a:schemeClr>
                </a:solidFill>
              </a:rPr>
              <a:t>Recognition: knowledge, information</a:t>
            </a:r>
          </a:p>
          <a:p>
            <a:r>
              <a:rPr lang="en-US" dirty="0">
                <a:solidFill>
                  <a:schemeClr val="bg2">
                    <a:alpha val="60000"/>
                  </a:schemeClr>
                </a:solidFill>
              </a:rPr>
              <a:t>Understanding: acknowledgment that it applies to me</a:t>
            </a:r>
          </a:p>
          <a:p>
            <a:r>
              <a:rPr lang="en-US" dirty="0">
                <a:solidFill>
                  <a:schemeClr val="bg2">
                    <a:alpha val="60000"/>
                  </a:schemeClr>
                </a:solidFill>
              </a:rPr>
              <a:t>Awareness:  presently happening at that moment</a:t>
            </a:r>
          </a:p>
          <a:p>
            <a:r>
              <a:rPr lang="en-US" dirty="0">
                <a:solidFill>
                  <a:schemeClr val="bg2">
                    <a:alpha val="60000"/>
                  </a:schemeClr>
                </a:solidFill>
              </a:rPr>
              <a:t>Wisdom: Replacement - what, when, how</a:t>
            </a:r>
          </a:p>
          <a:p>
            <a:r>
              <a:rPr lang="en-US" dirty="0">
                <a:solidFill>
                  <a:schemeClr val="bg2">
                    <a:alpha val="60000"/>
                  </a:schemeClr>
                </a:solidFill>
              </a:rPr>
              <a:t>Practice: commitment to the process – consistently and persistently over time (practice makes permanent)</a:t>
            </a:r>
          </a:p>
          <a:p>
            <a:r>
              <a:rPr lang="en-US" dirty="0">
                <a:solidFill>
                  <a:schemeClr val="bg2">
                    <a:alpha val="60000"/>
                  </a:schemeClr>
                </a:solidFill>
              </a:rPr>
              <a:t>Reflection:  what did I learn? </a:t>
            </a:r>
          </a:p>
          <a:p>
            <a:r>
              <a:rPr lang="en-US" dirty="0">
                <a:solidFill>
                  <a:schemeClr val="bg2">
                    <a:alpha val="60000"/>
                  </a:schemeClr>
                </a:solidFill>
              </a:rPr>
              <a:t>Repeat: the process.</a:t>
            </a:r>
          </a:p>
          <a:p>
            <a:endParaRPr lang="en-US" dirty="0"/>
          </a:p>
        </p:txBody>
      </p:sp>
      <p:sp>
        <p:nvSpPr>
          <p:cNvPr id="4" name="Date Placeholder 3">
            <a:extLst>
              <a:ext uri="{FF2B5EF4-FFF2-40B4-BE49-F238E27FC236}">
                <a16:creationId xmlns:a16="http://schemas.microsoft.com/office/drawing/2014/main" id="{68FCD7E5-6B37-EDD4-B86B-65E9F0C69816}"/>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4400F54F-A7A8-6EF1-09ED-7DF7B6768CE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4B769EE-9BDC-3293-2DC1-CC89D74EAE86}"/>
              </a:ext>
            </a:extLst>
          </p:cNvPr>
          <p:cNvSpPr>
            <a:spLocks noGrp="1"/>
          </p:cNvSpPr>
          <p:nvPr>
            <p:ph type="sldNum" sz="quarter" idx="12"/>
          </p:nvPr>
        </p:nvSpPr>
        <p:spPr/>
        <p:txBody>
          <a:bodyPr/>
          <a:lstStyle/>
          <a:p>
            <a:fld id="{DBA1B0FB-D917-4C8C-928F-313BD683BF39}" type="slidenum">
              <a:rPr lang="en-US" smtClean="0"/>
              <a:t>13</a:t>
            </a:fld>
            <a:endParaRPr lang="en-US"/>
          </a:p>
        </p:txBody>
      </p:sp>
    </p:spTree>
    <p:extLst>
      <p:ext uri="{BB962C8B-B14F-4D97-AF65-F5344CB8AC3E}">
        <p14:creationId xmlns:p14="http://schemas.microsoft.com/office/powerpoint/2010/main" val="48415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70000">
              <a:srgbClr val="00B0F0"/>
            </a:gs>
            <a:gs pos="100000">
              <a:srgbClr val="DBFCF2"/>
            </a:gs>
            <a:gs pos="0">
              <a:schemeClr val="bg1">
                <a:lumMod val="95000"/>
                <a:lumOff val="5000"/>
              </a:schemeClr>
            </a:gs>
            <a:gs pos="23000">
              <a:schemeClr val="accent1">
                <a:lumMod val="6000"/>
              </a:schemeClr>
            </a:gs>
            <a:gs pos="100000">
              <a:schemeClr val="accent1">
                <a:lumMod val="68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5F027-61CB-7C59-1139-0EBEDD1D524E}"/>
              </a:ext>
            </a:extLst>
          </p:cNvPr>
          <p:cNvSpPr>
            <a:spLocks noGrp="1"/>
          </p:cNvSpPr>
          <p:nvPr>
            <p:ph type="title"/>
          </p:nvPr>
        </p:nvSpPr>
        <p:spPr/>
        <p:txBody>
          <a:bodyPr/>
          <a:lstStyle/>
          <a:p>
            <a:r>
              <a:rPr lang="en-US" dirty="0"/>
              <a:t>The Change Process</a:t>
            </a:r>
          </a:p>
        </p:txBody>
      </p:sp>
      <p:sp>
        <p:nvSpPr>
          <p:cNvPr id="3" name="Content Placeholder 2">
            <a:extLst>
              <a:ext uri="{FF2B5EF4-FFF2-40B4-BE49-F238E27FC236}">
                <a16:creationId xmlns:a16="http://schemas.microsoft.com/office/drawing/2014/main" id="{D3DC404D-F0EC-6FF0-51A4-6D27BEE57117}"/>
              </a:ext>
            </a:extLst>
          </p:cNvPr>
          <p:cNvSpPr>
            <a:spLocks noGrp="1"/>
          </p:cNvSpPr>
          <p:nvPr>
            <p:ph idx="1"/>
          </p:nvPr>
        </p:nvSpPr>
        <p:spPr>
          <a:xfrm>
            <a:off x="550863" y="2145004"/>
            <a:ext cx="11090274" cy="3979625"/>
          </a:xfrm>
          <a:gradFill>
            <a:gsLst>
              <a:gs pos="77000">
                <a:srgbClr val="00B0F0"/>
              </a:gs>
              <a:gs pos="100000">
                <a:srgbClr val="DBFCF2"/>
              </a:gs>
              <a:gs pos="0">
                <a:schemeClr val="bg1">
                  <a:lumMod val="95000"/>
                  <a:lumOff val="5000"/>
                </a:schemeClr>
              </a:gs>
              <a:gs pos="53000">
                <a:schemeClr val="accent1">
                  <a:lumMod val="6000"/>
                </a:schemeClr>
              </a:gs>
              <a:gs pos="100000">
                <a:schemeClr val="accent1">
                  <a:lumMod val="68000"/>
                </a:schemeClr>
              </a:gs>
              <a:gs pos="100000">
                <a:schemeClr val="accent1">
                  <a:lumMod val="30000"/>
                  <a:lumOff val="70000"/>
                </a:schemeClr>
              </a:gs>
            </a:gsLst>
            <a:lin ang="2700000" scaled="1"/>
          </a:gradFill>
        </p:spPr>
        <p:txBody>
          <a:bodyPr/>
          <a:lstStyle/>
          <a:p>
            <a:pPr marL="0" indent="0">
              <a:buNone/>
            </a:pPr>
            <a:r>
              <a:rPr lang="en-US" b="0" i="0" dirty="0">
                <a:solidFill>
                  <a:schemeClr val="tx1"/>
                </a:solidFill>
                <a:effectLst/>
                <a:latin typeface="Söhne"/>
              </a:rPr>
              <a:t>                                           Transtheoretical Model: Stages of Change  </a:t>
            </a:r>
          </a:p>
          <a:p>
            <a:r>
              <a:rPr lang="en-US" dirty="0">
                <a:solidFill>
                  <a:schemeClr val="tx1"/>
                </a:solidFill>
                <a:latin typeface="Söhne"/>
              </a:rPr>
              <a:t>P</a:t>
            </a:r>
            <a:r>
              <a:rPr lang="en-US" b="0" i="0" dirty="0">
                <a:solidFill>
                  <a:schemeClr val="tx1"/>
                </a:solidFill>
                <a:effectLst/>
                <a:latin typeface="Söhne"/>
              </a:rPr>
              <a:t>recontemplation</a:t>
            </a:r>
          </a:p>
          <a:p>
            <a:r>
              <a:rPr lang="en-US" b="0" i="0" dirty="0">
                <a:solidFill>
                  <a:schemeClr val="tx1"/>
                </a:solidFill>
                <a:effectLst/>
                <a:latin typeface="Söhne"/>
              </a:rPr>
              <a:t>Contemplation </a:t>
            </a:r>
          </a:p>
          <a:p>
            <a:r>
              <a:rPr lang="en-US" b="0" i="0" dirty="0">
                <a:solidFill>
                  <a:schemeClr val="tx1"/>
                </a:solidFill>
                <a:effectLst/>
                <a:latin typeface="Söhne"/>
              </a:rPr>
              <a:t>Preparation</a:t>
            </a:r>
          </a:p>
          <a:p>
            <a:r>
              <a:rPr lang="en-US" b="0" i="0" dirty="0">
                <a:solidFill>
                  <a:schemeClr val="tx1"/>
                </a:solidFill>
                <a:effectLst/>
                <a:latin typeface="Söhne"/>
              </a:rPr>
              <a:t>Action</a:t>
            </a:r>
          </a:p>
          <a:p>
            <a:r>
              <a:rPr lang="en-US" b="0" i="0" dirty="0">
                <a:solidFill>
                  <a:schemeClr val="tx1"/>
                </a:solidFill>
                <a:effectLst/>
                <a:latin typeface="Söhne"/>
              </a:rPr>
              <a:t>Maintenance</a:t>
            </a:r>
            <a:endParaRPr lang="en-US" dirty="0">
              <a:solidFill>
                <a:schemeClr val="tx1"/>
              </a:solidFill>
            </a:endParaRPr>
          </a:p>
        </p:txBody>
      </p:sp>
      <p:sp>
        <p:nvSpPr>
          <p:cNvPr id="4" name="Date Placeholder 3">
            <a:extLst>
              <a:ext uri="{FF2B5EF4-FFF2-40B4-BE49-F238E27FC236}">
                <a16:creationId xmlns:a16="http://schemas.microsoft.com/office/drawing/2014/main" id="{68FCD7E5-6B37-EDD4-B86B-65E9F0C69816}"/>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4400F54F-A7A8-6EF1-09ED-7DF7B6768CE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4B769EE-9BDC-3293-2DC1-CC89D74EAE86}"/>
              </a:ext>
            </a:extLst>
          </p:cNvPr>
          <p:cNvSpPr>
            <a:spLocks noGrp="1"/>
          </p:cNvSpPr>
          <p:nvPr>
            <p:ph type="sldNum" sz="quarter" idx="12"/>
          </p:nvPr>
        </p:nvSpPr>
        <p:spPr/>
        <p:txBody>
          <a:bodyPr/>
          <a:lstStyle/>
          <a:p>
            <a:fld id="{DBA1B0FB-D917-4C8C-928F-313BD683BF39}" type="slidenum">
              <a:rPr lang="en-US" smtClean="0"/>
              <a:t>14</a:t>
            </a:fld>
            <a:endParaRPr lang="en-US"/>
          </a:p>
        </p:txBody>
      </p:sp>
    </p:spTree>
    <p:extLst>
      <p:ext uri="{BB962C8B-B14F-4D97-AF65-F5344CB8AC3E}">
        <p14:creationId xmlns:p14="http://schemas.microsoft.com/office/powerpoint/2010/main" val="352998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74000">
              <a:srgbClr val="00B0F0"/>
            </a:gs>
            <a:gs pos="100000">
              <a:srgbClr val="DBFCF2"/>
            </a:gs>
            <a:gs pos="0">
              <a:schemeClr val="bg1">
                <a:lumMod val="95000"/>
                <a:lumOff val="5000"/>
              </a:schemeClr>
            </a:gs>
            <a:gs pos="23000">
              <a:schemeClr val="accent1">
                <a:lumMod val="6000"/>
              </a:schemeClr>
            </a:gs>
            <a:gs pos="100000">
              <a:schemeClr val="accent1">
                <a:lumMod val="68000"/>
              </a:schemeClr>
            </a:gs>
            <a:gs pos="9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F6CF-FA01-CC08-810C-6D5BEFDCA9AA}"/>
              </a:ext>
            </a:extLst>
          </p:cNvPr>
          <p:cNvSpPr>
            <a:spLocks noGrp="1"/>
          </p:cNvSpPr>
          <p:nvPr>
            <p:ph type="title"/>
          </p:nvPr>
        </p:nvSpPr>
        <p:spPr/>
        <p:txBody>
          <a:bodyPr/>
          <a:lstStyle/>
          <a:p>
            <a:r>
              <a:rPr lang="en-US" dirty="0"/>
              <a:t>INTERVENTIONS: </a:t>
            </a:r>
            <a:r>
              <a:rPr lang="en-US" sz="4800" dirty="0"/>
              <a:t>Mapping</a:t>
            </a:r>
            <a:br>
              <a:rPr lang="en-US" sz="4800" dirty="0"/>
            </a:br>
            <a:endParaRPr lang="en-US" dirty="0"/>
          </a:p>
        </p:txBody>
      </p:sp>
      <p:sp>
        <p:nvSpPr>
          <p:cNvPr id="3" name="Content Placeholder 2">
            <a:extLst>
              <a:ext uri="{FF2B5EF4-FFF2-40B4-BE49-F238E27FC236}">
                <a16:creationId xmlns:a16="http://schemas.microsoft.com/office/drawing/2014/main" id="{CF7181BA-3E44-5228-5066-22745BB6C9B2}"/>
              </a:ext>
            </a:extLst>
          </p:cNvPr>
          <p:cNvSpPr>
            <a:spLocks noGrp="1"/>
          </p:cNvSpPr>
          <p:nvPr>
            <p:ph idx="1"/>
          </p:nvPr>
        </p:nvSpPr>
        <p:spPr>
          <a:xfrm>
            <a:off x="550863" y="1517515"/>
            <a:ext cx="11090274" cy="4575309"/>
          </a:xfrm>
          <a:gradFill>
            <a:gsLst>
              <a:gs pos="84000">
                <a:srgbClr val="00B0F0"/>
              </a:gs>
              <a:gs pos="100000">
                <a:srgbClr val="DBFCF2"/>
              </a:gs>
              <a:gs pos="0">
                <a:schemeClr val="bg1">
                  <a:lumMod val="95000"/>
                  <a:lumOff val="5000"/>
                </a:schemeClr>
              </a:gs>
              <a:gs pos="66000">
                <a:schemeClr val="accent1">
                  <a:lumMod val="6000"/>
                </a:schemeClr>
              </a:gs>
              <a:gs pos="100000">
                <a:schemeClr val="accent1">
                  <a:lumMod val="68000"/>
                </a:schemeClr>
              </a:gs>
              <a:gs pos="100000">
                <a:schemeClr val="accent1">
                  <a:lumMod val="30000"/>
                  <a:lumOff val="70000"/>
                </a:schemeClr>
              </a:gs>
            </a:gsLst>
            <a:lin ang="2700000" scaled="1"/>
          </a:gradFill>
        </p:spPr>
        <p:txBody>
          <a:bodyPr/>
          <a:lstStyle/>
          <a:p>
            <a:r>
              <a:rPr lang="en-US" sz="2400" b="0" i="0" dirty="0">
                <a:solidFill>
                  <a:schemeClr val="tx1"/>
                </a:solidFill>
                <a:effectLst/>
                <a:latin typeface="Söhne"/>
              </a:rPr>
              <a:t>Mapping, as an intervention for change in the context of counseling psychology, involves creating visual representations or diagrams to help individuals explore and understand their thoughts, emotions, behaviors, and relationships. This process can provide clarity, insight, and a structured way to navigate personal or relational challenges.</a:t>
            </a:r>
          </a:p>
          <a:p>
            <a:r>
              <a:rPr lang="en-US" sz="2400" b="0" i="0" dirty="0">
                <a:solidFill>
                  <a:schemeClr val="tx1"/>
                </a:solidFill>
                <a:effectLst/>
                <a:latin typeface="Söhne"/>
              </a:rPr>
              <a:t>Types of mapping: goals, timeline, mind/thought, behaviors, emotions, values, principles, genograms, and relationships. </a:t>
            </a:r>
          </a:p>
          <a:p>
            <a:r>
              <a:rPr lang="en-US" sz="2400" dirty="0">
                <a:solidFill>
                  <a:schemeClr val="tx1"/>
                </a:solidFill>
                <a:latin typeface="Söhne"/>
              </a:rPr>
              <a:t>Gives the therapist different ways to connect with a client’s personality and preferences.</a:t>
            </a:r>
            <a:endParaRPr lang="en-US" sz="2400" b="0" i="0" dirty="0">
              <a:solidFill>
                <a:schemeClr val="tx1"/>
              </a:solidFill>
              <a:effectLst/>
              <a:latin typeface="Söhne"/>
            </a:endParaRPr>
          </a:p>
          <a:p>
            <a:pPr marL="0" indent="0">
              <a:buNone/>
            </a:pPr>
            <a:r>
              <a:rPr lang="en-US" sz="2400" b="0" i="0" dirty="0">
                <a:solidFill>
                  <a:schemeClr val="tx1"/>
                </a:solidFill>
                <a:effectLst/>
                <a:latin typeface="Söhne"/>
              </a:rPr>
              <a:t> </a:t>
            </a:r>
            <a:endParaRPr lang="en-US" sz="2800" dirty="0">
              <a:solidFill>
                <a:schemeClr val="tx1"/>
              </a:solidFill>
            </a:endParaRPr>
          </a:p>
        </p:txBody>
      </p:sp>
      <p:sp>
        <p:nvSpPr>
          <p:cNvPr id="4" name="Date Placeholder 3">
            <a:extLst>
              <a:ext uri="{FF2B5EF4-FFF2-40B4-BE49-F238E27FC236}">
                <a16:creationId xmlns:a16="http://schemas.microsoft.com/office/drawing/2014/main" id="{11AAE432-CCA3-5146-1F52-52C90D92EAF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DFE02918-CEB9-CD3D-52DE-C574F629D99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8E8BE458-F31E-F5A1-DC5A-6EB0E60F2B25}"/>
              </a:ext>
            </a:extLst>
          </p:cNvPr>
          <p:cNvSpPr>
            <a:spLocks noGrp="1"/>
          </p:cNvSpPr>
          <p:nvPr>
            <p:ph type="sldNum" sz="quarter" idx="12"/>
          </p:nvPr>
        </p:nvSpPr>
        <p:spPr/>
        <p:txBody>
          <a:bodyPr/>
          <a:lstStyle/>
          <a:p>
            <a:fld id="{DBA1B0FB-D917-4C8C-928F-313BD683BF39}" type="slidenum">
              <a:rPr lang="en-US" smtClean="0"/>
              <a:t>15</a:t>
            </a:fld>
            <a:endParaRPr lang="en-US"/>
          </a:p>
        </p:txBody>
      </p:sp>
    </p:spTree>
    <p:extLst>
      <p:ext uri="{BB962C8B-B14F-4D97-AF65-F5344CB8AC3E}">
        <p14:creationId xmlns:p14="http://schemas.microsoft.com/office/powerpoint/2010/main" val="324408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74000">
              <a:srgbClr val="00B0F0"/>
            </a:gs>
            <a:gs pos="100000">
              <a:srgbClr val="DBFCF2"/>
            </a:gs>
            <a:gs pos="0">
              <a:schemeClr val="bg1">
                <a:lumMod val="95000"/>
                <a:lumOff val="5000"/>
              </a:schemeClr>
            </a:gs>
            <a:gs pos="23000">
              <a:schemeClr val="accent1">
                <a:lumMod val="6000"/>
              </a:schemeClr>
            </a:gs>
            <a:gs pos="100000">
              <a:schemeClr val="accent1">
                <a:lumMod val="68000"/>
              </a:schemeClr>
            </a:gs>
            <a:gs pos="97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2F6CF-FA01-CC08-810C-6D5BEFDCA9AA}"/>
              </a:ext>
            </a:extLst>
          </p:cNvPr>
          <p:cNvSpPr>
            <a:spLocks noGrp="1"/>
          </p:cNvSpPr>
          <p:nvPr>
            <p:ph type="title"/>
          </p:nvPr>
        </p:nvSpPr>
        <p:spPr/>
        <p:txBody>
          <a:bodyPr/>
          <a:lstStyle/>
          <a:p>
            <a:r>
              <a:rPr lang="en-US" dirty="0"/>
              <a:t>INTERVENTIONS: Attachment</a:t>
            </a:r>
            <a:br>
              <a:rPr lang="en-US" sz="4800" dirty="0"/>
            </a:br>
            <a:endParaRPr lang="en-US" dirty="0"/>
          </a:p>
        </p:txBody>
      </p:sp>
      <p:sp>
        <p:nvSpPr>
          <p:cNvPr id="3" name="Content Placeholder 2">
            <a:extLst>
              <a:ext uri="{FF2B5EF4-FFF2-40B4-BE49-F238E27FC236}">
                <a16:creationId xmlns:a16="http://schemas.microsoft.com/office/drawing/2014/main" id="{CF7181BA-3E44-5228-5066-22745BB6C9B2}"/>
              </a:ext>
            </a:extLst>
          </p:cNvPr>
          <p:cNvSpPr>
            <a:spLocks noGrp="1"/>
          </p:cNvSpPr>
          <p:nvPr>
            <p:ph idx="1"/>
          </p:nvPr>
        </p:nvSpPr>
        <p:spPr>
          <a:xfrm>
            <a:off x="550863" y="1293779"/>
            <a:ext cx="11090274" cy="5014946"/>
          </a:xfrm>
          <a:gradFill>
            <a:gsLst>
              <a:gs pos="100000">
                <a:srgbClr val="00B0F0"/>
              </a:gs>
              <a:gs pos="100000">
                <a:srgbClr val="DBFCF2"/>
              </a:gs>
              <a:gs pos="0">
                <a:schemeClr val="bg1">
                  <a:lumMod val="95000"/>
                  <a:lumOff val="5000"/>
                </a:schemeClr>
              </a:gs>
              <a:gs pos="76000">
                <a:schemeClr val="accent1">
                  <a:lumMod val="6000"/>
                </a:schemeClr>
              </a:gs>
              <a:gs pos="100000">
                <a:schemeClr val="accent1">
                  <a:lumMod val="68000"/>
                </a:schemeClr>
              </a:gs>
              <a:gs pos="100000">
                <a:schemeClr val="accent1">
                  <a:lumMod val="30000"/>
                  <a:lumOff val="70000"/>
                </a:schemeClr>
              </a:gs>
            </a:gsLst>
            <a:lin ang="2700000" scaled="1"/>
          </a:gradFill>
        </p:spPr>
        <p:txBody>
          <a:bodyPr/>
          <a:lstStyle/>
          <a:p>
            <a:pPr marL="0" indent="0">
              <a:buNone/>
            </a:pPr>
            <a:r>
              <a:rPr lang="en-US" sz="2400" b="0" i="0" dirty="0">
                <a:solidFill>
                  <a:schemeClr val="tx1"/>
                </a:solidFill>
                <a:effectLst/>
                <a:latin typeface="Söhne"/>
              </a:rPr>
              <a:t> Attachment theory, developed by John Bowlby and later expanded upon by Mary Ainsworth, is a psychological framework that explores the emotional bonds or attachments formed between individuals, particularly in early childhood, and how these attachments influence later development, relationships, and mental health.</a:t>
            </a:r>
          </a:p>
          <a:p>
            <a:pPr marL="0" indent="0">
              <a:buNone/>
            </a:pPr>
            <a:r>
              <a:rPr lang="en-US" sz="2400" b="0" i="0" dirty="0">
                <a:solidFill>
                  <a:schemeClr val="tx1"/>
                </a:solidFill>
                <a:effectLst/>
                <a:latin typeface="Söhne"/>
              </a:rPr>
              <a:t>Attachment theory suggests that the quality of early relationships, especially those with primary caregivers, plays a crucial role in shaping an individual's emotional and social development. </a:t>
            </a:r>
          </a:p>
          <a:p>
            <a:pPr marL="0" indent="0">
              <a:buNone/>
            </a:pPr>
            <a:r>
              <a:rPr lang="en-US" sz="2400" b="0" i="0" dirty="0">
                <a:solidFill>
                  <a:schemeClr val="tx1"/>
                </a:solidFill>
                <a:effectLst/>
                <a:latin typeface="Söhne"/>
              </a:rPr>
              <a:t> </a:t>
            </a:r>
            <a:r>
              <a:rPr lang="en-US" sz="2400" dirty="0">
                <a:solidFill>
                  <a:schemeClr val="tx1"/>
                </a:solidFill>
                <a:latin typeface="Söhne"/>
              </a:rPr>
              <a:t>A</a:t>
            </a:r>
            <a:r>
              <a:rPr lang="en-US" sz="2400" b="0" i="0" dirty="0">
                <a:solidFill>
                  <a:schemeClr val="tx1"/>
                </a:solidFill>
                <a:effectLst/>
                <a:latin typeface="Söhne"/>
              </a:rPr>
              <a:t>ttachment patterns established in early childhood can influence adult relationships and interpersonal dynamics. Understanding attachment styles is valuable in counseling psychology, especially when working with individuals or couples to address relationship challenges and foster healthier connections.</a:t>
            </a:r>
          </a:p>
        </p:txBody>
      </p:sp>
      <p:sp>
        <p:nvSpPr>
          <p:cNvPr id="4" name="Date Placeholder 3">
            <a:extLst>
              <a:ext uri="{FF2B5EF4-FFF2-40B4-BE49-F238E27FC236}">
                <a16:creationId xmlns:a16="http://schemas.microsoft.com/office/drawing/2014/main" id="{11AAE432-CCA3-5146-1F52-52C90D92EAF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DFE02918-CEB9-CD3D-52DE-C574F629D99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8E8BE458-F31E-F5A1-DC5A-6EB0E60F2B25}"/>
              </a:ext>
            </a:extLst>
          </p:cNvPr>
          <p:cNvSpPr>
            <a:spLocks noGrp="1"/>
          </p:cNvSpPr>
          <p:nvPr>
            <p:ph type="sldNum" sz="quarter" idx="12"/>
          </p:nvPr>
        </p:nvSpPr>
        <p:spPr/>
        <p:txBody>
          <a:bodyPr/>
          <a:lstStyle/>
          <a:p>
            <a:fld id="{DBA1B0FB-D917-4C8C-928F-313BD683BF39}" type="slidenum">
              <a:rPr lang="en-US" smtClean="0"/>
              <a:t>16</a:t>
            </a:fld>
            <a:endParaRPr lang="en-US"/>
          </a:p>
        </p:txBody>
      </p:sp>
    </p:spTree>
    <p:extLst>
      <p:ext uri="{BB962C8B-B14F-4D97-AF65-F5344CB8AC3E}">
        <p14:creationId xmlns:p14="http://schemas.microsoft.com/office/powerpoint/2010/main" val="1962556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74000">
              <a:srgbClr val="00B0F0"/>
            </a:gs>
            <a:gs pos="100000">
              <a:srgbClr val="DBFCF2"/>
            </a:gs>
            <a:gs pos="0">
              <a:schemeClr val="bg1">
                <a:lumMod val="95000"/>
                <a:lumOff val="5000"/>
              </a:schemeClr>
            </a:gs>
            <a:gs pos="23000">
              <a:schemeClr val="accent1">
                <a:lumMod val="6000"/>
              </a:schemeClr>
            </a:gs>
            <a:gs pos="100000">
              <a:schemeClr val="accent1">
                <a:lumMod val="68000"/>
              </a:schemeClr>
            </a:gs>
            <a:gs pos="97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p:txBody>
          <a:bodyPr/>
          <a:lstStyle/>
          <a:p>
            <a:r>
              <a:rPr lang="en-US" dirty="0"/>
              <a:t>INTERVENTIONS: Core Values</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56427"/>
            <a:ext cx="11090274" cy="4536398"/>
          </a:xfrm>
          <a:gradFill>
            <a:gsLst>
              <a:gs pos="85000">
                <a:srgbClr val="00B0F0"/>
              </a:gs>
              <a:gs pos="100000">
                <a:srgbClr val="DBFCF2"/>
              </a:gs>
              <a:gs pos="0">
                <a:schemeClr val="bg1">
                  <a:lumMod val="95000"/>
                  <a:lumOff val="5000"/>
                </a:schemeClr>
              </a:gs>
              <a:gs pos="66000">
                <a:schemeClr val="accent1">
                  <a:lumMod val="6000"/>
                </a:schemeClr>
              </a:gs>
              <a:gs pos="100000">
                <a:schemeClr val="accent1">
                  <a:lumMod val="68000"/>
                </a:schemeClr>
              </a:gs>
              <a:gs pos="100000">
                <a:schemeClr val="accent1">
                  <a:lumMod val="30000"/>
                  <a:lumOff val="70000"/>
                </a:schemeClr>
              </a:gs>
            </a:gsLst>
            <a:lin ang="2700000" scaled="1"/>
          </a:gradFill>
        </p:spPr>
        <p:txBody>
          <a:bodyPr/>
          <a:lstStyle/>
          <a:p>
            <a:pPr marL="0" indent="0">
              <a:buNone/>
            </a:pPr>
            <a:r>
              <a:rPr lang="en-US" b="0" i="0" dirty="0">
                <a:solidFill>
                  <a:schemeClr val="tx1"/>
                </a:solidFill>
                <a:effectLst/>
                <a:latin typeface="Söhne"/>
              </a:rPr>
              <a:t>  In counseling psychology, incorporating core values as an intervention in therapy is a powerful approach.</a:t>
            </a:r>
          </a:p>
          <a:p>
            <a:pPr marL="0" indent="0">
              <a:buNone/>
            </a:pPr>
            <a:r>
              <a:rPr lang="en-US" b="0" i="0" dirty="0">
                <a:solidFill>
                  <a:schemeClr val="tx1"/>
                </a:solidFill>
                <a:effectLst/>
                <a:latin typeface="Söhne"/>
              </a:rPr>
              <a:t>                                       Here are some ways you can use core values in therapy</a:t>
            </a:r>
            <a:r>
              <a:rPr lang="en-US" dirty="0">
                <a:solidFill>
                  <a:srgbClr val="374151"/>
                </a:solidFill>
                <a:latin typeface="Söhne"/>
              </a:rPr>
              <a:t>:</a:t>
            </a:r>
          </a:p>
          <a:p>
            <a:r>
              <a:rPr lang="en-US" dirty="0">
                <a:solidFill>
                  <a:schemeClr val="tx1"/>
                </a:solidFill>
              </a:rPr>
              <a:t>Values clarification and aligning behaviors to values.</a:t>
            </a:r>
          </a:p>
          <a:p>
            <a:r>
              <a:rPr lang="en-US" dirty="0">
                <a:solidFill>
                  <a:schemeClr val="tx1"/>
                </a:solidFill>
              </a:rPr>
              <a:t>Values Mapping – creating a values-based life plan.</a:t>
            </a:r>
          </a:p>
          <a:p>
            <a:r>
              <a:rPr lang="en-US" dirty="0">
                <a:solidFill>
                  <a:schemeClr val="tx1"/>
                </a:solidFill>
              </a:rPr>
              <a:t>Objectives and goal setting based on values.</a:t>
            </a:r>
          </a:p>
          <a:p>
            <a:r>
              <a:rPr lang="en-US" dirty="0">
                <a:solidFill>
                  <a:schemeClr val="tx1"/>
                </a:solidFill>
              </a:rPr>
              <a:t>Identifying Core Values</a:t>
            </a:r>
          </a:p>
          <a:p>
            <a:r>
              <a:rPr lang="en-US" dirty="0">
                <a:solidFill>
                  <a:schemeClr val="tx1"/>
                </a:solidFill>
              </a:rPr>
              <a:t>Using Values for self-reflection and awareness training.</a:t>
            </a:r>
          </a:p>
          <a:p>
            <a:r>
              <a:rPr lang="en-US" dirty="0">
                <a:solidFill>
                  <a:schemeClr val="tx1"/>
                </a:solidFill>
              </a:rPr>
              <a:t>Integrating Mindfulness connected to core values. </a:t>
            </a:r>
          </a:p>
          <a:p>
            <a:endParaRPr lang="en-US" dirty="0">
              <a:solidFill>
                <a:schemeClr val="tx1"/>
              </a:solidFill>
            </a:endParaRP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17</a:t>
            </a:fld>
            <a:endParaRPr lang="en-US"/>
          </a:p>
        </p:txBody>
      </p:sp>
    </p:spTree>
    <p:extLst>
      <p:ext uri="{BB962C8B-B14F-4D97-AF65-F5344CB8AC3E}">
        <p14:creationId xmlns:p14="http://schemas.microsoft.com/office/powerpoint/2010/main" val="275965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82000">
              <a:schemeClr val="accent1">
                <a:lumMod val="40000"/>
                <a:lumOff val="60000"/>
              </a:schemeClr>
            </a:gs>
            <a:gs pos="96000">
              <a:srgbClr val="DBFCF2"/>
            </a:gs>
            <a:gs pos="0">
              <a:schemeClr val="bg1">
                <a:lumMod val="95000"/>
                <a:lumOff val="5000"/>
              </a:schemeClr>
            </a:gs>
            <a:gs pos="27000">
              <a:schemeClr val="accent1">
                <a:lumMod val="6000"/>
              </a:schemeClr>
            </a:gs>
            <a:gs pos="44000">
              <a:schemeClr val="accent1">
                <a:lumMod val="68000"/>
              </a:schemeClr>
            </a:gs>
            <a:gs pos="67000">
              <a:schemeClr val="accent1">
                <a:lumMod val="5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p:txBody>
          <a:bodyPr/>
          <a:lstStyle/>
          <a:p>
            <a:r>
              <a:rPr lang="en-US" dirty="0"/>
              <a:t>INTERVENTIONS: Birth Order</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894312"/>
            <a:ext cx="11090274" cy="4211549"/>
          </a:xfrm>
          <a:gradFill>
            <a:gsLst>
              <a:gs pos="100000">
                <a:srgbClr val="92D050"/>
              </a:gs>
              <a:gs pos="100000">
                <a:srgbClr val="FFFF99"/>
              </a:gs>
              <a:gs pos="100000">
                <a:srgbClr val="DBFCF2"/>
              </a:gs>
              <a:gs pos="73000">
                <a:schemeClr val="bg1">
                  <a:lumMod val="95000"/>
                  <a:lumOff val="5000"/>
                </a:schemeClr>
              </a:gs>
              <a:gs pos="86000">
                <a:schemeClr val="accent1">
                  <a:lumMod val="6000"/>
                </a:schemeClr>
              </a:gs>
              <a:gs pos="100000">
                <a:schemeClr val="accent1">
                  <a:lumMod val="68000"/>
                </a:schemeClr>
              </a:gs>
              <a:gs pos="100000">
                <a:schemeClr val="accent1">
                  <a:lumMod val="75000"/>
                </a:schemeClr>
              </a:gs>
            </a:gsLst>
            <a:lin ang="2700000" scaled="1"/>
          </a:gradFill>
        </p:spPr>
        <p:txBody>
          <a:bodyPr/>
          <a:lstStyle/>
          <a:p>
            <a:r>
              <a:rPr lang="en-US" dirty="0">
                <a:solidFill>
                  <a:schemeClr val="tx1"/>
                </a:solidFill>
                <a:latin typeface="Söhne"/>
              </a:rPr>
              <a:t>U</a:t>
            </a:r>
            <a:r>
              <a:rPr lang="en-US" b="0" i="0" dirty="0">
                <a:solidFill>
                  <a:schemeClr val="tx1"/>
                </a:solidFill>
                <a:effectLst/>
                <a:latin typeface="Söhne"/>
              </a:rPr>
              <a:t>nderstanding birth order and family systems can provide valuable insights into an individual's personality, relationships, and overall psychological well-being. </a:t>
            </a:r>
          </a:p>
          <a:p>
            <a:r>
              <a:rPr lang="en-US" dirty="0">
                <a:solidFill>
                  <a:schemeClr val="tx1"/>
                </a:solidFill>
                <a:latin typeface="Söhne"/>
              </a:rPr>
              <a:t>First born or oldest child, Middle child, Youngest child, and Only child. </a:t>
            </a:r>
          </a:p>
          <a:p>
            <a:r>
              <a:rPr lang="en-US" dirty="0">
                <a:solidFill>
                  <a:schemeClr val="tx1"/>
                </a:solidFill>
                <a:latin typeface="Söhne"/>
              </a:rPr>
              <a:t>This can be understood in conjunction with interaction within family structure, roles in the family, communication patterns, dependency /codependency issues, boundary issues, triangulation, and generational patterns. </a:t>
            </a:r>
          </a:p>
          <a:p>
            <a:r>
              <a:rPr lang="en-US" dirty="0">
                <a:solidFill>
                  <a:schemeClr val="tx1"/>
                </a:solidFill>
                <a:latin typeface="Söhne"/>
              </a:rPr>
              <a:t>I</a:t>
            </a:r>
            <a:r>
              <a:rPr lang="en-US" b="0" i="0" dirty="0">
                <a:solidFill>
                  <a:schemeClr val="tx1"/>
                </a:solidFill>
                <a:effectLst/>
                <a:latin typeface="Söhne"/>
              </a:rPr>
              <a:t>ntegrating knowledge about birth order and family systems can enhance your understanding of clients' experiences and help tailor interventions that address specific family dynamics and individual needs. </a:t>
            </a:r>
            <a:endParaRPr lang="en-US" dirty="0">
              <a:solidFill>
                <a:schemeClr val="tx1"/>
              </a:solidFill>
            </a:endParaRP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18</a:t>
            </a:fld>
            <a:endParaRPr lang="en-US"/>
          </a:p>
        </p:txBody>
      </p:sp>
    </p:spTree>
    <p:extLst>
      <p:ext uri="{BB962C8B-B14F-4D97-AF65-F5344CB8AC3E}">
        <p14:creationId xmlns:p14="http://schemas.microsoft.com/office/powerpoint/2010/main" val="3511837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99000">
              <a:schemeClr val="accent1">
                <a:lumMod val="20000"/>
                <a:lumOff val="80000"/>
              </a:schemeClr>
            </a:gs>
            <a:gs pos="100000">
              <a:srgbClr val="DBFCF2"/>
            </a:gs>
            <a:gs pos="0">
              <a:schemeClr val="bg1">
                <a:lumMod val="95000"/>
                <a:lumOff val="5000"/>
              </a:schemeClr>
            </a:gs>
            <a:gs pos="24000">
              <a:schemeClr val="accent1">
                <a:lumMod val="6000"/>
              </a:schemeClr>
            </a:gs>
            <a:gs pos="63000">
              <a:schemeClr val="accent1">
                <a:lumMod val="68000"/>
              </a:schemeClr>
            </a:gs>
            <a:gs pos="44000">
              <a:schemeClr val="accent1">
                <a:lumMod val="40000"/>
                <a:lumOff val="6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a:xfrm>
            <a:off x="550862" y="549275"/>
            <a:ext cx="11091600" cy="977968"/>
          </a:xfrm>
        </p:spPr>
        <p:txBody>
          <a:bodyPr/>
          <a:lstStyle/>
          <a:p>
            <a:r>
              <a:rPr lang="en-US" dirty="0"/>
              <a:t>INTERVENTIONS: A.N.T.S.</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27243"/>
            <a:ext cx="11090274" cy="4565581"/>
          </a:xfrm>
          <a:gradFill>
            <a:gsLst>
              <a:gs pos="99000">
                <a:schemeClr val="accent1">
                  <a:lumMod val="20000"/>
                  <a:lumOff val="80000"/>
                </a:schemeClr>
              </a:gs>
              <a:gs pos="100000">
                <a:srgbClr val="DBFCF2"/>
              </a:gs>
              <a:gs pos="75000">
                <a:schemeClr val="bg1">
                  <a:lumMod val="95000"/>
                  <a:lumOff val="5000"/>
                </a:schemeClr>
              </a:gs>
              <a:gs pos="91000">
                <a:schemeClr val="accent1">
                  <a:lumMod val="68000"/>
                </a:schemeClr>
              </a:gs>
              <a:gs pos="88000">
                <a:schemeClr val="accent1">
                  <a:lumMod val="40000"/>
                  <a:lumOff val="60000"/>
                </a:schemeClr>
              </a:gs>
            </a:gsLst>
            <a:lin ang="2700000" scaled="1"/>
          </a:gradFill>
        </p:spPr>
        <p:txBody>
          <a:bodyPr/>
          <a:lstStyle/>
          <a:p>
            <a:pPr marL="0" indent="0">
              <a:buNone/>
            </a:pPr>
            <a:r>
              <a:rPr lang="en-US" b="0" i="0" dirty="0">
                <a:solidFill>
                  <a:schemeClr val="tx1"/>
                </a:solidFill>
                <a:effectLst/>
                <a:latin typeface="Söhne"/>
              </a:rPr>
              <a:t>Automatic negative thoughts (ANTs) are patterns of thought that are often negative and happen automatically in response to certain situations. This is a fundamental aspect of cognitive-behavioral approaches, and it plays a crucial role in improving mental well-being.  Sometimes called ‘</a:t>
            </a:r>
            <a:r>
              <a:rPr lang="en-US" b="0" i="0" dirty="0" err="1">
                <a:solidFill>
                  <a:schemeClr val="tx1"/>
                </a:solidFill>
                <a:effectLst/>
                <a:latin typeface="Söhne"/>
              </a:rPr>
              <a:t>stinkin</a:t>
            </a:r>
            <a:r>
              <a:rPr lang="en-US" b="0" i="0" dirty="0">
                <a:solidFill>
                  <a:schemeClr val="tx1"/>
                </a:solidFill>
                <a:effectLst/>
                <a:latin typeface="Söhne"/>
              </a:rPr>
              <a:t>’ </a:t>
            </a:r>
            <a:r>
              <a:rPr lang="en-US" b="0" i="0" dirty="0" err="1">
                <a:solidFill>
                  <a:schemeClr val="tx1"/>
                </a:solidFill>
                <a:effectLst/>
                <a:latin typeface="Söhne"/>
              </a:rPr>
              <a:t>thinkin</a:t>
            </a:r>
            <a:r>
              <a:rPr lang="en-US" b="0" i="0" dirty="0">
                <a:solidFill>
                  <a:schemeClr val="tx1"/>
                </a:solidFill>
                <a:effectLst/>
                <a:latin typeface="Söhne"/>
              </a:rPr>
              <a:t>’.</a:t>
            </a:r>
            <a:r>
              <a:rPr lang="en-US" b="0" i="0" dirty="0">
                <a:solidFill>
                  <a:srgbClr val="374151"/>
                </a:solidFill>
                <a:effectLst/>
                <a:latin typeface="Söhne"/>
              </a:rPr>
              <a:t>.</a:t>
            </a:r>
          </a:p>
          <a:p>
            <a:pPr marL="0" indent="0">
              <a:buNone/>
            </a:pPr>
            <a:r>
              <a:rPr lang="en-US" b="0" i="0" dirty="0">
                <a:solidFill>
                  <a:schemeClr val="tx1"/>
                </a:solidFill>
                <a:effectLst/>
                <a:latin typeface="Söhne"/>
              </a:rPr>
              <a:t>Recognizing these patterns is a crucial step in challenging and changing automatic negative thoughts. Cognitive-behavioral techniques, such as cognitive restructuring, can be effective in addressing these thought processes and promoting more balanced thinking.</a:t>
            </a:r>
          </a:p>
          <a:p>
            <a:pPr marL="0" indent="0">
              <a:buNone/>
            </a:pPr>
            <a:r>
              <a:rPr lang="en-US" dirty="0">
                <a:solidFill>
                  <a:schemeClr val="tx1"/>
                </a:solidFill>
                <a:latin typeface="Söhne"/>
              </a:rPr>
              <a:t>All or nothing (imperative thinking), emotional reasoning, catastrophizing, overgeneralization, mind-reading, personalizing, should thinking, filtering (selective abstraction), perfectionism, the fallacy of control, the fallacy of fairness, minimizing/maximizing, and rationalizing. These are the common ones.</a:t>
            </a:r>
          </a:p>
          <a:p>
            <a:pPr marL="0" indent="0">
              <a:buNone/>
            </a:pPr>
            <a:r>
              <a:rPr lang="en-US" dirty="0">
                <a:solidFill>
                  <a:schemeClr val="tx1"/>
                </a:solidFill>
                <a:latin typeface="Söhne"/>
              </a:rPr>
              <a:t>Tracking by logging, challenging, replacing, and practicing the changes. </a:t>
            </a:r>
            <a:endParaRPr lang="en-US" dirty="0">
              <a:solidFill>
                <a:schemeClr val="tx1"/>
              </a:solidFill>
            </a:endParaRP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19</a:t>
            </a:fld>
            <a:endParaRPr lang="en-US"/>
          </a:p>
        </p:txBody>
      </p:sp>
    </p:spTree>
    <p:extLst>
      <p:ext uri="{BB962C8B-B14F-4D97-AF65-F5344CB8AC3E}">
        <p14:creationId xmlns:p14="http://schemas.microsoft.com/office/powerpoint/2010/main" val="11272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426E-F6F6-4A7C-9181-8C3090996261}"/>
              </a:ext>
            </a:extLst>
          </p:cNvPr>
          <p:cNvSpPr>
            <a:spLocks noGrp="1"/>
          </p:cNvSpPr>
          <p:nvPr>
            <p:ph type="title"/>
          </p:nvPr>
        </p:nvSpPr>
        <p:spPr>
          <a:xfrm>
            <a:off x="550864" y="549275"/>
            <a:ext cx="3565524" cy="1997855"/>
          </a:xfrm>
        </p:spPr>
        <p:txBody>
          <a:bodyPr/>
          <a:lstStyle/>
          <a:p>
            <a:r>
              <a:rPr lang="en-US" dirty="0"/>
              <a:t>Agenda</a:t>
            </a:r>
          </a:p>
        </p:txBody>
      </p:sp>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550863" y="2677306"/>
            <a:ext cx="3565525" cy="3415519"/>
          </a:xfrm>
        </p:spPr>
        <p:txBody>
          <a:bodyPr/>
          <a:lstStyle/>
          <a:p>
            <a:r>
              <a:rPr lang="en-US" dirty="0"/>
              <a:t>Systemic Generational Addiction</a:t>
            </a:r>
          </a:p>
          <a:p>
            <a:r>
              <a:rPr lang="en-US" dirty="0"/>
              <a:t>Systems Theories and Modalities</a:t>
            </a:r>
          </a:p>
          <a:p>
            <a:r>
              <a:rPr lang="en-US" dirty="0"/>
              <a:t>The Change Process</a:t>
            </a:r>
          </a:p>
          <a:p>
            <a:r>
              <a:rPr lang="en-US" dirty="0"/>
              <a:t>Interventions</a:t>
            </a:r>
          </a:p>
          <a:p>
            <a:r>
              <a:rPr lang="en-US" dirty="0"/>
              <a:t>Conclusion</a:t>
            </a:r>
          </a:p>
          <a:p>
            <a:endParaRPr lang="en-US" dirty="0"/>
          </a:p>
        </p:txBody>
      </p:sp>
      <p:pic>
        <p:nvPicPr>
          <p:cNvPr id="8" name="Picture Placeholder 7" descr="Digital Data">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Picture Placeholder 9" descr="Data Points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Picture Placeholder 11" descr="Data Backgrou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a:lstStyle/>
          <a:p>
            <a:r>
              <a:rPr lang="en-US" dirty="0"/>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a:xfrm>
            <a:off x="550862" y="549275"/>
            <a:ext cx="11091600" cy="977968"/>
          </a:xfrm>
        </p:spPr>
        <p:txBody>
          <a:bodyPr/>
          <a:lstStyle/>
          <a:p>
            <a:r>
              <a:rPr lang="en-US" dirty="0">
                <a:solidFill>
                  <a:schemeClr val="bg2"/>
                </a:solidFill>
              </a:rPr>
              <a:t>INTERVENTIONS: D.O.S.</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27243"/>
            <a:ext cx="11090274" cy="4679004"/>
          </a:xfrm>
          <a:blipFill>
            <a:blip r:embed="rId2"/>
            <a:tile tx="0" ty="0" sx="100000" sy="100000" flip="none" algn="tl"/>
          </a:blipFill>
        </p:spPr>
        <p:txBody>
          <a:bodyPr/>
          <a:lstStyle/>
          <a:p>
            <a:pPr marL="0" indent="0">
              <a:buNone/>
            </a:pPr>
            <a:r>
              <a:rPr lang="en-US" sz="2400" dirty="0"/>
              <a:t>                                       Default Operating System (D.O.S.)</a:t>
            </a:r>
          </a:p>
          <a:p>
            <a:pPr marL="0" indent="0">
              <a:buNone/>
            </a:pPr>
            <a:r>
              <a:rPr lang="en-US" sz="2400" dirty="0"/>
              <a:t>It is natural to all of us and is installed during our early years.  </a:t>
            </a:r>
          </a:p>
          <a:p>
            <a:pPr marL="0" indent="0">
              <a:buNone/>
            </a:pPr>
            <a:r>
              <a:rPr lang="en-US" sz="2400" dirty="0"/>
              <a:t>We all have one and is impacted by our family system, birth order, family role, the type of dysfunction we grew up in, our personality traits, gene pool, our development, trauma, complex trauma, and our interpretation of those experiences. These are just a few things that create our D.O.S. </a:t>
            </a:r>
          </a:p>
          <a:p>
            <a:pPr marL="0" indent="0">
              <a:buNone/>
            </a:pPr>
            <a:r>
              <a:rPr lang="en-US" sz="2400" dirty="0"/>
              <a:t>We will repeat what we know until and unless, with help, we choose to do something different. </a:t>
            </a:r>
          </a:p>
          <a:p>
            <a:pPr marL="0" indent="0">
              <a:buNone/>
            </a:pPr>
            <a:r>
              <a:rPr lang="en-US" sz="2400" dirty="0"/>
              <a:t>Identifying the client’s D.O.S. can allow them to make choices to do something different.</a:t>
            </a: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20</a:t>
            </a:fld>
            <a:endParaRPr lang="en-US"/>
          </a:p>
        </p:txBody>
      </p:sp>
    </p:spTree>
    <p:extLst>
      <p:ext uri="{BB962C8B-B14F-4D97-AF65-F5344CB8AC3E}">
        <p14:creationId xmlns:p14="http://schemas.microsoft.com/office/powerpoint/2010/main" val="888814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a:xfrm>
            <a:off x="550863" y="549275"/>
            <a:ext cx="11091600" cy="977968"/>
          </a:xfrm>
        </p:spPr>
        <p:txBody>
          <a:bodyPr/>
          <a:lstStyle/>
          <a:p>
            <a:r>
              <a:rPr lang="en-US" dirty="0"/>
              <a:t>INTERVENTIONS: Codependency Model</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27243"/>
            <a:ext cx="11090274" cy="4565581"/>
          </a:xfrm>
        </p:spPr>
        <p:txBody>
          <a:bodyPr/>
          <a:lstStyle/>
          <a:p>
            <a:pPr marL="0" indent="0">
              <a:buNone/>
            </a:pPr>
            <a:r>
              <a:rPr lang="en-US" sz="1800" dirty="0">
                <a:solidFill>
                  <a:schemeClr val="tx1"/>
                </a:solidFill>
              </a:rPr>
              <a:t>Dependency, </a:t>
            </a:r>
            <a:r>
              <a:rPr lang="en-US" sz="1800" dirty="0" err="1">
                <a:solidFill>
                  <a:schemeClr val="tx1"/>
                </a:solidFill>
              </a:rPr>
              <a:t>Codendency</a:t>
            </a:r>
            <a:r>
              <a:rPr lang="en-US" sz="1800" dirty="0">
                <a:solidFill>
                  <a:schemeClr val="tx1"/>
                </a:solidFill>
              </a:rPr>
              <a:t>, Independency, and Interdependency are concepts related to this modality.</a:t>
            </a:r>
            <a:endParaRPr lang="en-US" sz="1800" kern="0" dirty="0">
              <a:solidFill>
                <a:schemeClr val="tx1"/>
              </a:solidFill>
              <a:effectLst/>
              <a:latin typeface="Segoe UI" panose="020B0502040204020203" pitchFamily="34" charset="0"/>
              <a:ea typeface="Times New Roman" panose="02020603050405020304" pitchFamily="18" charset="0"/>
            </a:endParaRPr>
          </a:p>
          <a:p>
            <a:r>
              <a:rPr lang="en-US" sz="1800" kern="0" dirty="0">
                <a:solidFill>
                  <a:schemeClr val="tx1"/>
                </a:solidFill>
                <a:latin typeface="Segoe UI" panose="020B0502040204020203" pitchFamily="34" charset="0"/>
                <a:ea typeface="Times New Roman" panose="02020603050405020304" pitchFamily="18" charset="0"/>
              </a:rPr>
              <a:t>T</a:t>
            </a:r>
            <a:r>
              <a:rPr lang="en-US" sz="1800" kern="0" dirty="0">
                <a:solidFill>
                  <a:schemeClr val="tx1"/>
                </a:solidFill>
                <a:effectLst/>
                <a:latin typeface="Segoe UI" panose="020B0502040204020203" pitchFamily="34" charset="0"/>
                <a:ea typeface="Times New Roman" panose="02020603050405020304" pitchFamily="18" charset="0"/>
              </a:rPr>
              <a:t>he terms dependency, co-dependency, interdependency, and independence refer to different ways individuals and couples navigate their relationships. </a:t>
            </a:r>
          </a:p>
          <a:p>
            <a:r>
              <a:rPr lang="en-US" b="0" i="0" dirty="0">
                <a:solidFill>
                  <a:schemeClr val="tx1"/>
                </a:solidFill>
                <a:effectLst/>
                <a:latin typeface="Söhne"/>
              </a:rPr>
              <a:t>Understanding and navigating these dynamics can be a key aspect of your counseling and coaching work, helping couples build intimacy while fostering individual growth within the context of shared values.</a:t>
            </a:r>
          </a:p>
          <a:p>
            <a:r>
              <a:rPr lang="en-US" dirty="0">
                <a:solidFill>
                  <a:schemeClr val="tx1"/>
                </a:solidFill>
              </a:rPr>
              <a:t>Helping clients identify their default operating system can give them the understanding needed to make other choices for interacting.</a:t>
            </a:r>
          </a:p>
          <a:p>
            <a:r>
              <a:rPr lang="en-US" dirty="0">
                <a:solidFill>
                  <a:schemeClr val="tx1"/>
                </a:solidFill>
              </a:rPr>
              <a:t>Using this with the concept of boundaries can be a useful way of visualizing a different paradigm for your clients.</a:t>
            </a: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21</a:t>
            </a:fld>
            <a:endParaRPr lang="en-US"/>
          </a:p>
        </p:txBody>
      </p:sp>
    </p:spTree>
    <p:extLst>
      <p:ext uri="{BB962C8B-B14F-4D97-AF65-F5344CB8AC3E}">
        <p14:creationId xmlns:p14="http://schemas.microsoft.com/office/powerpoint/2010/main" val="3268541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a:xfrm>
            <a:off x="550862" y="549275"/>
            <a:ext cx="11091600" cy="977968"/>
          </a:xfrm>
        </p:spPr>
        <p:txBody>
          <a:bodyPr/>
          <a:lstStyle/>
          <a:p>
            <a:r>
              <a:rPr lang="en-US" dirty="0"/>
              <a:t>INTERVENTIONS: Boundaries</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27243"/>
            <a:ext cx="11090274" cy="4565581"/>
          </a:xfrm>
        </p:spPr>
        <p:txBody>
          <a:bodyPr/>
          <a:lstStyle/>
          <a:p>
            <a:r>
              <a:rPr lang="en-US" b="0" i="0" dirty="0">
                <a:solidFill>
                  <a:schemeClr val="tx1"/>
                </a:solidFill>
                <a:effectLst/>
                <a:latin typeface="Söhne"/>
              </a:rPr>
              <a:t>Boundaries refer to the emotional, physical, intellectual, spiritual, and relational limits or guidelines that individuals establish to define acceptable and unacceptable behavior in various relationships and situations. </a:t>
            </a:r>
          </a:p>
          <a:p>
            <a:r>
              <a:rPr lang="en-US" b="0" i="0" dirty="0">
                <a:solidFill>
                  <a:schemeClr val="tx1"/>
                </a:solidFill>
                <a:effectLst/>
                <a:latin typeface="Söhne"/>
              </a:rPr>
              <a:t>Setting boundaries is crucial for maintaining healthy connections with others, preserving one's well-being, and fostering mutual respect. It is essential to help clients maintain personal individual separation while maintaining positive connections in relationships.</a:t>
            </a:r>
          </a:p>
          <a:p>
            <a:r>
              <a:rPr lang="en-US" b="0" i="0" dirty="0">
                <a:solidFill>
                  <a:schemeClr val="tx1"/>
                </a:solidFill>
                <a:effectLst/>
                <a:latin typeface="Söhne"/>
              </a:rPr>
              <a:t>Types of boundaries such as time, space, emotions, physical, trust, social, relational, sexual, financial, thoughts, speech, technology, privacy, </a:t>
            </a:r>
            <a:r>
              <a:rPr lang="en-US" dirty="0">
                <a:solidFill>
                  <a:schemeClr val="tx1"/>
                </a:solidFill>
                <a:latin typeface="Söhne"/>
              </a:rPr>
              <a:t>autonomy, and independence, are important to help clients understand and be able to do so appropriately. </a:t>
            </a:r>
            <a:endParaRPr lang="en-US" dirty="0">
              <a:solidFill>
                <a:schemeClr val="tx1"/>
              </a:solidFill>
            </a:endParaRP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22</a:t>
            </a:fld>
            <a:endParaRPr lang="en-US"/>
          </a:p>
        </p:txBody>
      </p:sp>
    </p:spTree>
    <p:extLst>
      <p:ext uri="{BB962C8B-B14F-4D97-AF65-F5344CB8AC3E}">
        <p14:creationId xmlns:p14="http://schemas.microsoft.com/office/powerpoint/2010/main" val="3615858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a:xfrm>
            <a:off x="550862" y="549275"/>
            <a:ext cx="11091600" cy="977968"/>
          </a:xfrm>
        </p:spPr>
        <p:txBody>
          <a:bodyPr/>
          <a:lstStyle/>
          <a:p>
            <a:r>
              <a:rPr lang="en-US" dirty="0"/>
              <a:t>INTERVENTIONS: Principle-Centered</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27243"/>
            <a:ext cx="11090274" cy="4565581"/>
          </a:xfrm>
        </p:spPr>
        <p:txBody>
          <a:bodyPr/>
          <a:lstStyle/>
          <a:p>
            <a:r>
              <a:rPr lang="en-US" b="0" i="0" dirty="0">
                <a:solidFill>
                  <a:schemeClr val="tx1"/>
                </a:solidFill>
                <a:effectLst/>
                <a:latin typeface="Söhne"/>
              </a:rPr>
              <a:t>Principle-centered thinking is a holistic approach to decision-making and problem-solving that revolves around a set of fundamental principles </a:t>
            </a:r>
            <a:r>
              <a:rPr lang="en-US" dirty="0">
                <a:solidFill>
                  <a:schemeClr val="tx1"/>
                </a:solidFill>
                <a:latin typeface="Söhne"/>
              </a:rPr>
              <a:t>and </a:t>
            </a:r>
            <a:r>
              <a:rPr lang="en-US" b="0" i="0" dirty="0">
                <a:solidFill>
                  <a:schemeClr val="tx1"/>
                </a:solidFill>
                <a:effectLst/>
                <a:latin typeface="Söhne"/>
              </a:rPr>
              <a:t>core values. </a:t>
            </a:r>
          </a:p>
          <a:p>
            <a:r>
              <a:rPr lang="en-US" b="0" i="0" dirty="0">
                <a:solidFill>
                  <a:schemeClr val="tx1"/>
                </a:solidFill>
                <a:effectLst/>
                <a:latin typeface="Söhne"/>
              </a:rPr>
              <a:t>It involves aligning one's actions, choices, and behaviors with these guiding principles, which serve as a moral and ethical compass. It helps in decision-making, and goal-setting, and allows a person to live more closely to their stated core values.</a:t>
            </a:r>
          </a:p>
          <a:p>
            <a:r>
              <a:rPr lang="en-US" b="0" i="0" dirty="0">
                <a:solidFill>
                  <a:schemeClr val="tx1"/>
                </a:solidFill>
                <a:effectLst/>
                <a:latin typeface="Söhne"/>
              </a:rPr>
              <a:t>As a practice, principle-centered thinking encourages individuals to reflect on their core values and principles before making decisions. It emphasizes the importance of integrity, honesty, and staying true to one's beliefs.</a:t>
            </a:r>
          </a:p>
          <a:p>
            <a:r>
              <a:rPr lang="en-US" dirty="0">
                <a:solidFill>
                  <a:schemeClr val="tx1"/>
                </a:solidFill>
                <a:latin typeface="Söhne"/>
              </a:rPr>
              <a:t> Identifying universally true principles related to a client’s core values can be a powerful intervention for growth. </a:t>
            </a:r>
            <a:endParaRPr lang="en-US" dirty="0">
              <a:solidFill>
                <a:schemeClr val="tx1"/>
              </a:solidFill>
            </a:endParaRP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23</a:t>
            </a:fld>
            <a:endParaRPr lang="en-US"/>
          </a:p>
        </p:txBody>
      </p:sp>
    </p:spTree>
    <p:extLst>
      <p:ext uri="{BB962C8B-B14F-4D97-AF65-F5344CB8AC3E}">
        <p14:creationId xmlns:p14="http://schemas.microsoft.com/office/powerpoint/2010/main" val="757580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9DD0-0AFD-3A8B-C86C-DFCB39AA64EF}"/>
              </a:ext>
            </a:extLst>
          </p:cNvPr>
          <p:cNvSpPr>
            <a:spLocks noGrp="1"/>
          </p:cNvSpPr>
          <p:nvPr>
            <p:ph type="title"/>
          </p:nvPr>
        </p:nvSpPr>
        <p:spPr>
          <a:xfrm>
            <a:off x="550862" y="549275"/>
            <a:ext cx="11091600" cy="977968"/>
          </a:xfrm>
        </p:spPr>
        <p:txBody>
          <a:bodyPr/>
          <a:lstStyle/>
          <a:p>
            <a:r>
              <a:rPr lang="en-US" dirty="0"/>
              <a:t>INTERVENTIONS: Resilience Grounding</a:t>
            </a:r>
          </a:p>
        </p:txBody>
      </p:sp>
      <p:sp>
        <p:nvSpPr>
          <p:cNvPr id="3" name="Content Placeholder 2">
            <a:extLst>
              <a:ext uri="{FF2B5EF4-FFF2-40B4-BE49-F238E27FC236}">
                <a16:creationId xmlns:a16="http://schemas.microsoft.com/office/drawing/2014/main" id="{134BA8EE-65B0-9425-16CE-F7075D3F1E13}"/>
              </a:ext>
            </a:extLst>
          </p:cNvPr>
          <p:cNvSpPr>
            <a:spLocks noGrp="1"/>
          </p:cNvSpPr>
          <p:nvPr>
            <p:ph idx="1"/>
          </p:nvPr>
        </p:nvSpPr>
        <p:spPr>
          <a:xfrm>
            <a:off x="550863" y="1527243"/>
            <a:ext cx="11090274" cy="4565581"/>
          </a:xfrm>
          <a:pattFill prst="pct70">
            <a:fgClr>
              <a:schemeClr val="bg2"/>
            </a:fgClr>
            <a:bgClr>
              <a:schemeClr val="accent3">
                <a:lumMod val="40000"/>
                <a:lumOff val="60000"/>
              </a:schemeClr>
            </a:bgClr>
          </a:pattFill>
        </p:spPr>
        <p:txBody>
          <a:bodyPr/>
          <a:lstStyle/>
          <a:p>
            <a:r>
              <a:rPr lang="en-US" b="0" i="0" dirty="0">
                <a:solidFill>
                  <a:schemeClr val="tx1"/>
                </a:solidFill>
                <a:effectLst/>
                <a:latin typeface="Söhne"/>
              </a:rPr>
              <a:t>Resilience refers to the ability to bounce back from adversity, adapt to challenges, and maintain well-being in the face of stressful situations. </a:t>
            </a:r>
          </a:p>
          <a:p>
            <a:r>
              <a:rPr lang="en-US" b="0" i="0" dirty="0">
                <a:solidFill>
                  <a:schemeClr val="tx1"/>
                </a:solidFill>
                <a:effectLst/>
                <a:latin typeface="Söhne"/>
              </a:rPr>
              <a:t>It involves developing coping mechanisms, emotional strength, and a positive mindset to navigate difficulties. Developing emotional strength is an ongoing process. Consistent effort and self-reflection contribute to building resilience over time.</a:t>
            </a:r>
          </a:p>
          <a:p>
            <a:r>
              <a:rPr lang="en-US" dirty="0">
                <a:solidFill>
                  <a:schemeClr val="tx1"/>
                </a:solidFill>
                <a:latin typeface="Söhne"/>
              </a:rPr>
              <a:t>Self-awareness, self-reflection, grounding techniques, mindfulness training, positive support system, focusing on the present, problem-solving skills, strength-based counseling, healthy mindset, and healthy lifestyle skills.  </a:t>
            </a:r>
          </a:p>
          <a:p>
            <a:r>
              <a:rPr lang="en-US" dirty="0">
                <a:solidFill>
                  <a:schemeClr val="tx1"/>
                </a:solidFill>
                <a:latin typeface="Söhne"/>
              </a:rPr>
              <a:t>Sleep, diet, exercise, and drinking water are the basics of a healthy lifestyle. All of these are useful for grounding in the present.</a:t>
            </a:r>
            <a:endParaRPr lang="en-US" dirty="0">
              <a:solidFill>
                <a:schemeClr val="tx1"/>
              </a:solidFill>
            </a:endParaRPr>
          </a:p>
        </p:txBody>
      </p:sp>
      <p:sp>
        <p:nvSpPr>
          <p:cNvPr id="4" name="Date Placeholder 3">
            <a:extLst>
              <a:ext uri="{FF2B5EF4-FFF2-40B4-BE49-F238E27FC236}">
                <a16:creationId xmlns:a16="http://schemas.microsoft.com/office/drawing/2014/main" id="{71D09D20-189A-EA5B-3254-0CB1948EE69A}"/>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14FDEFB0-B2EB-F2FA-BBBC-E97BF5A4996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EA387E-4944-17EB-272C-FB81F8F31EE0}"/>
              </a:ext>
            </a:extLst>
          </p:cNvPr>
          <p:cNvSpPr>
            <a:spLocks noGrp="1"/>
          </p:cNvSpPr>
          <p:nvPr>
            <p:ph type="sldNum" sz="quarter" idx="12"/>
          </p:nvPr>
        </p:nvSpPr>
        <p:spPr/>
        <p:txBody>
          <a:bodyPr/>
          <a:lstStyle/>
          <a:p>
            <a:fld id="{DBA1B0FB-D917-4C8C-928F-313BD683BF39}" type="slidenum">
              <a:rPr lang="en-US" smtClean="0"/>
              <a:t>24</a:t>
            </a:fld>
            <a:endParaRPr lang="en-US"/>
          </a:p>
        </p:txBody>
      </p:sp>
    </p:spTree>
    <p:extLst>
      <p:ext uri="{BB962C8B-B14F-4D97-AF65-F5344CB8AC3E}">
        <p14:creationId xmlns:p14="http://schemas.microsoft.com/office/powerpoint/2010/main" val="3835377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81E8936-2270-47FE-94A4-398CB123EF90}"/>
              </a:ext>
            </a:extLst>
          </p:cNvPr>
          <p:cNvSpPr>
            <a:spLocks noGrp="1"/>
          </p:cNvSpPr>
          <p:nvPr>
            <p:ph type="title"/>
          </p:nvPr>
        </p:nvSpPr>
        <p:spPr>
          <a:xfrm>
            <a:off x="550863" y="4508500"/>
            <a:ext cx="4500562" cy="1562959"/>
          </a:xfrm>
        </p:spPr>
        <p:txBody>
          <a:bodyPr/>
          <a:lstStyle/>
          <a:p>
            <a:r>
              <a:rPr lang="en-US" dirty="0"/>
              <a:t>Summary</a:t>
            </a:r>
          </a:p>
        </p:txBody>
      </p:sp>
      <p:pic>
        <p:nvPicPr>
          <p:cNvPr id="16" name="Picture Placeholder 15" descr="Data Points Digital background">
            <a:extLst>
              <a:ext uri="{FF2B5EF4-FFF2-40B4-BE49-F238E27FC236}">
                <a16:creationId xmlns:a16="http://schemas.microsoft.com/office/drawing/2014/main"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id="{C0287FEC-3826-4868-8D93-52429C6156F5}"/>
              </a:ext>
            </a:extLst>
          </p:cNvPr>
          <p:cNvSpPr>
            <a:spLocks noGrp="1"/>
          </p:cNvSpPr>
          <p:nvPr>
            <p:ph sz="quarter" idx="15"/>
          </p:nvPr>
        </p:nvSpPr>
        <p:spPr>
          <a:xfrm>
            <a:off x="3516464" y="4610910"/>
            <a:ext cx="8124673" cy="1760707"/>
          </a:xfrm>
        </p:spPr>
        <p:txBody>
          <a:bodyPr>
            <a:normAutofit lnSpcReduction="10000"/>
          </a:bodyPr>
          <a:lstStyle/>
          <a:p>
            <a:r>
              <a:rPr lang="en-US" dirty="0"/>
              <a:t>Using different theoretical models, we have discussed systemic generational addictive habits. We have identified and used the change process to understand possible intervention tools in helping clients change their legacy. This hopefully has given you some new ways of thinking about strategies and rekindled your passion for learning. </a:t>
            </a:r>
          </a:p>
          <a:p>
            <a:endParaRPr lang="en-US" dirty="0"/>
          </a:p>
        </p:txBody>
      </p:sp>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25</a:t>
            </a:fld>
            <a:endParaRPr lang="en-US"/>
          </a:p>
        </p:txBody>
      </p:sp>
    </p:spTree>
    <p:extLst>
      <p:ext uri="{BB962C8B-B14F-4D97-AF65-F5344CB8AC3E}">
        <p14:creationId xmlns:p14="http://schemas.microsoft.com/office/powerpoint/2010/main" val="3521561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a:xfrm>
            <a:off x="550862" y="548640"/>
            <a:ext cx="5437187" cy="780658"/>
          </a:xfrm>
        </p:spPr>
        <p:txBody>
          <a:bodyPr/>
          <a:lstStyle/>
          <a:p>
            <a:r>
              <a:rPr lang="en-US" dirty="0"/>
              <a:t>Thank You</a:t>
            </a:r>
          </a:p>
        </p:txBody>
      </p:sp>
      <p:sp>
        <p:nvSpPr>
          <p:cNvPr id="23" name="Subtitle 22">
            <a:extLst>
              <a:ext uri="{FF2B5EF4-FFF2-40B4-BE49-F238E27FC236}">
                <a16:creationId xmlns:a16="http://schemas.microsoft.com/office/drawing/2014/main" id="{8E5E4638-9BCB-4C2E-914F-CC868E2020D5}"/>
              </a:ext>
            </a:extLst>
          </p:cNvPr>
          <p:cNvSpPr>
            <a:spLocks noGrp="1"/>
          </p:cNvSpPr>
          <p:nvPr>
            <p:ph type="subTitle" idx="1"/>
          </p:nvPr>
        </p:nvSpPr>
        <p:spPr>
          <a:xfrm>
            <a:off x="550862" y="1637969"/>
            <a:ext cx="5437187" cy="4188899"/>
          </a:xfrm>
        </p:spPr>
        <p:txBody>
          <a:bodyPr/>
          <a:lstStyle/>
          <a:p>
            <a:r>
              <a:rPr lang="en-US" dirty="0"/>
              <a:t>Donald Gilbert Rev., MS, Ph.D., D.Min, LMHC, BCPC, CISM-1, BCTS</a:t>
            </a:r>
            <a:endParaRPr lang="en-US" dirty="0">
              <a:hlinkClick r:id="rId2"/>
            </a:endParaRPr>
          </a:p>
          <a:p>
            <a:r>
              <a:rPr lang="en-US" dirty="0">
                <a:hlinkClick r:id="rId2"/>
              </a:rPr>
              <a:t>newlife50023@gmail.com</a:t>
            </a:r>
            <a:r>
              <a:rPr lang="en-US" dirty="0"/>
              <a:t> </a:t>
            </a:r>
          </a:p>
          <a:p>
            <a:r>
              <a:rPr lang="en-US" dirty="0">
                <a:hlinkClick r:id="rId3"/>
              </a:rPr>
              <a:t>www.newlife-counseling.com</a:t>
            </a:r>
            <a:endParaRPr lang="en-US" dirty="0"/>
          </a:p>
          <a:p>
            <a:r>
              <a:rPr lang="en-US" dirty="0">
                <a:hlinkClick r:id="rId4"/>
              </a:rPr>
              <a:t>drdoncoaching@gmail.com</a:t>
            </a:r>
            <a:endParaRPr lang="en-US" dirty="0"/>
          </a:p>
          <a:p>
            <a:r>
              <a:rPr lang="en-US" dirty="0">
                <a:hlinkClick r:id="rId5"/>
              </a:rPr>
              <a:t>www.drdoncoaching.com</a:t>
            </a:r>
            <a:endParaRPr lang="en-US" dirty="0"/>
          </a:p>
          <a:p>
            <a:endParaRPr lang="en-US" dirty="0"/>
          </a:p>
          <a:p>
            <a:endParaRPr lang="en-US" dirty="0"/>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6"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7" cstate="screen">
            <a:extLst>
              <a:ext uri="{28A0092B-C50C-407E-A947-70E740481C1C}">
                <a14:useLocalDpi xmlns:a14="http://schemas.microsoft.com/office/drawing/2010/main" val="0"/>
              </a:ext>
            </a:extLst>
          </a:blip>
          <a:srcRect/>
          <a:stretch/>
        </p:blipFill>
        <p:spPr>
          <a:xfrm>
            <a:off x="6556248" y="3429000"/>
            <a:ext cx="5084064" cy="2880360"/>
          </a:xfrm>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26</a:t>
            </a:fld>
            <a:endParaRPr lang="en-US"/>
          </a:p>
        </p:txBody>
      </p:sp>
    </p:spTree>
    <p:extLst>
      <p:ext uri="{BB962C8B-B14F-4D97-AF65-F5344CB8AC3E}">
        <p14:creationId xmlns:p14="http://schemas.microsoft.com/office/powerpoint/2010/main" val="324779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3418ADF-358F-4647-A511-FCFFEDA83429}"/>
              </a:ext>
            </a:extLst>
          </p:cNvPr>
          <p:cNvSpPr>
            <a:spLocks noGrp="1"/>
          </p:cNvSpPr>
          <p:nvPr>
            <p:ph type="title"/>
          </p:nvPr>
        </p:nvSpPr>
        <p:spPr>
          <a:xfrm>
            <a:off x="550863" y="4507200"/>
            <a:ext cx="4500562" cy="1562959"/>
          </a:xfrm>
        </p:spPr>
        <p:txBody>
          <a:bodyPr/>
          <a:lstStyle/>
          <a:p>
            <a:r>
              <a:rPr lang="en-US"/>
              <a:t>Introduction</a:t>
            </a:r>
            <a:endParaRPr lang="en-US" dirty="0"/>
          </a:p>
        </p:txBody>
      </p:sp>
      <p:pic>
        <p:nvPicPr>
          <p:cNvPr id="18" name="Picture Placeholder 17" descr="A group of people sitting at a table">
            <a:extLst>
              <a:ext uri="{FF2B5EF4-FFF2-40B4-BE49-F238E27FC236}">
                <a16:creationId xmlns:a16="http://schemas.microsoft.com/office/drawing/2014/main" id="{E2536017-F539-430C-A901-70AB81CA612A}"/>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2" b="42"/>
          <a:stretch/>
        </p:blipFill>
        <p:spPr>
          <a:xfrm>
            <a:off x="0" y="0"/>
            <a:ext cx="3054096" cy="3776472"/>
          </a:xfrm>
        </p:spPr>
      </p:pic>
      <p:pic>
        <p:nvPicPr>
          <p:cNvPr id="20" name="Picture Placeholder 19" descr="Data Points Digital background">
            <a:extLst>
              <a:ext uri="{FF2B5EF4-FFF2-40B4-BE49-F238E27FC236}">
                <a16:creationId xmlns:a16="http://schemas.microsoft.com/office/drawing/2014/main" id="{528A7D8D-1AB5-46C4-93FA-D92C2FD51692}"/>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t="42" b="42"/>
          <a:stretch/>
        </p:blipFill>
        <p:spPr>
          <a:xfrm>
            <a:off x="3054096" y="0"/>
            <a:ext cx="3054096" cy="3776472"/>
          </a:xfrm>
        </p:spPr>
      </p:pic>
      <p:pic>
        <p:nvPicPr>
          <p:cNvPr id="25" name="Picture Placeholder 24" descr="Digital Graph Screen">
            <a:extLst>
              <a:ext uri="{FF2B5EF4-FFF2-40B4-BE49-F238E27FC236}">
                <a16:creationId xmlns:a16="http://schemas.microsoft.com/office/drawing/2014/main" id="{B7353C46-ACC1-4078-85C2-26B57B0E58B7}"/>
              </a:ext>
            </a:extLst>
          </p:cNvPr>
          <p:cNvPicPr>
            <a:picLocks noGrp="1" noChangeAspect="1"/>
          </p:cNvPicPr>
          <p:nvPr>
            <p:ph type="pic" sz="quarter" idx="16"/>
          </p:nvPr>
        </p:nvPicPr>
        <p:blipFill rotWithShape="1">
          <a:blip r:embed="rId5" cstate="screen">
            <a:extLst>
              <a:ext uri="{28A0092B-C50C-407E-A947-70E740481C1C}">
                <a14:useLocalDpi xmlns:a14="http://schemas.microsoft.com/office/drawing/2010/main" val="0"/>
              </a:ext>
            </a:extLst>
          </a:blip>
          <a:srcRect t="42" b="42"/>
          <a:stretch/>
        </p:blipFill>
        <p:spPr>
          <a:xfrm>
            <a:off x="9137904" y="0"/>
            <a:ext cx="3054096" cy="3776472"/>
          </a:xfrm>
        </p:spPr>
      </p:pic>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3</a:t>
            </a:fld>
            <a:endParaRPr lang="en-US"/>
          </a:p>
        </p:txBody>
      </p:sp>
      <p:pic>
        <p:nvPicPr>
          <p:cNvPr id="23" name="Picture Placeholder 22" descr="A person drawing on a white board">
            <a:extLst>
              <a:ext uri="{FF2B5EF4-FFF2-40B4-BE49-F238E27FC236}">
                <a16:creationId xmlns:a16="http://schemas.microsoft.com/office/drawing/2014/main" id="{2B3C4F95-A0FA-45D9-BF43-1C398F65B891}"/>
              </a:ext>
            </a:extLst>
          </p:cNvPr>
          <p:cNvPicPr>
            <a:picLocks noGrp="1" noChangeAspect="1"/>
          </p:cNvPicPr>
          <p:nvPr>
            <p:ph type="pic" sz="quarter" idx="15"/>
          </p:nvPr>
        </p:nvPicPr>
        <p:blipFill rotWithShape="1">
          <a:blip r:embed="rId6" cstate="screen">
            <a:extLst>
              <a:ext uri="{28A0092B-C50C-407E-A947-70E740481C1C}">
                <a14:useLocalDpi xmlns:a14="http://schemas.microsoft.com/office/drawing/2010/main" val="0"/>
              </a:ext>
            </a:extLst>
          </a:blip>
          <a:srcRect t="42" b="42"/>
          <a:stretch/>
        </p:blipFill>
        <p:spPr>
          <a:xfrm>
            <a:off x="6083808" y="0"/>
            <a:ext cx="3054096" cy="3776472"/>
          </a:xfrm>
        </p:spPr>
      </p:pic>
      <p:sp>
        <p:nvSpPr>
          <p:cNvPr id="12" name="Content Placeholder 11">
            <a:extLst>
              <a:ext uri="{FF2B5EF4-FFF2-40B4-BE49-F238E27FC236}">
                <a16:creationId xmlns:a16="http://schemas.microsoft.com/office/drawing/2014/main" id="{E5127060-CDBF-435F-9009-A5451CCE305D}"/>
              </a:ext>
            </a:extLst>
          </p:cNvPr>
          <p:cNvSpPr>
            <a:spLocks noGrp="1"/>
          </p:cNvSpPr>
          <p:nvPr>
            <p:ph sz="quarter" idx="15"/>
          </p:nvPr>
        </p:nvSpPr>
        <p:spPr>
          <a:xfrm>
            <a:off x="5262563" y="4508500"/>
            <a:ext cx="6221412" cy="1563688"/>
          </a:xfrm>
          <a:noFill/>
        </p:spPr>
        <p:txBody>
          <a:bodyPr>
            <a:normAutofit/>
          </a:bodyPr>
          <a:lstStyle/>
          <a:p>
            <a:r>
              <a:rPr lang="en-US" dirty="0"/>
              <a:t>Using different theoretical models, you will be able to help clients navigate systemic generational addictive habits. You will be able to identify and use the change process and the intervention tools in helping clients change their legacy.</a:t>
            </a:r>
          </a:p>
        </p:txBody>
      </p:sp>
    </p:spTree>
    <p:extLst>
      <p:ext uri="{BB962C8B-B14F-4D97-AF65-F5344CB8AC3E}">
        <p14:creationId xmlns:p14="http://schemas.microsoft.com/office/powerpoint/2010/main" val="215888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Data Points Digital background">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0" y="-4"/>
            <a:ext cx="12192000" cy="6858000"/>
          </a:xfrm>
        </p:spPr>
      </p:pic>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712749" y="911848"/>
            <a:ext cx="9992567" cy="1287476"/>
          </a:xfrm>
        </p:spPr>
        <p:txBody>
          <a:bodyPr vert="horz" wrap="square" lIns="0" tIns="0" rIns="0" bIns="0" rtlCol="0" anchor="b" anchorCtr="0">
            <a:normAutofit/>
          </a:bodyPr>
          <a:lstStyle/>
          <a:p>
            <a:pPr>
              <a:lnSpc>
                <a:spcPct val="100000"/>
              </a:lnSpc>
            </a:pPr>
            <a:r>
              <a:rPr lang="en-US" sz="5400" kern="1200" dirty="0">
                <a:solidFill>
                  <a:schemeClr val="bg2"/>
                </a:solidFill>
                <a:highlight>
                  <a:srgbClr val="FFFF00"/>
                </a:highlight>
                <a:latin typeface="+mj-lt"/>
                <a:ea typeface="+mj-ea"/>
                <a:cs typeface="+mj-cs"/>
              </a:rPr>
              <a:t>Systemic Generational Addiction</a:t>
            </a:r>
          </a:p>
        </p:txBody>
      </p:sp>
      <p:graphicFrame>
        <p:nvGraphicFramePr>
          <p:cNvPr id="5" name="Diagram 4">
            <a:extLst>
              <a:ext uri="{FF2B5EF4-FFF2-40B4-BE49-F238E27FC236}">
                <a16:creationId xmlns:a16="http://schemas.microsoft.com/office/drawing/2014/main" id="{CE46EF34-D6AE-0464-BC09-66FE54D12850}"/>
              </a:ext>
            </a:extLst>
          </p:cNvPr>
          <p:cNvGraphicFramePr/>
          <p:nvPr>
            <p:extLst>
              <p:ext uri="{D42A27DB-BD31-4B8C-83A1-F6EECF244321}">
                <p14:modId xmlns:p14="http://schemas.microsoft.com/office/powerpoint/2010/main" val="129009966"/>
              </p:ext>
            </p:extLst>
          </p:nvPr>
        </p:nvGraphicFramePr>
        <p:xfrm>
          <a:off x="800511" y="2563197"/>
          <a:ext cx="9590687" cy="26369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a:t>Tuesday, February 2, 20XX</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4</a:t>
            </a:fld>
            <a:endParaRPr lang="en-US"/>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Data Points Digital background">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0" y="-4"/>
            <a:ext cx="12192000" cy="6858000"/>
          </a:xfrm>
        </p:spPr>
      </p:pic>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712749" y="911848"/>
            <a:ext cx="9992567" cy="1287476"/>
          </a:xfrm>
        </p:spPr>
        <p:txBody>
          <a:bodyPr vert="horz" wrap="square" lIns="0" tIns="0" rIns="0" bIns="0" rtlCol="0" anchor="b" anchorCtr="0">
            <a:normAutofit/>
          </a:bodyPr>
          <a:lstStyle/>
          <a:p>
            <a:pPr>
              <a:lnSpc>
                <a:spcPct val="100000"/>
              </a:lnSpc>
            </a:pPr>
            <a:r>
              <a:rPr lang="en-US" sz="5400" kern="1200" dirty="0">
                <a:solidFill>
                  <a:schemeClr val="bg2"/>
                </a:solidFill>
                <a:highlight>
                  <a:srgbClr val="FFFF00"/>
                </a:highlight>
                <a:latin typeface="+mj-lt"/>
                <a:ea typeface="+mj-ea"/>
                <a:cs typeface="+mj-cs"/>
              </a:rPr>
              <a:t>Systemic Generational Addiction</a:t>
            </a:r>
          </a:p>
        </p:txBody>
      </p:sp>
      <p:graphicFrame>
        <p:nvGraphicFramePr>
          <p:cNvPr id="5" name="Diagram 4">
            <a:extLst>
              <a:ext uri="{FF2B5EF4-FFF2-40B4-BE49-F238E27FC236}">
                <a16:creationId xmlns:a16="http://schemas.microsoft.com/office/drawing/2014/main" id="{CE46EF34-D6AE-0464-BC09-66FE54D12850}"/>
              </a:ext>
            </a:extLst>
          </p:cNvPr>
          <p:cNvGraphicFramePr/>
          <p:nvPr>
            <p:extLst>
              <p:ext uri="{D42A27DB-BD31-4B8C-83A1-F6EECF244321}">
                <p14:modId xmlns:p14="http://schemas.microsoft.com/office/powerpoint/2010/main" val="780456037"/>
              </p:ext>
            </p:extLst>
          </p:nvPr>
        </p:nvGraphicFramePr>
        <p:xfrm>
          <a:off x="712749" y="2614593"/>
          <a:ext cx="9590687" cy="26369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a:t>Tuesday, February 2, 20XX</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5</a:t>
            </a:fld>
            <a:endParaRPr lang="en-US"/>
          </a:p>
        </p:txBody>
      </p:sp>
    </p:spTree>
    <p:extLst>
      <p:ext uri="{BB962C8B-B14F-4D97-AF65-F5344CB8AC3E}">
        <p14:creationId xmlns:p14="http://schemas.microsoft.com/office/powerpoint/2010/main" val="216590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Data Points Digital background">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a:xfrm>
            <a:off x="0" y="-4"/>
            <a:ext cx="12192000" cy="6858000"/>
          </a:xfrm>
        </p:spPr>
      </p:pic>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712749" y="911848"/>
            <a:ext cx="9992567" cy="1287476"/>
          </a:xfrm>
        </p:spPr>
        <p:txBody>
          <a:bodyPr vert="horz" wrap="square" lIns="0" tIns="0" rIns="0" bIns="0" rtlCol="0" anchor="b" anchorCtr="0">
            <a:normAutofit/>
          </a:bodyPr>
          <a:lstStyle/>
          <a:p>
            <a:pPr>
              <a:lnSpc>
                <a:spcPct val="100000"/>
              </a:lnSpc>
            </a:pPr>
            <a:r>
              <a:rPr lang="en-US" sz="5400" kern="1200" dirty="0">
                <a:solidFill>
                  <a:schemeClr val="bg2"/>
                </a:solidFill>
                <a:highlight>
                  <a:srgbClr val="FFFF00"/>
                </a:highlight>
                <a:latin typeface="+mj-lt"/>
                <a:ea typeface="+mj-ea"/>
                <a:cs typeface="+mj-cs"/>
              </a:rPr>
              <a:t>Systemic Generational Addiction</a:t>
            </a:r>
          </a:p>
        </p:txBody>
      </p:sp>
      <p:graphicFrame>
        <p:nvGraphicFramePr>
          <p:cNvPr id="5" name="Diagram 4">
            <a:extLst>
              <a:ext uri="{FF2B5EF4-FFF2-40B4-BE49-F238E27FC236}">
                <a16:creationId xmlns:a16="http://schemas.microsoft.com/office/drawing/2014/main" id="{CE46EF34-D6AE-0464-BC09-66FE54D12850}"/>
              </a:ext>
            </a:extLst>
          </p:cNvPr>
          <p:cNvGraphicFramePr/>
          <p:nvPr>
            <p:extLst>
              <p:ext uri="{D42A27DB-BD31-4B8C-83A1-F6EECF244321}">
                <p14:modId xmlns:p14="http://schemas.microsoft.com/office/powerpoint/2010/main" val="517439920"/>
              </p:ext>
            </p:extLst>
          </p:nvPr>
        </p:nvGraphicFramePr>
        <p:xfrm>
          <a:off x="712749" y="2551791"/>
          <a:ext cx="9590687" cy="26369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a:t>Tuesday, February 2, 20XX</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6</a:t>
            </a:fld>
            <a:endParaRPr lang="en-US"/>
          </a:p>
        </p:txBody>
      </p:sp>
    </p:spTree>
    <p:extLst>
      <p:ext uri="{BB962C8B-B14F-4D97-AF65-F5344CB8AC3E}">
        <p14:creationId xmlns:p14="http://schemas.microsoft.com/office/powerpoint/2010/main" val="383529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91000">
              <a:srgbClr val="B8F8E4">
                <a:lumMod val="30000"/>
              </a:srgbClr>
            </a:gs>
            <a:gs pos="100000">
              <a:srgbClr val="DBFCF2"/>
            </a:gs>
            <a:gs pos="0">
              <a:schemeClr val="bg1">
                <a:lumMod val="95000"/>
                <a:lumOff val="5000"/>
              </a:schemeClr>
            </a:gs>
            <a:gs pos="52000">
              <a:schemeClr val="accent1">
                <a:lumMod val="6000"/>
              </a:schemeClr>
            </a:gs>
            <a:gs pos="85000">
              <a:schemeClr val="accent1">
                <a:lumMod val="81000"/>
                <a:lumOff val="19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E49B1-D31D-51B9-DE21-5B2B7ADD357A}"/>
              </a:ext>
            </a:extLst>
          </p:cNvPr>
          <p:cNvSpPr>
            <a:spLocks noGrp="1"/>
          </p:cNvSpPr>
          <p:nvPr>
            <p:ph type="title"/>
          </p:nvPr>
        </p:nvSpPr>
        <p:spPr/>
        <p:txBody>
          <a:bodyPr/>
          <a:lstStyle/>
          <a:p>
            <a:r>
              <a:rPr lang="en-US" dirty="0"/>
              <a:t>System Theories and Modalities</a:t>
            </a:r>
          </a:p>
        </p:txBody>
      </p:sp>
      <p:sp>
        <p:nvSpPr>
          <p:cNvPr id="3" name="Content Placeholder 2">
            <a:extLst>
              <a:ext uri="{FF2B5EF4-FFF2-40B4-BE49-F238E27FC236}">
                <a16:creationId xmlns:a16="http://schemas.microsoft.com/office/drawing/2014/main" id="{95054205-B58E-8E43-6283-5066BF51028C}"/>
              </a:ext>
            </a:extLst>
          </p:cNvPr>
          <p:cNvSpPr>
            <a:spLocks noGrp="1"/>
          </p:cNvSpPr>
          <p:nvPr>
            <p:ph idx="1"/>
          </p:nvPr>
        </p:nvSpPr>
        <p:spPr/>
        <p:txBody>
          <a:bodyPr/>
          <a:lstStyle/>
          <a:p>
            <a:r>
              <a:rPr lang="en-US" dirty="0"/>
              <a:t>Family Systems</a:t>
            </a:r>
          </a:p>
          <a:p>
            <a:r>
              <a:rPr lang="en-US" dirty="0"/>
              <a:t>Process Theory</a:t>
            </a:r>
          </a:p>
          <a:p>
            <a:r>
              <a:rPr lang="en-US" dirty="0"/>
              <a:t>Choice Theory</a:t>
            </a:r>
          </a:p>
          <a:p>
            <a:r>
              <a:rPr lang="en-US" dirty="0"/>
              <a:t>Change Process Theory</a:t>
            </a:r>
          </a:p>
          <a:p>
            <a:r>
              <a:rPr lang="en-US" dirty="0"/>
              <a:t>Eco Systems Theory</a:t>
            </a:r>
          </a:p>
          <a:p>
            <a:r>
              <a:rPr lang="en-US" dirty="0"/>
              <a:t>CBT/DBT/REBT Modalities</a:t>
            </a:r>
          </a:p>
        </p:txBody>
      </p:sp>
      <p:sp>
        <p:nvSpPr>
          <p:cNvPr id="4" name="Date Placeholder 3">
            <a:extLst>
              <a:ext uri="{FF2B5EF4-FFF2-40B4-BE49-F238E27FC236}">
                <a16:creationId xmlns:a16="http://schemas.microsoft.com/office/drawing/2014/main" id="{8AF3ABD8-1743-670A-FCCD-1E0231728514}"/>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6AAFAD87-72B7-9842-332D-8E96C3026E2C}"/>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B5508E9-EF2D-AE3B-0C91-777FA59CFA80}"/>
              </a:ext>
            </a:extLst>
          </p:cNvPr>
          <p:cNvSpPr>
            <a:spLocks noGrp="1"/>
          </p:cNvSpPr>
          <p:nvPr>
            <p:ph type="sldNum" sz="quarter" idx="12"/>
          </p:nvPr>
        </p:nvSpPr>
        <p:spPr/>
        <p:txBody>
          <a:bodyPr/>
          <a:lstStyle/>
          <a:p>
            <a:fld id="{DBA1B0FB-D917-4C8C-928F-313BD683BF39}" type="slidenum">
              <a:rPr lang="en-US" smtClean="0"/>
              <a:t>7</a:t>
            </a:fld>
            <a:endParaRPr lang="en-US"/>
          </a:p>
        </p:txBody>
      </p:sp>
    </p:spTree>
    <p:extLst>
      <p:ext uri="{BB962C8B-B14F-4D97-AF65-F5344CB8AC3E}">
        <p14:creationId xmlns:p14="http://schemas.microsoft.com/office/powerpoint/2010/main" val="4198311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91000">
              <a:srgbClr val="B8F8E4">
                <a:lumMod val="30000"/>
              </a:srgbClr>
            </a:gs>
            <a:gs pos="100000">
              <a:srgbClr val="DBFCF2"/>
            </a:gs>
            <a:gs pos="0">
              <a:schemeClr val="bg1">
                <a:lumMod val="95000"/>
                <a:lumOff val="5000"/>
              </a:schemeClr>
            </a:gs>
            <a:gs pos="56000">
              <a:schemeClr val="accent1">
                <a:lumMod val="6000"/>
              </a:schemeClr>
            </a:gs>
            <a:gs pos="85000">
              <a:schemeClr val="accent1">
                <a:lumMod val="81000"/>
                <a:lumOff val="19000"/>
              </a:schemeClr>
            </a:gs>
            <a:gs pos="100000">
              <a:schemeClr val="accent1">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4892-EDD7-1078-C0CC-D522E2DDBA8E}"/>
              </a:ext>
            </a:extLst>
          </p:cNvPr>
          <p:cNvSpPr>
            <a:spLocks noGrp="1"/>
          </p:cNvSpPr>
          <p:nvPr>
            <p:ph type="title"/>
          </p:nvPr>
        </p:nvSpPr>
        <p:spPr/>
        <p:txBody>
          <a:bodyPr/>
          <a:lstStyle/>
          <a:p>
            <a:r>
              <a:rPr lang="en-US" dirty="0"/>
              <a:t>Family Systems Theories</a:t>
            </a:r>
          </a:p>
        </p:txBody>
      </p:sp>
      <p:sp>
        <p:nvSpPr>
          <p:cNvPr id="3" name="Content Placeholder 2">
            <a:extLst>
              <a:ext uri="{FF2B5EF4-FFF2-40B4-BE49-F238E27FC236}">
                <a16:creationId xmlns:a16="http://schemas.microsoft.com/office/drawing/2014/main" id="{E3B5FA8E-529B-F3C9-D99A-8C9F927DD84F}"/>
              </a:ext>
            </a:extLst>
          </p:cNvPr>
          <p:cNvSpPr>
            <a:spLocks noGrp="1"/>
          </p:cNvSpPr>
          <p:nvPr>
            <p:ph idx="1"/>
          </p:nvPr>
        </p:nvSpPr>
        <p:spPr>
          <a:xfrm>
            <a:off x="550863" y="1478943"/>
            <a:ext cx="11090274" cy="4613881"/>
          </a:xfrm>
        </p:spPr>
        <p:txBody>
          <a:bodyPr/>
          <a:lstStyle/>
          <a:p>
            <a:pPr marL="457200" indent="-457200">
              <a:buFont typeface="+mj-lt"/>
              <a:buAutoNum type="arabicPeriod"/>
            </a:pPr>
            <a:r>
              <a:rPr lang="en-US" dirty="0"/>
              <a:t> </a:t>
            </a:r>
            <a:r>
              <a:rPr lang="en-US" b="1" i="0" dirty="0">
                <a:effectLst/>
                <a:latin typeface="Söhne"/>
              </a:rPr>
              <a:t>Bowen Family Systems Theory</a:t>
            </a:r>
          </a:p>
          <a:p>
            <a:pPr marL="457200" indent="-457200">
              <a:buFont typeface="+mj-lt"/>
              <a:buAutoNum type="arabicPeriod"/>
            </a:pPr>
            <a:r>
              <a:rPr lang="en-US" b="1" i="0" dirty="0">
                <a:effectLst/>
                <a:latin typeface="Söhne"/>
              </a:rPr>
              <a:t>Structural Family Therapy</a:t>
            </a:r>
          </a:p>
          <a:p>
            <a:pPr marL="457200" indent="-457200">
              <a:buFont typeface="+mj-lt"/>
              <a:buAutoNum type="arabicPeriod"/>
            </a:pPr>
            <a:r>
              <a:rPr lang="en-US" b="1" i="0" dirty="0">
                <a:effectLst/>
                <a:latin typeface="Söhne"/>
              </a:rPr>
              <a:t>Strategic Family Therapy</a:t>
            </a:r>
          </a:p>
          <a:p>
            <a:pPr marL="457200" indent="-457200">
              <a:buFont typeface="+mj-lt"/>
              <a:buAutoNum type="arabicPeriod"/>
            </a:pPr>
            <a:r>
              <a:rPr lang="en-US" b="1" i="0" dirty="0">
                <a:effectLst/>
                <a:latin typeface="Söhne"/>
              </a:rPr>
              <a:t>Narrative Therapy</a:t>
            </a:r>
          </a:p>
          <a:p>
            <a:pPr marL="457200" indent="-457200">
              <a:buFont typeface="+mj-lt"/>
              <a:buAutoNum type="arabicPeriod"/>
            </a:pPr>
            <a:r>
              <a:rPr lang="en-US" b="1" i="0" dirty="0">
                <a:effectLst/>
                <a:latin typeface="Söhne"/>
              </a:rPr>
              <a:t>Communication Theory</a:t>
            </a:r>
          </a:p>
          <a:p>
            <a:pPr marL="457200" indent="-457200">
              <a:buFont typeface="+mj-lt"/>
              <a:buAutoNum type="arabicPeriod"/>
            </a:pPr>
            <a:r>
              <a:rPr lang="en-US" b="1" i="0" dirty="0">
                <a:effectLst/>
                <a:latin typeface="Söhne"/>
              </a:rPr>
              <a:t>Ecological Systems Theory</a:t>
            </a:r>
          </a:p>
          <a:p>
            <a:pPr marL="457200" indent="-457200">
              <a:buFont typeface="+mj-lt"/>
              <a:buAutoNum type="arabicPeriod"/>
            </a:pPr>
            <a:r>
              <a:rPr lang="en-US" b="1" i="0" dirty="0">
                <a:effectLst/>
                <a:latin typeface="Söhne"/>
              </a:rPr>
              <a:t>Symbolic-Interactionist Family Theory</a:t>
            </a:r>
          </a:p>
          <a:p>
            <a:pPr marL="457200" indent="-457200">
              <a:buFont typeface="+mj-lt"/>
              <a:buAutoNum type="arabicPeriod"/>
            </a:pPr>
            <a:r>
              <a:rPr lang="en-US" b="1" i="0" dirty="0">
                <a:effectLst/>
                <a:latin typeface="Söhne"/>
              </a:rPr>
              <a:t>Experiential Family Therapy</a:t>
            </a:r>
          </a:p>
          <a:p>
            <a:pPr marL="457200" indent="-457200">
              <a:buFont typeface="+mj-lt"/>
              <a:buAutoNum type="arabicPeriod"/>
            </a:pPr>
            <a:endParaRPr lang="en-US" b="1" i="0" dirty="0">
              <a:effectLst/>
              <a:latin typeface="Söhne"/>
            </a:endParaRPr>
          </a:p>
          <a:p>
            <a:endParaRPr lang="en-US" dirty="0"/>
          </a:p>
        </p:txBody>
      </p:sp>
      <p:sp>
        <p:nvSpPr>
          <p:cNvPr id="4" name="Date Placeholder 3">
            <a:extLst>
              <a:ext uri="{FF2B5EF4-FFF2-40B4-BE49-F238E27FC236}">
                <a16:creationId xmlns:a16="http://schemas.microsoft.com/office/drawing/2014/main" id="{127AE542-2671-410D-C199-E072E6F3BEB8}"/>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9BEAA531-19A9-4C38-6B15-92E4E7EC5F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A90317F-728F-9622-D69F-59A3DBD8228D}"/>
              </a:ext>
            </a:extLst>
          </p:cNvPr>
          <p:cNvSpPr>
            <a:spLocks noGrp="1"/>
          </p:cNvSpPr>
          <p:nvPr>
            <p:ph type="sldNum" sz="quarter" idx="12"/>
          </p:nvPr>
        </p:nvSpPr>
        <p:spPr/>
        <p:txBody>
          <a:bodyPr/>
          <a:lstStyle/>
          <a:p>
            <a:fld id="{DBA1B0FB-D917-4C8C-928F-313BD683BF39}" type="slidenum">
              <a:rPr lang="en-US" smtClean="0"/>
              <a:t>8</a:t>
            </a:fld>
            <a:endParaRPr lang="en-US"/>
          </a:p>
        </p:txBody>
      </p:sp>
    </p:spTree>
    <p:extLst>
      <p:ext uri="{BB962C8B-B14F-4D97-AF65-F5344CB8AC3E}">
        <p14:creationId xmlns:p14="http://schemas.microsoft.com/office/powerpoint/2010/main" val="82445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80">
          <a:fgClr>
            <a:srgbClr val="00B0F0"/>
          </a:fgClr>
          <a:bgClr>
            <a:schemeClr val="accent1">
              <a:lumMod val="75000"/>
            </a:schemeClr>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13F6-3BEE-862C-8FE2-761D495A5D37}"/>
              </a:ext>
            </a:extLst>
          </p:cNvPr>
          <p:cNvSpPr>
            <a:spLocks noGrp="1"/>
          </p:cNvSpPr>
          <p:nvPr>
            <p:ph type="title"/>
          </p:nvPr>
        </p:nvSpPr>
        <p:spPr/>
        <p:txBody>
          <a:bodyPr/>
          <a:lstStyle/>
          <a:p>
            <a:r>
              <a:rPr lang="en-US" dirty="0"/>
              <a:t>Process Theory</a:t>
            </a:r>
          </a:p>
        </p:txBody>
      </p:sp>
      <p:sp>
        <p:nvSpPr>
          <p:cNvPr id="3" name="Content Placeholder 2">
            <a:extLst>
              <a:ext uri="{FF2B5EF4-FFF2-40B4-BE49-F238E27FC236}">
                <a16:creationId xmlns:a16="http://schemas.microsoft.com/office/drawing/2014/main" id="{FA9B0B3A-2694-1FC1-4D98-8BCB9FE19029}"/>
              </a:ext>
            </a:extLst>
          </p:cNvPr>
          <p:cNvSpPr>
            <a:spLocks noGrp="1"/>
          </p:cNvSpPr>
          <p:nvPr>
            <p:ph idx="1"/>
          </p:nvPr>
        </p:nvSpPr>
        <p:spPr>
          <a:xfrm>
            <a:off x="549538" y="1508900"/>
            <a:ext cx="11090274" cy="4685166"/>
          </a:xfrm>
        </p:spPr>
        <p:txBody>
          <a:bodyPr/>
          <a:lstStyle/>
          <a:p>
            <a:pPr marL="0" indent="0">
              <a:buNone/>
            </a:pPr>
            <a:r>
              <a:rPr lang="en-US" dirty="0">
                <a:solidFill>
                  <a:schemeClr val="bg1"/>
                </a:solidFill>
                <a:latin typeface="Söhne"/>
              </a:rPr>
              <a:t>P</a:t>
            </a:r>
            <a:r>
              <a:rPr lang="en-US" b="0" i="0" dirty="0">
                <a:solidFill>
                  <a:schemeClr val="bg1"/>
                </a:solidFill>
                <a:effectLst/>
                <a:latin typeface="Söhne"/>
              </a:rPr>
              <a:t>rocess theory refers to approaches that emphasize the ongoing and dynamic nature of psychological processes and therapeutic change.</a:t>
            </a:r>
          </a:p>
          <a:p>
            <a:r>
              <a:rPr lang="en-US" b="1" i="0" u="sng" dirty="0">
                <a:solidFill>
                  <a:schemeClr val="bg1"/>
                </a:solidFill>
                <a:effectLst/>
                <a:latin typeface="Söhne"/>
              </a:rPr>
              <a:t>Therapeutic Process</a:t>
            </a:r>
          </a:p>
          <a:p>
            <a:r>
              <a:rPr lang="en-US" b="1" i="0" u="sng" dirty="0">
                <a:solidFill>
                  <a:schemeClr val="bg1"/>
                </a:solidFill>
                <a:effectLst/>
                <a:latin typeface="Söhne"/>
              </a:rPr>
              <a:t>Experiential and Existential Approaches</a:t>
            </a:r>
          </a:p>
          <a:p>
            <a:r>
              <a:rPr lang="en-US" b="1" i="0" u="sng" dirty="0">
                <a:solidFill>
                  <a:schemeClr val="bg1"/>
                </a:solidFill>
                <a:effectLst/>
                <a:latin typeface="Söhne"/>
              </a:rPr>
              <a:t>Gestalt Therapy</a:t>
            </a:r>
          </a:p>
          <a:p>
            <a:r>
              <a:rPr lang="en-US" b="1" i="0" u="sng" dirty="0">
                <a:solidFill>
                  <a:schemeClr val="bg1"/>
                </a:solidFill>
                <a:effectLst/>
                <a:latin typeface="Söhne"/>
              </a:rPr>
              <a:t>Narrative Therapy</a:t>
            </a:r>
          </a:p>
          <a:p>
            <a:r>
              <a:rPr lang="en-US" b="1" i="0" u="sng" dirty="0">
                <a:solidFill>
                  <a:schemeClr val="bg1"/>
                </a:solidFill>
                <a:effectLst/>
                <a:latin typeface="Söhne"/>
              </a:rPr>
              <a:t>Cognitive-Behavioral Therapy (CBT, DBT, REBT)</a:t>
            </a:r>
          </a:p>
          <a:p>
            <a:r>
              <a:rPr lang="en-US" b="1" i="0" u="sng" dirty="0">
                <a:solidFill>
                  <a:schemeClr val="bg1"/>
                </a:solidFill>
                <a:effectLst/>
                <a:latin typeface="Söhne"/>
              </a:rPr>
              <a:t>Mindfulness-Based, Awareness Approaches</a:t>
            </a:r>
            <a:endParaRPr lang="en-US" b="1" u="sng" dirty="0">
              <a:solidFill>
                <a:schemeClr val="bg1"/>
              </a:solidFill>
            </a:endParaRPr>
          </a:p>
        </p:txBody>
      </p:sp>
      <p:sp>
        <p:nvSpPr>
          <p:cNvPr id="4" name="Date Placeholder 3">
            <a:extLst>
              <a:ext uri="{FF2B5EF4-FFF2-40B4-BE49-F238E27FC236}">
                <a16:creationId xmlns:a16="http://schemas.microsoft.com/office/drawing/2014/main" id="{AC2ECCC6-D493-F41E-B77C-BF2B7E4F4A9E}"/>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A1D071C0-CFAD-14C2-1273-C625CA6F0DB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77034A54-0257-EA61-C1DB-AEB4FF71D35E}"/>
              </a:ext>
            </a:extLst>
          </p:cNvPr>
          <p:cNvSpPr>
            <a:spLocks noGrp="1"/>
          </p:cNvSpPr>
          <p:nvPr>
            <p:ph type="sldNum" sz="quarter" idx="12"/>
          </p:nvPr>
        </p:nvSpPr>
        <p:spPr/>
        <p:txBody>
          <a:bodyPr/>
          <a:lstStyle/>
          <a:p>
            <a:fld id="{DBA1B0FB-D917-4C8C-928F-313BD683BF39}" type="slidenum">
              <a:rPr lang="en-US" smtClean="0"/>
              <a:t>9</a:t>
            </a:fld>
            <a:endParaRPr lang="en-US"/>
          </a:p>
        </p:txBody>
      </p:sp>
    </p:spTree>
    <p:extLst>
      <p:ext uri="{BB962C8B-B14F-4D97-AF65-F5344CB8AC3E}">
        <p14:creationId xmlns:p14="http://schemas.microsoft.com/office/powerpoint/2010/main" val="1819221248"/>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{A4C8C934-0F45-4FAC-8EE6-C6C9B03771FB}tf33713516_win32</Template>
  <TotalTime>2749</TotalTime>
  <Words>2372</Words>
  <Application>Microsoft Office PowerPoint</Application>
  <PresentationFormat>Widescreen</PresentationFormat>
  <Paragraphs>226</Paragraphs>
  <Slides>26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Gill Sans MT</vt:lpstr>
      <vt:lpstr>Segoe UI</vt:lpstr>
      <vt:lpstr>Söhne</vt:lpstr>
      <vt:lpstr>Walbaum Display</vt:lpstr>
      <vt:lpstr>3DFloatVTI</vt:lpstr>
      <vt:lpstr>Interventions for Helping Clients Navigate Systemic Generational Addictions</vt:lpstr>
      <vt:lpstr>Agenda</vt:lpstr>
      <vt:lpstr>Introduction</vt:lpstr>
      <vt:lpstr>Systemic Generational Addiction</vt:lpstr>
      <vt:lpstr>Systemic Generational Addiction</vt:lpstr>
      <vt:lpstr>Systemic Generational Addiction</vt:lpstr>
      <vt:lpstr>System Theories and Modalities</vt:lpstr>
      <vt:lpstr>Family Systems Theories</vt:lpstr>
      <vt:lpstr>Process Theory</vt:lpstr>
      <vt:lpstr>Choice Theory</vt:lpstr>
      <vt:lpstr>Change Theory</vt:lpstr>
      <vt:lpstr>Ecological Systems Theory</vt:lpstr>
      <vt:lpstr>The Change Process</vt:lpstr>
      <vt:lpstr>The Change Process</vt:lpstr>
      <vt:lpstr>INTERVENTIONS: Mapping </vt:lpstr>
      <vt:lpstr>INTERVENTIONS: Attachment </vt:lpstr>
      <vt:lpstr>INTERVENTIONS: Core Values</vt:lpstr>
      <vt:lpstr>INTERVENTIONS: Birth Order</vt:lpstr>
      <vt:lpstr>INTERVENTIONS: A.N.T.S.</vt:lpstr>
      <vt:lpstr>INTERVENTIONS: D.O.S.</vt:lpstr>
      <vt:lpstr>INTERVENTIONS: Codependency Model</vt:lpstr>
      <vt:lpstr>INTERVENTIONS: Boundaries</vt:lpstr>
      <vt:lpstr>INTERVENTIONS: Principle-Centered</vt:lpstr>
      <vt:lpstr>INTERVENTIONS: Resilience Grounding</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Interventions for Helping Clients Navigate Systemic Generational Addictions</dc:title>
  <dc:creator>Donald Gilbert</dc:creator>
  <cp:lastModifiedBy>Donald Gilbert</cp:lastModifiedBy>
  <cp:revision>3</cp:revision>
  <dcterms:created xsi:type="dcterms:W3CDTF">2023-12-09T16:16:02Z</dcterms:created>
  <dcterms:modified xsi:type="dcterms:W3CDTF">2024-01-11T21:12:18Z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