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57" r:id="rId3"/>
    <p:sldId id="329" r:id="rId4"/>
    <p:sldId id="258" r:id="rId5"/>
    <p:sldId id="334" r:id="rId6"/>
    <p:sldId id="340" r:id="rId7"/>
    <p:sldId id="341" r:id="rId8"/>
    <p:sldId id="282" r:id="rId9"/>
    <p:sldId id="265" r:id="rId10"/>
    <p:sldId id="330" r:id="rId11"/>
    <p:sldId id="331" r:id="rId12"/>
    <p:sldId id="332" r:id="rId13"/>
    <p:sldId id="333" r:id="rId14"/>
    <p:sldId id="335" r:id="rId15"/>
    <p:sldId id="336" r:id="rId16"/>
    <p:sldId id="337" r:id="rId17"/>
    <p:sldId id="338" r:id="rId18"/>
    <p:sldId id="33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327"/>
  </p:normalViewPr>
  <p:slideViewPr>
    <p:cSldViewPr snapToGrid="0">
      <p:cViewPr varScale="1">
        <p:scale>
          <a:sx n="51" d="100"/>
          <a:sy n="51" d="100"/>
        </p:scale>
        <p:origin x="55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CB4AD5-FD36-E142-B3FD-2F85A622E7C0}" type="datetimeFigureOut">
              <a:rPr lang="en-US" smtClean="0"/>
              <a:t>1/22/2024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5078AD-409F-9E44-A4D1-53188F467AFA}" type="slidenum">
              <a:rPr lang="en-US" smtClean="0"/>
              <a:t>‹#›</a:t>
            </a:fld>
            <a:endParaRPr lang="en-US"/>
          </a:p>
        </p:txBody>
      </p:sp>
    </p:spTree>
    <p:extLst>
      <p:ext uri="{BB962C8B-B14F-4D97-AF65-F5344CB8AC3E}">
        <p14:creationId xmlns:p14="http://schemas.microsoft.com/office/powerpoint/2010/main" val="2576905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THAD- I won’t answer any questions that start with “What would the board do if….” </a:t>
            </a:r>
          </a:p>
        </p:txBody>
      </p:sp>
      <p:sp>
        <p:nvSpPr>
          <p:cNvPr id="4" name="Slide Number Placeholder 3"/>
          <p:cNvSpPr>
            <a:spLocks noGrp="1"/>
          </p:cNvSpPr>
          <p:nvPr>
            <p:ph type="sldNum" sz="quarter" idx="5"/>
          </p:nvPr>
        </p:nvSpPr>
        <p:spPr/>
        <p:txBody>
          <a:bodyPr/>
          <a:lstStyle/>
          <a:p>
            <a:fld id="{87EAD265-D5D0-9D4A-9E1B-6DFC51968039}" type="slidenum">
              <a:rPr lang="en-US" smtClean="0"/>
              <a:t>3</a:t>
            </a:fld>
            <a:endParaRPr lang="en-US"/>
          </a:p>
        </p:txBody>
      </p:sp>
    </p:spTree>
    <p:extLst>
      <p:ext uri="{BB962C8B-B14F-4D97-AF65-F5344CB8AC3E}">
        <p14:creationId xmlns:p14="http://schemas.microsoft.com/office/powerpoint/2010/main" val="2627281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ED7AD-9FA7-2681-89F8-9774CE4EBC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6A0142C-C971-2CD6-E755-A0E9DAEDA4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B4AE84A-166B-9A63-3352-8B0314AAC636}"/>
              </a:ext>
            </a:extLst>
          </p:cNvPr>
          <p:cNvSpPr>
            <a:spLocks noGrp="1"/>
          </p:cNvSpPr>
          <p:nvPr>
            <p:ph type="dt" sz="half" idx="10"/>
          </p:nvPr>
        </p:nvSpPr>
        <p:spPr/>
        <p:txBody>
          <a:bodyPr/>
          <a:lstStyle/>
          <a:p>
            <a:fld id="{586F28F8-F240-C948-9414-31C1C86CA61D}" type="datetimeFigureOut">
              <a:rPr lang="en-US" smtClean="0"/>
              <a:t>1/22/2024</a:t>
            </a:fld>
            <a:endParaRPr lang="en-US"/>
          </a:p>
        </p:txBody>
      </p:sp>
      <p:sp>
        <p:nvSpPr>
          <p:cNvPr id="5" name="Footer Placeholder 4">
            <a:extLst>
              <a:ext uri="{FF2B5EF4-FFF2-40B4-BE49-F238E27FC236}">
                <a16:creationId xmlns:a16="http://schemas.microsoft.com/office/drawing/2014/main" id="{76D0C144-F8E4-932A-E1E6-A0E297D73D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96403B-B1C2-311F-7B2A-DA3721AA1520}"/>
              </a:ext>
            </a:extLst>
          </p:cNvPr>
          <p:cNvSpPr>
            <a:spLocks noGrp="1"/>
          </p:cNvSpPr>
          <p:nvPr>
            <p:ph type="sldNum" sz="quarter" idx="12"/>
          </p:nvPr>
        </p:nvSpPr>
        <p:spPr/>
        <p:txBody>
          <a:bodyPr/>
          <a:lstStyle/>
          <a:p>
            <a:fld id="{170616C9-BD21-874C-A1EC-34E48798EF18}" type="slidenum">
              <a:rPr lang="en-US" smtClean="0"/>
              <a:t>‹#›</a:t>
            </a:fld>
            <a:endParaRPr lang="en-US"/>
          </a:p>
        </p:txBody>
      </p:sp>
    </p:spTree>
    <p:extLst>
      <p:ext uri="{BB962C8B-B14F-4D97-AF65-F5344CB8AC3E}">
        <p14:creationId xmlns:p14="http://schemas.microsoft.com/office/powerpoint/2010/main" val="4171566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4DF7A-8F65-18BA-BEA6-1BBBB192AA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4212A0-A7A3-2383-23ED-9533AD7A1C8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329D28-7F59-3EDE-5980-34D67EA4440A}"/>
              </a:ext>
            </a:extLst>
          </p:cNvPr>
          <p:cNvSpPr>
            <a:spLocks noGrp="1"/>
          </p:cNvSpPr>
          <p:nvPr>
            <p:ph type="dt" sz="half" idx="10"/>
          </p:nvPr>
        </p:nvSpPr>
        <p:spPr/>
        <p:txBody>
          <a:bodyPr/>
          <a:lstStyle/>
          <a:p>
            <a:fld id="{586F28F8-F240-C948-9414-31C1C86CA61D}" type="datetimeFigureOut">
              <a:rPr lang="en-US" smtClean="0"/>
              <a:t>1/22/2024</a:t>
            </a:fld>
            <a:endParaRPr lang="en-US"/>
          </a:p>
        </p:txBody>
      </p:sp>
      <p:sp>
        <p:nvSpPr>
          <p:cNvPr id="5" name="Footer Placeholder 4">
            <a:extLst>
              <a:ext uri="{FF2B5EF4-FFF2-40B4-BE49-F238E27FC236}">
                <a16:creationId xmlns:a16="http://schemas.microsoft.com/office/drawing/2014/main" id="{38EF532B-E7A4-ADBF-011C-1A46F2A8F5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5B2503-0992-A18A-B8DE-78E13238363B}"/>
              </a:ext>
            </a:extLst>
          </p:cNvPr>
          <p:cNvSpPr>
            <a:spLocks noGrp="1"/>
          </p:cNvSpPr>
          <p:nvPr>
            <p:ph type="sldNum" sz="quarter" idx="12"/>
          </p:nvPr>
        </p:nvSpPr>
        <p:spPr/>
        <p:txBody>
          <a:bodyPr/>
          <a:lstStyle/>
          <a:p>
            <a:fld id="{170616C9-BD21-874C-A1EC-34E48798EF18}" type="slidenum">
              <a:rPr lang="en-US" smtClean="0"/>
              <a:t>‹#›</a:t>
            </a:fld>
            <a:endParaRPr lang="en-US"/>
          </a:p>
        </p:txBody>
      </p:sp>
    </p:spTree>
    <p:extLst>
      <p:ext uri="{BB962C8B-B14F-4D97-AF65-F5344CB8AC3E}">
        <p14:creationId xmlns:p14="http://schemas.microsoft.com/office/powerpoint/2010/main" val="3137953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4FB4C0-232A-5881-0C52-E0641A1B093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BC44523-E3CF-179A-5CBD-43EC6C1CC5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2D73FB-5BE9-4A71-19A9-F98337697757}"/>
              </a:ext>
            </a:extLst>
          </p:cNvPr>
          <p:cNvSpPr>
            <a:spLocks noGrp="1"/>
          </p:cNvSpPr>
          <p:nvPr>
            <p:ph type="dt" sz="half" idx="10"/>
          </p:nvPr>
        </p:nvSpPr>
        <p:spPr/>
        <p:txBody>
          <a:bodyPr/>
          <a:lstStyle/>
          <a:p>
            <a:fld id="{586F28F8-F240-C948-9414-31C1C86CA61D}" type="datetimeFigureOut">
              <a:rPr lang="en-US" smtClean="0"/>
              <a:t>1/22/2024</a:t>
            </a:fld>
            <a:endParaRPr lang="en-US"/>
          </a:p>
        </p:txBody>
      </p:sp>
      <p:sp>
        <p:nvSpPr>
          <p:cNvPr id="5" name="Footer Placeholder 4">
            <a:extLst>
              <a:ext uri="{FF2B5EF4-FFF2-40B4-BE49-F238E27FC236}">
                <a16:creationId xmlns:a16="http://schemas.microsoft.com/office/drawing/2014/main" id="{4E9DE3ED-D67F-1FA7-24FC-C5E3C0C8E0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412C3D-5137-FF55-9141-A6E9FF3282A1}"/>
              </a:ext>
            </a:extLst>
          </p:cNvPr>
          <p:cNvSpPr>
            <a:spLocks noGrp="1"/>
          </p:cNvSpPr>
          <p:nvPr>
            <p:ph type="sldNum" sz="quarter" idx="12"/>
          </p:nvPr>
        </p:nvSpPr>
        <p:spPr/>
        <p:txBody>
          <a:bodyPr/>
          <a:lstStyle/>
          <a:p>
            <a:fld id="{170616C9-BD21-874C-A1EC-34E48798EF18}" type="slidenum">
              <a:rPr lang="en-US" smtClean="0"/>
              <a:t>‹#›</a:t>
            </a:fld>
            <a:endParaRPr lang="en-US"/>
          </a:p>
        </p:txBody>
      </p:sp>
    </p:spTree>
    <p:extLst>
      <p:ext uri="{BB962C8B-B14F-4D97-AF65-F5344CB8AC3E}">
        <p14:creationId xmlns:p14="http://schemas.microsoft.com/office/powerpoint/2010/main" val="3870668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97BF-72D8-FFED-FD73-A97E55BA8D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9AF54B-6378-9FE6-5A54-988EEE9D6D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BEE1E0-823E-133B-AFF0-84EF727C9920}"/>
              </a:ext>
            </a:extLst>
          </p:cNvPr>
          <p:cNvSpPr>
            <a:spLocks noGrp="1"/>
          </p:cNvSpPr>
          <p:nvPr>
            <p:ph type="dt" sz="half" idx="10"/>
          </p:nvPr>
        </p:nvSpPr>
        <p:spPr/>
        <p:txBody>
          <a:bodyPr/>
          <a:lstStyle/>
          <a:p>
            <a:fld id="{586F28F8-F240-C948-9414-31C1C86CA61D}" type="datetimeFigureOut">
              <a:rPr lang="en-US" smtClean="0"/>
              <a:t>1/22/2024</a:t>
            </a:fld>
            <a:endParaRPr lang="en-US"/>
          </a:p>
        </p:txBody>
      </p:sp>
      <p:sp>
        <p:nvSpPr>
          <p:cNvPr id="5" name="Footer Placeholder 4">
            <a:extLst>
              <a:ext uri="{FF2B5EF4-FFF2-40B4-BE49-F238E27FC236}">
                <a16:creationId xmlns:a16="http://schemas.microsoft.com/office/drawing/2014/main" id="{90706B79-6496-BA3B-B497-FA9AB80BEE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7AE12D-D9F6-D6B1-D54F-2DF6FCF8B751}"/>
              </a:ext>
            </a:extLst>
          </p:cNvPr>
          <p:cNvSpPr>
            <a:spLocks noGrp="1"/>
          </p:cNvSpPr>
          <p:nvPr>
            <p:ph type="sldNum" sz="quarter" idx="12"/>
          </p:nvPr>
        </p:nvSpPr>
        <p:spPr/>
        <p:txBody>
          <a:bodyPr/>
          <a:lstStyle/>
          <a:p>
            <a:fld id="{170616C9-BD21-874C-A1EC-34E48798EF18}" type="slidenum">
              <a:rPr lang="en-US" smtClean="0"/>
              <a:t>‹#›</a:t>
            </a:fld>
            <a:endParaRPr lang="en-US"/>
          </a:p>
        </p:txBody>
      </p:sp>
    </p:spTree>
    <p:extLst>
      <p:ext uri="{BB962C8B-B14F-4D97-AF65-F5344CB8AC3E}">
        <p14:creationId xmlns:p14="http://schemas.microsoft.com/office/powerpoint/2010/main" val="1277562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8F99F-5AE4-B360-6EF3-5581A43A16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65AD927-9744-9616-6491-D32D3330E4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0AAA66-554C-A068-34FF-1AEB3C3A36CB}"/>
              </a:ext>
            </a:extLst>
          </p:cNvPr>
          <p:cNvSpPr>
            <a:spLocks noGrp="1"/>
          </p:cNvSpPr>
          <p:nvPr>
            <p:ph type="dt" sz="half" idx="10"/>
          </p:nvPr>
        </p:nvSpPr>
        <p:spPr/>
        <p:txBody>
          <a:bodyPr/>
          <a:lstStyle/>
          <a:p>
            <a:fld id="{586F28F8-F240-C948-9414-31C1C86CA61D}" type="datetimeFigureOut">
              <a:rPr lang="en-US" smtClean="0"/>
              <a:t>1/22/2024</a:t>
            </a:fld>
            <a:endParaRPr lang="en-US"/>
          </a:p>
        </p:txBody>
      </p:sp>
      <p:sp>
        <p:nvSpPr>
          <p:cNvPr id="5" name="Footer Placeholder 4">
            <a:extLst>
              <a:ext uri="{FF2B5EF4-FFF2-40B4-BE49-F238E27FC236}">
                <a16:creationId xmlns:a16="http://schemas.microsoft.com/office/drawing/2014/main" id="{83AF195B-7725-90CE-7C40-E9C3CE2FC4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B6117F-E88C-53EB-9C41-E64238E360D2}"/>
              </a:ext>
            </a:extLst>
          </p:cNvPr>
          <p:cNvSpPr>
            <a:spLocks noGrp="1"/>
          </p:cNvSpPr>
          <p:nvPr>
            <p:ph type="sldNum" sz="quarter" idx="12"/>
          </p:nvPr>
        </p:nvSpPr>
        <p:spPr/>
        <p:txBody>
          <a:bodyPr/>
          <a:lstStyle/>
          <a:p>
            <a:fld id="{170616C9-BD21-874C-A1EC-34E48798EF18}" type="slidenum">
              <a:rPr lang="en-US" smtClean="0"/>
              <a:t>‹#›</a:t>
            </a:fld>
            <a:endParaRPr lang="en-US"/>
          </a:p>
        </p:txBody>
      </p:sp>
    </p:spTree>
    <p:extLst>
      <p:ext uri="{BB962C8B-B14F-4D97-AF65-F5344CB8AC3E}">
        <p14:creationId xmlns:p14="http://schemas.microsoft.com/office/powerpoint/2010/main" val="3858409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A26CC-2299-3028-6A51-3508E859C1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1B158E-B9E0-2992-D8E0-9A1F457C315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E41F9C-4E17-2393-EAE8-0CD9E46CBED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DEB429D-E5BC-6C2D-7E6D-6178371ED51A}"/>
              </a:ext>
            </a:extLst>
          </p:cNvPr>
          <p:cNvSpPr>
            <a:spLocks noGrp="1"/>
          </p:cNvSpPr>
          <p:nvPr>
            <p:ph type="dt" sz="half" idx="10"/>
          </p:nvPr>
        </p:nvSpPr>
        <p:spPr/>
        <p:txBody>
          <a:bodyPr/>
          <a:lstStyle/>
          <a:p>
            <a:fld id="{586F28F8-F240-C948-9414-31C1C86CA61D}" type="datetimeFigureOut">
              <a:rPr lang="en-US" smtClean="0"/>
              <a:t>1/22/2024</a:t>
            </a:fld>
            <a:endParaRPr lang="en-US"/>
          </a:p>
        </p:txBody>
      </p:sp>
      <p:sp>
        <p:nvSpPr>
          <p:cNvPr id="6" name="Footer Placeholder 5">
            <a:extLst>
              <a:ext uri="{FF2B5EF4-FFF2-40B4-BE49-F238E27FC236}">
                <a16:creationId xmlns:a16="http://schemas.microsoft.com/office/drawing/2014/main" id="{43EAB3C1-C5FC-80FE-D217-A8CCCCDE95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D95513-4000-545D-DCB6-28C0ACFB2E0D}"/>
              </a:ext>
            </a:extLst>
          </p:cNvPr>
          <p:cNvSpPr>
            <a:spLocks noGrp="1"/>
          </p:cNvSpPr>
          <p:nvPr>
            <p:ph type="sldNum" sz="quarter" idx="12"/>
          </p:nvPr>
        </p:nvSpPr>
        <p:spPr/>
        <p:txBody>
          <a:bodyPr/>
          <a:lstStyle/>
          <a:p>
            <a:fld id="{170616C9-BD21-874C-A1EC-34E48798EF18}" type="slidenum">
              <a:rPr lang="en-US" smtClean="0"/>
              <a:t>‹#›</a:t>
            </a:fld>
            <a:endParaRPr lang="en-US"/>
          </a:p>
        </p:txBody>
      </p:sp>
    </p:spTree>
    <p:extLst>
      <p:ext uri="{BB962C8B-B14F-4D97-AF65-F5344CB8AC3E}">
        <p14:creationId xmlns:p14="http://schemas.microsoft.com/office/powerpoint/2010/main" val="2375556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E0B23-9894-73A2-CB80-487B3D6B73A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3D19BAE-B7C9-FD90-87F0-E744D14FAD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B5A1C5-0410-8D96-AB72-B51A53F9A2A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DBE7CA5-BB7E-4579-92A0-297B4CFFB2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C5B7D6-4F92-9714-D7D3-2A3F00B5CA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FC9E61-1842-C7D3-578B-CD6336AF5559}"/>
              </a:ext>
            </a:extLst>
          </p:cNvPr>
          <p:cNvSpPr>
            <a:spLocks noGrp="1"/>
          </p:cNvSpPr>
          <p:nvPr>
            <p:ph type="dt" sz="half" idx="10"/>
          </p:nvPr>
        </p:nvSpPr>
        <p:spPr/>
        <p:txBody>
          <a:bodyPr/>
          <a:lstStyle/>
          <a:p>
            <a:fld id="{586F28F8-F240-C948-9414-31C1C86CA61D}" type="datetimeFigureOut">
              <a:rPr lang="en-US" smtClean="0"/>
              <a:t>1/22/2024</a:t>
            </a:fld>
            <a:endParaRPr lang="en-US"/>
          </a:p>
        </p:txBody>
      </p:sp>
      <p:sp>
        <p:nvSpPr>
          <p:cNvPr id="8" name="Footer Placeholder 7">
            <a:extLst>
              <a:ext uri="{FF2B5EF4-FFF2-40B4-BE49-F238E27FC236}">
                <a16:creationId xmlns:a16="http://schemas.microsoft.com/office/drawing/2014/main" id="{1C085A43-7143-EF48-2A63-91FE890682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9BF2C5C-FB63-22A9-1148-56BED432FB9B}"/>
              </a:ext>
            </a:extLst>
          </p:cNvPr>
          <p:cNvSpPr>
            <a:spLocks noGrp="1"/>
          </p:cNvSpPr>
          <p:nvPr>
            <p:ph type="sldNum" sz="quarter" idx="12"/>
          </p:nvPr>
        </p:nvSpPr>
        <p:spPr/>
        <p:txBody>
          <a:bodyPr/>
          <a:lstStyle/>
          <a:p>
            <a:fld id="{170616C9-BD21-874C-A1EC-34E48798EF18}" type="slidenum">
              <a:rPr lang="en-US" smtClean="0"/>
              <a:t>‹#›</a:t>
            </a:fld>
            <a:endParaRPr lang="en-US"/>
          </a:p>
        </p:txBody>
      </p:sp>
    </p:spTree>
    <p:extLst>
      <p:ext uri="{BB962C8B-B14F-4D97-AF65-F5344CB8AC3E}">
        <p14:creationId xmlns:p14="http://schemas.microsoft.com/office/powerpoint/2010/main" val="2487199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FB640-864D-544C-58FE-8BDD8686F04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4A91931-8011-70A4-4A1E-DD99126B3D86}"/>
              </a:ext>
            </a:extLst>
          </p:cNvPr>
          <p:cNvSpPr>
            <a:spLocks noGrp="1"/>
          </p:cNvSpPr>
          <p:nvPr>
            <p:ph type="dt" sz="half" idx="10"/>
          </p:nvPr>
        </p:nvSpPr>
        <p:spPr/>
        <p:txBody>
          <a:bodyPr/>
          <a:lstStyle/>
          <a:p>
            <a:fld id="{586F28F8-F240-C948-9414-31C1C86CA61D}" type="datetimeFigureOut">
              <a:rPr lang="en-US" smtClean="0"/>
              <a:t>1/22/2024</a:t>
            </a:fld>
            <a:endParaRPr lang="en-US"/>
          </a:p>
        </p:txBody>
      </p:sp>
      <p:sp>
        <p:nvSpPr>
          <p:cNvPr id="4" name="Footer Placeholder 3">
            <a:extLst>
              <a:ext uri="{FF2B5EF4-FFF2-40B4-BE49-F238E27FC236}">
                <a16:creationId xmlns:a16="http://schemas.microsoft.com/office/drawing/2014/main" id="{D1F0281E-E9FB-9F02-371A-8D3D1D2E6B8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AA3D9E-2678-58EE-FD3C-EA7261DD7F8F}"/>
              </a:ext>
            </a:extLst>
          </p:cNvPr>
          <p:cNvSpPr>
            <a:spLocks noGrp="1"/>
          </p:cNvSpPr>
          <p:nvPr>
            <p:ph type="sldNum" sz="quarter" idx="12"/>
          </p:nvPr>
        </p:nvSpPr>
        <p:spPr/>
        <p:txBody>
          <a:bodyPr/>
          <a:lstStyle/>
          <a:p>
            <a:fld id="{170616C9-BD21-874C-A1EC-34E48798EF18}" type="slidenum">
              <a:rPr lang="en-US" smtClean="0"/>
              <a:t>‹#›</a:t>
            </a:fld>
            <a:endParaRPr lang="en-US"/>
          </a:p>
        </p:txBody>
      </p:sp>
    </p:spTree>
    <p:extLst>
      <p:ext uri="{BB962C8B-B14F-4D97-AF65-F5344CB8AC3E}">
        <p14:creationId xmlns:p14="http://schemas.microsoft.com/office/powerpoint/2010/main" val="2113915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C5BB5C-AD1E-64A8-926E-B38E439A4A95}"/>
              </a:ext>
            </a:extLst>
          </p:cNvPr>
          <p:cNvSpPr>
            <a:spLocks noGrp="1"/>
          </p:cNvSpPr>
          <p:nvPr>
            <p:ph type="dt" sz="half" idx="10"/>
          </p:nvPr>
        </p:nvSpPr>
        <p:spPr/>
        <p:txBody>
          <a:bodyPr/>
          <a:lstStyle/>
          <a:p>
            <a:fld id="{586F28F8-F240-C948-9414-31C1C86CA61D}" type="datetimeFigureOut">
              <a:rPr lang="en-US" smtClean="0"/>
              <a:t>1/22/2024</a:t>
            </a:fld>
            <a:endParaRPr lang="en-US"/>
          </a:p>
        </p:txBody>
      </p:sp>
      <p:sp>
        <p:nvSpPr>
          <p:cNvPr id="3" name="Footer Placeholder 2">
            <a:extLst>
              <a:ext uri="{FF2B5EF4-FFF2-40B4-BE49-F238E27FC236}">
                <a16:creationId xmlns:a16="http://schemas.microsoft.com/office/drawing/2014/main" id="{69CE4654-8938-1096-3D2D-B6CBF7323E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7600D3-58FA-0E3F-7818-2A583BBD25EF}"/>
              </a:ext>
            </a:extLst>
          </p:cNvPr>
          <p:cNvSpPr>
            <a:spLocks noGrp="1"/>
          </p:cNvSpPr>
          <p:nvPr>
            <p:ph type="sldNum" sz="quarter" idx="12"/>
          </p:nvPr>
        </p:nvSpPr>
        <p:spPr/>
        <p:txBody>
          <a:bodyPr/>
          <a:lstStyle/>
          <a:p>
            <a:fld id="{170616C9-BD21-874C-A1EC-34E48798EF18}" type="slidenum">
              <a:rPr lang="en-US" smtClean="0"/>
              <a:t>‹#›</a:t>
            </a:fld>
            <a:endParaRPr lang="en-US"/>
          </a:p>
        </p:txBody>
      </p:sp>
    </p:spTree>
    <p:extLst>
      <p:ext uri="{BB962C8B-B14F-4D97-AF65-F5344CB8AC3E}">
        <p14:creationId xmlns:p14="http://schemas.microsoft.com/office/powerpoint/2010/main" val="1075803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79C01-6624-2C1D-24E6-060A757AA3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FF18CE-DF57-B70A-1DDE-4D022AFA56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059E56A-FF47-86E6-1E97-43123A14C1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CE5719-1CF8-32B1-9460-8FACE1D75970}"/>
              </a:ext>
            </a:extLst>
          </p:cNvPr>
          <p:cNvSpPr>
            <a:spLocks noGrp="1"/>
          </p:cNvSpPr>
          <p:nvPr>
            <p:ph type="dt" sz="half" idx="10"/>
          </p:nvPr>
        </p:nvSpPr>
        <p:spPr/>
        <p:txBody>
          <a:bodyPr/>
          <a:lstStyle/>
          <a:p>
            <a:fld id="{586F28F8-F240-C948-9414-31C1C86CA61D}" type="datetimeFigureOut">
              <a:rPr lang="en-US" smtClean="0"/>
              <a:t>1/22/2024</a:t>
            </a:fld>
            <a:endParaRPr lang="en-US"/>
          </a:p>
        </p:txBody>
      </p:sp>
      <p:sp>
        <p:nvSpPr>
          <p:cNvPr id="6" name="Footer Placeholder 5">
            <a:extLst>
              <a:ext uri="{FF2B5EF4-FFF2-40B4-BE49-F238E27FC236}">
                <a16:creationId xmlns:a16="http://schemas.microsoft.com/office/drawing/2014/main" id="{8105D1D8-BED0-0D0A-6D7C-B889B18672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55EF57-F992-7CCC-50B6-DD02F582BE34}"/>
              </a:ext>
            </a:extLst>
          </p:cNvPr>
          <p:cNvSpPr>
            <a:spLocks noGrp="1"/>
          </p:cNvSpPr>
          <p:nvPr>
            <p:ph type="sldNum" sz="quarter" idx="12"/>
          </p:nvPr>
        </p:nvSpPr>
        <p:spPr/>
        <p:txBody>
          <a:bodyPr/>
          <a:lstStyle/>
          <a:p>
            <a:fld id="{170616C9-BD21-874C-A1EC-34E48798EF18}" type="slidenum">
              <a:rPr lang="en-US" smtClean="0"/>
              <a:t>‹#›</a:t>
            </a:fld>
            <a:endParaRPr lang="en-US"/>
          </a:p>
        </p:txBody>
      </p:sp>
    </p:spTree>
    <p:extLst>
      <p:ext uri="{BB962C8B-B14F-4D97-AF65-F5344CB8AC3E}">
        <p14:creationId xmlns:p14="http://schemas.microsoft.com/office/powerpoint/2010/main" val="4021023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A84DB-B723-6A6E-0445-6F3EBBB21E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51D0BC2-2E0C-60FB-D379-E14BA40172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9739B9D-E045-94AD-7E37-9A86BFA699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F91D2F-6873-740D-FAA6-996C1BA16833}"/>
              </a:ext>
            </a:extLst>
          </p:cNvPr>
          <p:cNvSpPr>
            <a:spLocks noGrp="1"/>
          </p:cNvSpPr>
          <p:nvPr>
            <p:ph type="dt" sz="half" idx="10"/>
          </p:nvPr>
        </p:nvSpPr>
        <p:spPr/>
        <p:txBody>
          <a:bodyPr/>
          <a:lstStyle/>
          <a:p>
            <a:fld id="{586F28F8-F240-C948-9414-31C1C86CA61D}" type="datetimeFigureOut">
              <a:rPr lang="en-US" smtClean="0"/>
              <a:t>1/22/2024</a:t>
            </a:fld>
            <a:endParaRPr lang="en-US"/>
          </a:p>
        </p:txBody>
      </p:sp>
      <p:sp>
        <p:nvSpPr>
          <p:cNvPr id="6" name="Footer Placeholder 5">
            <a:extLst>
              <a:ext uri="{FF2B5EF4-FFF2-40B4-BE49-F238E27FC236}">
                <a16:creationId xmlns:a16="http://schemas.microsoft.com/office/drawing/2014/main" id="{42FAFB44-74D5-C3AB-B296-556F6FD3D4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16E217-BBAC-CA29-C3B4-EF09CD999099}"/>
              </a:ext>
            </a:extLst>
          </p:cNvPr>
          <p:cNvSpPr>
            <a:spLocks noGrp="1"/>
          </p:cNvSpPr>
          <p:nvPr>
            <p:ph type="sldNum" sz="quarter" idx="12"/>
          </p:nvPr>
        </p:nvSpPr>
        <p:spPr/>
        <p:txBody>
          <a:bodyPr/>
          <a:lstStyle/>
          <a:p>
            <a:fld id="{170616C9-BD21-874C-A1EC-34E48798EF18}" type="slidenum">
              <a:rPr lang="en-US" smtClean="0"/>
              <a:t>‹#›</a:t>
            </a:fld>
            <a:endParaRPr lang="en-US"/>
          </a:p>
        </p:txBody>
      </p:sp>
    </p:spTree>
    <p:extLst>
      <p:ext uri="{BB962C8B-B14F-4D97-AF65-F5344CB8AC3E}">
        <p14:creationId xmlns:p14="http://schemas.microsoft.com/office/powerpoint/2010/main" val="1088760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6D3920-1601-D825-7034-68BA322025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556CF54-FA4B-7880-2245-2FFB617359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525E33-C433-B9B7-216B-5E5CC19DC3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6F28F8-F240-C948-9414-31C1C86CA61D}" type="datetimeFigureOut">
              <a:rPr lang="en-US" smtClean="0"/>
              <a:t>1/22/2024</a:t>
            </a:fld>
            <a:endParaRPr lang="en-US"/>
          </a:p>
        </p:txBody>
      </p:sp>
      <p:sp>
        <p:nvSpPr>
          <p:cNvPr id="5" name="Footer Placeholder 4">
            <a:extLst>
              <a:ext uri="{FF2B5EF4-FFF2-40B4-BE49-F238E27FC236}">
                <a16:creationId xmlns:a16="http://schemas.microsoft.com/office/drawing/2014/main" id="{F99FA27F-65CD-0128-984E-12BCF54B3E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F5AF8D8-D8B7-38AE-1EE9-1B6DFAC7E1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0616C9-BD21-874C-A1EC-34E48798EF18}" type="slidenum">
              <a:rPr lang="en-US" smtClean="0"/>
              <a:t>‹#›</a:t>
            </a:fld>
            <a:endParaRPr lang="en-US"/>
          </a:p>
        </p:txBody>
      </p:sp>
    </p:spTree>
    <p:extLst>
      <p:ext uri="{BB962C8B-B14F-4D97-AF65-F5344CB8AC3E}">
        <p14:creationId xmlns:p14="http://schemas.microsoft.com/office/powerpoint/2010/main" val="3361684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91EB9-4E69-320F-4762-0C91D0010BC8}"/>
              </a:ext>
            </a:extLst>
          </p:cNvPr>
          <p:cNvSpPr>
            <a:spLocks noGrp="1"/>
          </p:cNvSpPr>
          <p:nvPr>
            <p:ph type="ctrTitle"/>
          </p:nvPr>
        </p:nvSpPr>
        <p:spPr>
          <a:xfrm>
            <a:off x="775251" y="1122363"/>
            <a:ext cx="10346635" cy="2387600"/>
          </a:xfrm>
        </p:spPr>
        <p:txBody>
          <a:bodyPr>
            <a:normAutofit fontScale="90000"/>
          </a:bodyPr>
          <a:lstStyle/>
          <a:p>
            <a:r>
              <a:rPr lang="en-US" sz="4800" b="1" u="sng" dirty="0">
                <a:solidFill>
                  <a:srgbClr val="000000"/>
                </a:solidFill>
                <a:effectLst/>
                <a:latin typeface="+mn-lt"/>
                <a:ea typeface="Calibri" panose="020F0502020204030204" pitchFamily="34" charset="0"/>
                <a:cs typeface="Times New Roman" panose="02020603050405020304" pitchFamily="18" charset="0"/>
              </a:rPr>
              <a:t>The Legalization of Marijuana: </a:t>
            </a:r>
            <a:br>
              <a:rPr lang="en-US" sz="4800" dirty="0">
                <a:solidFill>
                  <a:srgbClr val="000000"/>
                </a:solidFill>
                <a:effectLst/>
                <a:latin typeface="+mn-lt"/>
                <a:ea typeface="Calibri" panose="020F0502020204030204" pitchFamily="34" charset="0"/>
                <a:cs typeface="Times New Roman" panose="02020603050405020304" pitchFamily="18" charset="0"/>
              </a:rPr>
            </a:br>
            <a:r>
              <a:rPr lang="en-US" sz="4400" i="1" dirty="0">
                <a:solidFill>
                  <a:srgbClr val="000000"/>
                </a:solidFill>
                <a:effectLst/>
                <a:latin typeface="+mn-lt"/>
                <a:ea typeface="Calibri" panose="020F0502020204030204" pitchFamily="34" charset="0"/>
                <a:cs typeface="Times New Roman" panose="02020603050405020304" pitchFamily="18" charset="0"/>
              </a:rPr>
              <a:t>An Ethical and Clinical Conversation of the Issue</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Subtitle 2">
            <a:extLst>
              <a:ext uri="{FF2B5EF4-FFF2-40B4-BE49-F238E27FC236}">
                <a16:creationId xmlns:a16="http://schemas.microsoft.com/office/drawing/2014/main" id="{DF9B523E-6CB0-B003-71E1-B1E289AD804E}"/>
              </a:ext>
            </a:extLst>
          </p:cNvPr>
          <p:cNvSpPr>
            <a:spLocks noGrp="1"/>
          </p:cNvSpPr>
          <p:nvPr>
            <p:ph type="subTitle" idx="1"/>
          </p:nvPr>
        </p:nvSpPr>
        <p:spPr>
          <a:xfrm>
            <a:off x="1524000" y="3157537"/>
            <a:ext cx="9144000" cy="2798763"/>
          </a:xfrm>
        </p:spPr>
        <p:txBody>
          <a:bodyPr>
            <a:normAutofit/>
          </a:bodyPr>
          <a:lstStyle/>
          <a:p>
            <a:r>
              <a:rPr lang="en-US" dirty="0">
                <a:latin typeface="Arial" panose="020B0604020202020204" pitchFamily="34" charset="0"/>
                <a:cs typeface="Arial" panose="020B0604020202020204" pitchFamily="34" charset="0"/>
              </a:rPr>
              <a:t>Facilitated by:</a:t>
            </a:r>
          </a:p>
          <a:p>
            <a:r>
              <a:rPr lang="en-US" dirty="0">
                <a:latin typeface="Arial" panose="020B0604020202020204" pitchFamily="34" charset="0"/>
                <a:cs typeface="Arial" panose="020B0604020202020204" pitchFamily="34" charset="0"/>
              </a:rPr>
              <a:t>Thad Shunkwiler, LMFT, LPCC, CCMHC, ACS, NCC</a:t>
            </a:r>
          </a:p>
          <a:p>
            <a:r>
              <a:rPr lang="en-US" dirty="0">
                <a:latin typeface="Arial" panose="020B0604020202020204" pitchFamily="34" charset="0"/>
                <a:cs typeface="Arial" panose="020B0604020202020204" pitchFamily="34" charset="0"/>
              </a:rPr>
              <a:t>&amp;</a:t>
            </a:r>
          </a:p>
          <a:p>
            <a:pPr marL="0" marR="0">
              <a:spcBef>
                <a:spcPts val="0"/>
              </a:spcBef>
              <a:spcAft>
                <a:spcPts val="0"/>
              </a:spcAft>
            </a:pPr>
            <a:r>
              <a:rPr lang="en-US" dirty="0">
                <a:effectLst/>
                <a:latin typeface="Arial" panose="020B0604020202020204" pitchFamily="34" charset="0"/>
                <a:ea typeface="Calibri" panose="020F0502020204030204" pitchFamily="34" charset="0"/>
                <a:cs typeface="Arial" panose="020B0604020202020204" pitchFamily="34" charset="0"/>
              </a:rPr>
              <a:t>Eric Thompson, J.D.</a:t>
            </a:r>
          </a:p>
          <a:p>
            <a:pPr marL="0" marR="0">
              <a:spcBef>
                <a:spcPts val="0"/>
              </a:spcBef>
              <a:spcAft>
                <a:spcPts val="0"/>
              </a:spcAft>
            </a:pPr>
            <a:r>
              <a:rPr lang="en-US" dirty="0">
                <a:effectLst/>
                <a:latin typeface="Arial" panose="020B0604020202020204" pitchFamily="34" charset="0"/>
                <a:ea typeface="Calibri" panose="020F0502020204030204" pitchFamily="34" charset="0"/>
                <a:cs typeface="Arial" panose="020B0604020202020204" pitchFamily="34" charset="0"/>
              </a:rPr>
              <a:t>Drug Court Coordinator</a:t>
            </a:r>
          </a:p>
          <a:p>
            <a:pPr marL="0" marR="0">
              <a:spcBef>
                <a:spcPts val="0"/>
              </a:spcBef>
              <a:spcAft>
                <a:spcPts val="0"/>
              </a:spcAft>
            </a:pPr>
            <a:r>
              <a:rPr lang="en-US" dirty="0">
                <a:effectLst/>
                <a:latin typeface="Arial" panose="020B0604020202020204" pitchFamily="34" charset="0"/>
                <a:ea typeface="Calibri" panose="020F0502020204030204" pitchFamily="34" charset="0"/>
                <a:cs typeface="Arial" panose="020B0604020202020204" pitchFamily="34" charset="0"/>
              </a:rPr>
              <a:t>Dodge County Drug Court</a:t>
            </a:r>
          </a:p>
        </p:txBody>
      </p:sp>
    </p:spTree>
    <p:extLst>
      <p:ext uri="{BB962C8B-B14F-4D97-AF65-F5344CB8AC3E}">
        <p14:creationId xmlns:p14="http://schemas.microsoft.com/office/powerpoint/2010/main" val="3061154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DB7C1AB-B887-1F91-6638-9B2C6EA90BF0}"/>
              </a:ext>
            </a:extLst>
          </p:cNvPr>
          <p:cNvSpPr>
            <a:spLocks noGrp="1"/>
          </p:cNvSpPr>
          <p:nvPr>
            <p:ph type="title"/>
          </p:nvPr>
        </p:nvSpPr>
        <p:spPr/>
        <p:txBody>
          <a:bodyPr/>
          <a:lstStyle/>
          <a:p>
            <a:r>
              <a:rPr lang="en-US" dirty="0"/>
              <a:t>Small Group Breakout #1</a:t>
            </a:r>
          </a:p>
        </p:txBody>
      </p:sp>
      <p:sp>
        <p:nvSpPr>
          <p:cNvPr id="6" name="Content Placeholder 5">
            <a:extLst>
              <a:ext uri="{FF2B5EF4-FFF2-40B4-BE49-F238E27FC236}">
                <a16:creationId xmlns:a16="http://schemas.microsoft.com/office/drawing/2014/main" id="{A82EF3F9-2E61-7042-E3F0-42D8071775F6}"/>
              </a:ext>
            </a:extLst>
          </p:cNvPr>
          <p:cNvSpPr>
            <a:spLocks noGrp="1"/>
          </p:cNvSpPr>
          <p:nvPr>
            <p:ph idx="1"/>
          </p:nvPr>
        </p:nvSpPr>
        <p:spPr/>
        <p:txBody>
          <a:bodyPr>
            <a:normAutofit/>
          </a:bodyPr>
          <a:lstStyle/>
          <a:p>
            <a:pPr marL="0" marR="0" indent="0">
              <a:spcBef>
                <a:spcPts val="0"/>
              </a:spcBef>
              <a:spcAft>
                <a:spcPts val="0"/>
              </a:spcAft>
              <a:buNone/>
            </a:pPr>
            <a:r>
              <a:rPr lang="en-US" sz="4300" kern="100" dirty="0">
                <a:effectLst/>
                <a:latin typeface="Calibri" panose="020F0502020204030204" pitchFamily="34" charset="0"/>
                <a:ea typeface="Calibri" panose="020F0502020204030204" pitchFamily="34" charset="0"/>
                <a:cs typeface="Times New Roman" panose="02020603050405020304" pitchFamily="18" charset="0"/>
              </a:rPr>
              <a:t>What are your thoughts on the legalization of cannabis in Minnesota?</a:t>
            </a:r>
          </a:p>
          <a:p>
            <a:pPr marL="0" marR="0">
              <a:spcBef>
                <a:spcPts val="0"/>
              </a:spcBef>
              <a:spcAft>
                <a:spcPts val="0"/>
              </a:spcAft>
            </a:pPr>
            <a:endParaRPr lang="en-US" sz="4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4300" kern="100" dirty="0">
                <a:effectLst/>
                <a:latin typeface="Calibri" panose="020F0502020204030204" pitchFamily="34" charset="0"/>
                <a:ea typeface="Calibri" panose="020F0502020204030204" pitchFamily="34" charset="0"/>
                <a:cs typeface="Times New Roman" panose="02020603050405020304" pitchFamily="18" charset="0"/>
              </a:rPr>
              <a:t>What are the potential ethical implications facing our professions? </a:t>
            </a:r>
          </a:p>
          <a:p>
            <a:pPr marL="0" marR="0">
              <a:spcBef>
                <a:spcPts val="0"/>
              </a:spcBef>
              <a:spcAft>
                <a:spcPts val="0"/>
              </a:spcAft>
            </a:pPr>
            <a:endParaRPr lang="en-US" sz="43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5672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04993-6995-5A64-6A10-275C08C9669D}"/>
              </a:ext>
            </a:extLst>
          </p:cNvPr>
          <p:cNvSpPr>
            <a:spLocks noGrp="1"/>
          </p:cNvSpPr>
          <p:nvPr>
            <p:ph type="title"/>
          </p:nvPr>
        </p:nvSpPr>
        <p:spPr/>
        <p:txBody>
          <a:bodyPr/>
          <a:lstStyle/>
          <a:p>
            <a:r>
              <a:rPr lang="en-US" dirty="0"/>
              <a:t>Large Group Process #1</a:t>
            </a:r>
          </a:p>
        </p:txBody>
      </p:sp>
      <p:sp>
        <p:nvSpPr>
          <p:cNvPr id="3" name="Content Placeholder 2">
            <a:extLst>
              <a:ext uri="{FF2B5EF4-FFF2-40B4-BE49-F238E27FC236}">
                <a16:creationId xmlns:a16="http://schemas.microsoft.com/office/drawing/2014/main" id="{FF2EE1D8-F080-DBDA-6183-F57E2F554C2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902965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DB0BF-D983-1C25-71F4-0CDAD6B1BFC9}"/>
              </a:ext>
            </a:extLst>
          </p:cNvPr>
          <p:cNvSpPr>
            <a:spLocks noGrp="1"/>
          </p:cNvSpPr>
          <p:nvPr>
            <p:ph type="title"/>
          </p:nvPr>
        </p:nvSpPr>
        <p:spPr/>
        <p:txBody>
          <a:bodyPr/>
          <a:lstStyle/>
          <a:p>
            <a:r>
              <a:rPr lang="en-US" dirty="0"/>
              <a:t>Small Group Breakout #2</a:t>
            </a:r>
          </a:p>
        </p:txBody>
      </p:sp>
      <p:sp>
        <p:nvSpPr>
          <p:cNvPr id="3" name="Content Placeholder 2">
            <a:extLst>
              <a:ext uri="{FF2B5EF4-FFF2-40B4-BE49-F238E27FC236}">
                <a16:creationId xmlns:a16="http://schemas.microsoft.com/office/drawing/2014/main" id="{34887C97-235F-9004-8AE4-19E6C9EA4679}"/>
              </a:ext>
            </a:extLst>
          </p:cNvPr>
          <p:cNvSpPr>
            <a:spLocks noGrp="1"/>
          </p:cNvSpPr>
          <p:nvPr>
            <p:ph idx="1"/>
          </p:nvPr>
        </p:nvSpPr>
        <p:spPr/>
        <p:txBody>
          <a:bodyPr/>
          <a:lstStyle/>
          <a:p>
            <a:pPr marL="0" marR="0" indent="0">
              <a:spcBef>
                <a:spcPts val="0"/>
              </a:spcBef>
              <a:spcAft>
                <a:spcPts val="0"/>
              </a:spcAft>
              <a:buNone/>
            </a:pP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What are the potential treatment implications facing our professions? </a:t>
            </a:r>
          </a:p>
          <a:p>
            <a:pPr marL="0" marR="0">
              <a:spcBef>
                <a:spcPts val="0"/>
              </a:spcBef>
              <a:spcAft>
                <a:spcPts val="0"/>
              </a:spcAft>
            </a:pPr>
            <a:endParaRPr lang="en-US"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If you had a voice in the creation of the law and the rules regarding retail sales, what would you say? </a:t>
            </a:r>
          </a:p>
          <a:p>
            <a:endParaRPr lang="en-US" dirty="0"/>
          </a:p>
        </p:txBody>
      </p:sp>
    </p:spTree>
    <p:extLst>
      <p:ext uri="{BB962C8B-B14F-4D97-AF65-F5344CB8AC3E}">
        <p14:creationId xmlns:p14="http://schemas.microsoft.com/office/powerpoint/2010/main" val="37015438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B5453-83E9-C8F4-3285-F003561A3C99}"/>
              </a:ext>
            </a:extLst>
          </p:cNvPr>
          <p:cNvSpPr>
            <a:spLocks noGrp="1"/>
          </p:cNvSpPr>
          <p:nvPr>
            <p:ph type="title"/>
          </p:nvPr>
        </p:nvSpPr>
        <p:spPr/>
        <p:txBody>
          <a:bodyPr/>
          <a:lstStyle/>
          <a:p>
            <a:r>
              <a:rPr lang="en-US" dirty="0"/>
              <a:t>Large Group Process #2</a:t>
            </a:r>
          </a:p>
        </p:txBody>
      </p:sp>
      <p:sp>
        <p:nvSpPr>
          <p:cNvPr id="3" name="Content Placeholder 2">
            <a:extLst>
              <a:ext uri="{FF2B5EF4-FFF2-40B4-BE49-F238E27FC236}">
                <a16:creationId xmlns:a16="http://schemas.microsoft.com/office/drawing/2014/main" id="{3A4BB7B6-EC9E-0F17-E6F8-52011594A15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947690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F3F8B-B452-88C7-272D-DA45657F6C8A}"/>
              </a:ext>
            </a:extLst>
          </p:cNvPr>
          <p:cNvSpPr>
            <a:spLocks noGrp="1"/>
          </p:cNvSpPr>
          <p:nvPr>
            <p:ph type="title"/>
          </p:nvPr>
        </p:nvSpPr>
        <p:spPr/>
        <p:txBody>
          <a:bodyPr/>
          <a:lstStyle/>
          <a:p>
            <a:r>
              <a:rPr lang="en-US" dirty="0"/>
              <a:t>Small Group Breakout #3</a:t>
            </a:r>
          </a:p>
        </p:txBody>
      </p:sp>
      <p:sp>
        <p:nvSpPr>
          <p:cNvPr id="3" name="Content Placeholder 2">
            <a:extLst>
              <a:ext uri="{FF2B5EF4-FFF2-40B4-BE49-F238E27FC236}">
                <a16:creationId xmlns:a16="http://schemas.microsoft.com/office/drawing/2014/main" id="{21122162-9706-E727-BE62-A4ABB68D4E0B}"/>
              </a:ext>
            </a:extLst>
          </p:cNvPr>
          <p:cNvSpPr>
            <a:spLocks noGrp="1"/>
          </p:cNvSpPr>
          <p:nvPr>
            <p:ph idx="1"/>
          </p:nvPr>
        </p:nvSpPr>
        <p:spPr/>
        <p:txBody>
          <a:bodyPr/>
          <a:lstStyle/>
          <a:p>
            <a:pPr marL="0" marR="0" indent="0">
              <a:spcBef>
                <a:spcPts val="0"/>
              </a:spcBef>
              <a:spcAft>
                <a:spcPts val="0"/>
              </a:spcAft>
              <a:buNone/>
            </a:pP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How will you engage clients in conversations regarding use of cannabis? </a:t>
            </a:r>
          </a:p>
          <a:p>
            <a:pPr marL="0" indent="0">
              <a:spcBef>
                <a:spcPts val="0"/>
              </a:spcBef>
              <a:buNone/>
            </a:pPr>
            <a:endParaRPr lang="en-US"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What strategies have been effective or ineffective? </a:t>
            </a:r>
          </a:p>
          <a:p>
            <a:pPr marL="0" indent="0">
              <a:buNone/>
            </a:pPr>
            <a:endParaRPr lang="en-US" dirty="0"/>
          </a:p>
        </p:txBody>
      </p:sp>
    </p:spTree>
    <p:extLst>
      <p:ext uri="{BB962C8B-B14F-4D97-AF65-F5344CB8AC3E}">
        <p14:creationId xmlns:p14="http://schemas.microsoft.com/office/powerpoint/2010/main" val="38604212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B011A-A4FE-90E5-22A9-939DE5D594E4}"/>
              </a:ext>
            </a:extLst>
          </p:cNvPr>
          <p:cNvSpPr>
            <a:spLocks noGrp="1"/>
          </p:cNvSpPr>
          <p:nvPr>
            <p:ph type="title"/>
          </p:nvPr>
        </p:nvSpPr>
        <p:spPr/>
        <p:txBody>
          <a:bodyPr/>
          <a:lstStyle/>
          <a:p>
            <a:r>
              <a:rPr lang="en-US" dirty="0"/>
              <a:t>Large Group Process #3</a:t>
            </a:r>
          </a:p>
        </p:txBody>
      </p:sp>
      <p:sp>
        <p:nvSpPr>
          <p:cNvPr id="3" name="Content Placeholder 2">
            <a:extLst>
              <a:ext uri="{FF2B5EF4-FFF2-40B4-BE49-F238E27FC236}">
                <a16:creationId xmlns:a16="http://schemas.microsoft.com/office/drawing/2014/main" id="{4E2D096F-12F0-0841-0124-065B7EBD1B6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5438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2D236-1A51-6F79-3639-0BFC1BA53045}"/>
              </a:ext>
            </a:extLst>
          </p:cNvPr>
          <p:cNvSpPr>
            <a:spLocks noGrp="1"/>
          </p:cNvSpPr>
          <p:nvPr>
            <p:ph type="title"/>
          </p:nvPr>
        </p:nvSpPr>
        <p:spPr/>
        <p:txBody>
          <a:bodyPr/>
          <a:lstStyle/>
          <a:p>
            <a:r>
              <a:rPr lang="en-US" dirty="0"/>
              <a:t>Case Study: Talking with your clients</a:t>
            </a:r>
          </a:p>
        </p:txBody>
      </p:sp>
      <p:sp>
        <p:nvSpPr>
          <p:cNvPr id="3" name="Content Placeholder 2">
            <a:extLst>
              <a:ext uri="{FF2B5EF4-FFF2-40B4-BE49-F238E27FC236}">
                <a16:creationId xmlns:a16="http://schemas.microsoft.com/office/drawing/2014/main" id="{A668F473-3898-0E7E-2716-BDE6BEFE3E14}"/>
              </a:ext>
            </a:extLst>
          </p:cNvPr>
          <p:cNvSpPr>
            <a:spLocks noGrp="1"/>
          </p:cNvSpPr>
          <p:nvPr>
            <p:ph idx="1"/>
          </p:nvPr>
        </p:nvSpPr>
        <p:spPr/>
        <p:txBody>
          <a:bodyPr/>
          <a:lstStyle/>
          <a:p>
            <a:pPr marL="0" indent="0">
              <a:buNone/>
            </a:pPr>
            <a:r>
              <a:rPr lang="en-US" dirty="0"/>
              <a:t>Julie is a 28-year-old mother of 3 with a lengthy history of methamphetamine abuse. Julie was referred to your drug court for charges related to sales and possession and has been working through the program and will soon be ready to graduate. She comes to talk with you about her future when she is “off paper.” </a:t>
            </a:r>
          </a:p>
          <a:p>
            <a:pPr marL="0" indent="0">
              <a:buNone/>
            </a:pPr>
            <a:r>
              <a:rPr lang="en-US" dirty="0"/>
              <a:t>She wants to know your thoughts on her starting to use cannabis to relax and cope with the stresses of life. She maintains that it’s better than alcohol and now that it’s legal, doesn’t really see any issues. </a:t>
            </a:r>
          </a:p>
        </p:txBody>
      </p:sp>
    </p:spTree>
    <p:extLst>
      <p:ext uri="{BB962C8B-B14F-4D97-AF65-F5344CB8AC3E}">
        <p14:creationId xmlns:p14="http://schemas.microsoft.com/office/powerpoint/2010/main" val="28157636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lowchart: Document 8">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CFFC56-13F2-62B9-B999-BF38C509FAE5}"/>
              </a:ext>
            </a:extLst>
          </p:cNvPr>
          <p:cNvSpPr>
            <a:spLocks noGrp="1"/>
          </p:cNvSpPr>
          <p:nvPr>
            <p:ph type="title"/>
          </p:nvPr>
        </p:nvSpPr>
        <p:spPr>
          <a:xfrm>
            <a:off x="838200" y="171162"/>
            <a:ext cx="2840182" cy="2371148"/>
          </a:xfrm>
        </p:spPr>
        <p:txBody>
          <a:bodyPr vert="horz" lIns="91440" tIns="45720" rIns="91440" bIns="45720" rtlCol="0" anchor="ctr">
            <a:normAutofit/>
          </a:bodyPr>
          <a:lstStyle/>
          <a:p>
            <a:r>
              <a:rPr lang="en-US" sz="3200" kern="1200" dirty="0">
                <a:solidFill>
                  <a:srgbClr val="FFFFFF"/>
                </a:solidFill>
                <a:latin typeface="+mj-lt"/>
                <a:ea typeface="+mj-ea"/>
                <a:cs typeface="+mj-cs"/>
              </a:rPr>
              <a:t>Moving Forward</a:t>
            </a:r>
          </a:p>
        </p:txBody>
      </p:sp>
      <p:pic>
        <p:nvPicPr>
          <p:cNvPr id="4" name="Picture 4" descr="Focus on what you can control, let go of the rest - Be Kind 2 You">
            <a:extLst>
              <a:ext uri="{FF2B5EF4-FFF2-40B4-BE49-F238E27FC236}">
                <a16:creationId xmlns:a16="http://schemas.microsoft.com/office/drawing/2014/main" id="{8DE64544-0E50-3FF5-167F-8F30438F018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207933" y="885063"/>
            <a:ext cx="7347537" cy="5088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7739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lowchart: Document 9">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E2CBEA-5783-D588-E439-5465B6FB8BDA}"/>
              </a:ext>
            </a:extLst>
          </p:cNvPr>
          <p:cNvSpPr>
            <a:spLocks noGrp="1"/>
          </p:cNvSpPr>
          <p:nvPr>
            <p:ph type="title"/>
          </p:nvPr>
        </p:nvSpPr>
        <p:spPr>
          <a:xfrm>
            <a:off x="838200" y="171162"/>
            <a:ext cx="2840182" cy="2371148"/>
          </a:xfrm>
        </p:spPr>
        <p:txBody>
          <a:bodyPr vert="horz" lIns="91440" tIns="45720" rIns="91440" bIns="45720" rtlCol="0" anchor="ctr">
            <a:normAutofit/>
          </a:bodyPr>
          <a:lstStyle/>
          <a:p>
            <a:r>
              <a:rPr lang="en-US" sz="3200" kern="1200">
                <a:solidFill>
                  <a:srgbClr val="FFFFFF"/>
                </a:solidFill>
                <a:latin typeface="+mj-lt"/>
                <a:ea typeface="+mj-ea"/>
                <a:cs typeface="+mj-cs"/>
              </a:rPr>
              <a:t>Questions</a:t>
            </a:r>
          </a:p>
        </p:txBody>
      </p:sp>
      <p:pic>
        <p:nvPicPr>
          <p:cNvPr id="7" name="Graphic 6" descr="Questions">
            <a:extLst>
              <a:ext uri="{FF2B5EF4-FFF2-40B4-BE49-F238E27FC236}">
                <a16:creationId xmlns:a16="http://schemas.microsoft.com/office/drawing/2014/main" id="{DFA54CA9-CA58-6BDF-86F7-C069598C02B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92293" y="640080"/>
            <a:ext cx="5578816" cy="5578816"/>
          </a:xfrm>
          <a:prstGeom prst="rect">
            <a:avLst/>
          </a:prstGeom>
        </p:spPr>
      </p:pic>
    </p:spTree>
    <p:extLst>
      <p:ext uri="{BB962C8B-B14F-4D97-AF65-F5344CB8AC3E}">
        <p14:creationId xmlns:p14="http://schemas.microsoft.com/office/powerpoint/2010/main" val="1567044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24526-76F9-4752-5FC4-59E4DF92BBBA}"/>
              </a:ext>
            </a:extLst>
          </p:cNvPr>
          <p:cNvSpPr>
            <a:spLocks noGrp="1"/>
          </p:cNvSpPr>
          <p:nvPr>
            <p:ph type="title"/>
          </p:nvPr>
        </p:nvSpPr>
        <p:spPr/>
        <p:txBody>
          <a:bodyPr/>
          <a:lstStyle/>
          <a:p>
            <a:r>
              <a:rPr lang="en-US" dirty="0"/>
              <a:t>Introductions</a:t>
            </a:r>
          </a:p>
        </p:txBody>
      </p:sp>
      <p:pic>
        <p:nvPicPr>
          <p:cNvPr id="1026" name="Picture 2" descr="Introductions &amp; Conclusions - Excelsior OWL">
            <a:extLst>
              <a:ext uri="{FF2B5EF4-FFF2-40B4-BE49-F238E27FC236}">
                <a16:creationId xmlns:a16="http://schemas.microsoft.com/office/drawing/2014/main" id="{A2620070-E573-60AA-BEAE-D97875C6A78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36348" y="1928192"/>
            <a:ext cx="6264313" cy="4237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8584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B262A-67EE-D349-BA77-30704B267AC3}"/>
              </a:ext>
            </a:extLst>
          </p:cNvPr>
          <p:cNvSpPr>
            <a:spLocks noGrp="1"/>
          </p:cNvSpPr>
          <p:nvPr>
            <p:ph type="title"/>
          </p:nvPr>
        </p:nvSpPr>
        <p:spPr/>
        <p:txBody>
          <a:bodyPr/>
          <a:lstStyle/>
          <a:p>
            <a:r>
              <a:rPr lang="en-US" dirty="0"/>
              <a:t>Legal Disclaimer </a:t>
            </a:r>
          </a:p>
        </p:txBody>
      </p:sp>
      <p:sp>
        <p:nvSpPr>
          <p:cNvPr id="3" name="Content Placeholder 2">
            <a:extLst>
              <a:ext uri="{FF2B5EF4-FFF2-40B4-BE49-F238E27FC236}">
                <a16:creationId xmlns:a16="http://schemas.microsoft.com/office/drawing/2014/main" id="{62B0975A-271E-7C4F-B9C2-A712771F6B77}"/>
              </a:ext>
            </a:extLst>
          </p:cNvPr>
          <p:cNvSpPr>
            <a:spLocks noGrp="1"/>
          </p:cNvSpPr>
          <p:nvPr>
            <p:ph idx="1"/>
          </p:nvPr>
        </p:nvSpPr>
        <p:spPr/>
        <p:txBody>
          <a:bodyPr>
            <a:normAutofit/>
          </a:bodyPr>
          <a:lstStyle/>
          <a:p>
            <a:r>
              <a:rPr lang="en-US" dirty="0"/>
              <a:t>The information in this presentation is for educational purposes only and is the </a:t>
            </a:r>
            <a:r>
              <a:rPr lang="en-US" b="1" i="1" u="sng" dirty="0"/>
              <a:t>sole opinion of the presenter</a:t>
            </a:r>
            <a:r>
              <a:rPr lang="en-US" dirty="0"/>
              <a:t>.</a:t>
            </a:r>
          </a:p>
          <a:p>
            <a:endParaRPr lang="en-US" dirty="0"/>
          </a:p>
          <a:p>
            <a:r>
              <a:rPr lang="en-US" dirty="0"/>
              <a:t> The presentation is not intended to provide specific legal advice, nor supersede any internal policies for your respective occupational setting. </a:t>
            </a:r>
          </a:p>
          <a:p>
            <a:pPr marL="0" indent="0">
              <a:buNone/>
            </a:pPr>
            <a:endParaRPr lang="en-US" dirty="0"/>
          </a:p>
          <a:p>
            <a:r>
              <a:rPr lang="en-US" dirty="0"/>
              <a:t>It is always best practice to obtain legal advice from an attorney with expertise in the subject matter and jurisdiction. </a:t>
            </a:r>
          </a:p>
        </p:txBody>
      </p:sp>
      <p:pic>
        <p:nvPicPr>
          <p:cNvPr id="5" name="Picture 4" descr="A close up of a sign&#10;&#10;Description automatically generated">
            <a:extLst>
              <a:ext uri="{FF2B5EF4-FFF2-40B4-BE49-F238E27FC236}">
                <a16:creationId xmlns:a16="http://schemas.microsoft.com/office/drawing/2014/main" id="{DDDFDB3D-66FC-0540-9AC4-787A876692DD}"/>
              </a:ext>
            </a:extLst>
          </p:cNvPr>
          <p:cNvPicPr>
            <a:picLocks noChangeAspect="1"/>
          </p:cNvPicPr>
          <p:nvPr/>
        </p:nvPicPr>
        <p:blipFill>
          <a:blip r:embed="rId3"/>
          <a:stretch>
            <a:fillRect/>
          </a:stretch>
        </p:blipFill>
        <p:spPr>
          <a:xfrm>
            <a:off x="10336334" y="209037"/>
            <a:ext cx="1343531" cy="1481651"/>
          </a:xfrm>
          <a:prstGeom prst="rect">
            <a:avLst/>
          </a:prstGeom>
        </p:spPr>
      </p:pic>
    </p:spTree>
    <p:extLst>
      <p:ext uri="{BB962C8B-B14F-4D97-AF65-F5344CB8AC3E}">
        <p14:creationId xmlns:p14="http://schemas.microsoft.com/office/powerpoint/2010/main" val="2487252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EA432-890B-E7C5-2501-0F9AA0B08C66}"/>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C79CF7C3-1232-244B-5B8C-688500364C66}"/>
              </a:ext>
            </a:extLst>
          </p:cNvPr>
          <p:cNvSpPr>
            <a:spLocks noGrp="1"/>
          </p:cNvSpPr>
          <p:nvPr>
            <p:ph idx="1"/>
          </p:nvPr>
        </p:nvSpPr>
        <p:spPr/>
        <p:txBody>
          <a:bodyPr/>
          <a:lstStyle/>
          <a:p>
            <a:r>
              <a:rPr lang="en-US" dirty="0"/>
              <a:t>Minnesota Cannabis Law: </a:t>
            </a:r>
            <a:r>
              <a:rPr lang="en-US" i="1" dirty="0"/>
              <a:t>What we know</a:t>
            </a:r>
          </a:p>
          <a:p>
            <a:r>
              <a:rPr lang="en-US" dirty="0"/>
              <a:t>Conversation on the potential implications of legalization</a:t>
            </a:r>
          </a:p>
          <a:p>
            <a:r>
              <a:rPr lang="en-US" dirty="0"/>
              <a:t>Talking with your clients about cannabis</a:t>
            </a:r>
          </a:p>
          <a:p>
            <a:endParaRPr lang="en-US" dirty="0"/>
          </a:p>
          <a:p>
            <a:endParaRPr lang="en-US" dirty="0"/>
          </a:p>
          <a:p>
            <a:pPr marL="0" indent="0" algn="ctr">
              <a:buNone/>
            </a:pPr>
            <a:r>
              <a:rPr lang="en-US" b="1" u="sng" dirty="0"/>
              <a:t>Learning Outcome: </a:t>
            </a:r>
          </a:p>
          <a:p>
            <a:pPr marL="0" indent="0" algn="ctr">
              <a:buNone/>
            </a:pPr>
            <a:r>
              <a:rPr lang="en-US" i="1" dirty="0"/>
              <a:t>Understand the ethical and treatment implications of legalization and develop skills to educate clients and stakeholders on the issues. </a:t>
            </a:r>
          </a:p>
        </p:txBody>
      </p:sp>
    </p:spTree>
    <p:extLst>
      <p:ext uri="{BB962C8B-B14F-4D97-AF65-F5344CB8AC3E}">
        <p14:creationId xmlns:p14="http://schemas.microsoft.com/office/powerpoint/2010/main" val="1272410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4B748-0372-E925-1EB2-DBD214C37D28}"/>
              </a:ext>
            </a:extLst>
          </p:cNvPr>
          <p:cNvSpPr>
            <a:spLocks noGrp="1"/>
          </p:cNvSpPr>
          <p:nvPr>
            <p:ph type="title"/>
          </p:nvPr>
        </p:nvSpPr>
        <p:spPr>
          <a:xfrm>
            <a:off x="838200" y="89452"/>
            <a:ext cx="10515600" cy="1325563"/>
          </a:xfrm>
        </p:spPr>
        <p:txBody>
          <a:bodyPr/>
          <a:lstStyle/>
          <a:p>
            <a:r>
              <a:rPr lang="en-US" dirty="0"/>
              <a:t>Minnesota Law and Cannabis Legalization</a:t>
            </a:r>
          </a:p>
        </p:txBody>
      </p:sp>
      <p:sp>
        <p:nvSpPr>
          <p:cNvPr id="3" name="Content Placeholder 2">
            <a:extLst>
              <a:ext uri="{FF2B5EF4-FFF2-40B4-BE49-F238E27FC236}">
                <a16:creationId xmlns:a16="http://schemas.microsoft.com/office/drawing/2014/main" id="{4DE83363-016F-4F4A-CA0C-DF14092B75DF}"/>
              </a:ext>
            </a:extLst>
          </p:cNvPr>
          <p:cNvSpPr>
            <a:spLocks noGrp="1"/>
          </p:cNvSpPr>
          <p:nvPr>
            <p:ph idx="1"/>
          </p:nvPr>
        </p:nvSpPr>
        <p:spPr>
          <a:xfrm>
            <a:off x="838200" y="1391478"/>
            <a:ext cx="10515600" cy="5377070"/>
          </a:xfrm>
        </p:spPr>
        <p:txBody>
          <a:bodyPr>
            <a:normAutofit fontScale="55000" lnSpcReduction="20000"/>
          </a:bodyPr>
          <a:lstStyle/>
          <a:p>
            <a:pPr marL="0" indent="0" algn="ctr">
              <a:lnSpc>
                <a:spcPct val="140000"/>
              </a:lnSpc>
              <a:spcAft>
                <a:spcPts val="600"/>
              </a:spcAft>
              <a:buNone/>
            </a:pPr>
            <a:r>
              <a:rPr lang="en-US" sz="3300" b="0" i="1" dirty="0">
                <a:solidFill>
                  <a:srgbClr val="1B1B1B"/>
                </a:solidFill>
                <a:effectLst/>
                <a:latin typeface="Source Sans Pro Web"/>
              </a:rPr>
              <a:t>Effective Aug. 1, 2023, full decriminalization will allow the possession, use, and home grow of cannabis in Minnesota for people 21 and older.   </a:t>
            </a:r>
            <a:br>
              <a:rPr lang="en-US" sz="3300" b="0" i="0" dirty="0">
                <a:solidFill>
                  <a:srgbClr val="1B1B1B"/>
                </a:solidFill>
                <a:effectLst/>
                <a:latin typeface="Source Sans Pro Web"/>
              </a:rPr>
            </a:br>
            <a:br>
              <a:rPr lang="en-US" sz="3300" b="0" i="0" dirty="0">
                <a:solidFill>
                  <a:srgbClr val="1B1B1B"/>
                </a:solidFill>
                <a:effectLst/>
                <a:latin typeface="Source Sans Pro Web"/>
              </a:rPr>
            </a:br>
            <a:r>
              <a:rPr lang="en-US" sz="3300" b="1" i="0" u="sng" dirty="0">
                <a:solidFill>
                  <a:srgbClr val="1B1B1B"/>
                </a:solidFill>
                <a:effectLst/>
                <a:latin typeface="Source Sans Pro Web"/>
              </a:rPr>
              <a:t>As outlined in law, a person age 21 or older may:</a:t>
            </a:r>
          </a:p>
          <a:p>
            <a:pPr algn="l">
              <a:lnSpc>
                <a:spcPct val="140000"/>
              </a:lnSpc>
              <a:spcAft>
                <a:spcPts val="600"/>
              </a:spcAft>
              <a:buFont typeface="Arial" panose="020B0604020202020204" pitchFamily="34" charset="0"/>
              <a:buChar char="•"/>
            </a:pPr>
            <a:r>
              <a:rPr lang="en-US" sz="3300" b="0" i="0" dirty="0">
                <a:solidFill>
                  <a:srgbClr val="1B1B1B"/>
                </a:solidFill>
                <a:effectLst/>
                <a:latin typeface="Source Sans Pro Web"/>
              </a:rPr>
              <a:t>Use, possess, or transport cannabis paraphernalia.</a:t>
            </a:r>
          </a:p>
          <a:p>
            <a:pPr algn="l">
              <a:lnSpc>
                <a:spcPct val="140000"/>
              </a:lnSpc>
              <a:spcAft>
                <a:spcPts val="600"/>
              </a:spcAft>
              <a:buFont typeface="Arial" panose="020B0604020202020204" pitchFamily="34" charset="0"/>
              <a:buChar char="•"/>
            </a:pPr>
            <a:r>
              <a:rPr lang="en-US" sz="3300" b="0" i="0" dirty="0">
                <a:solidFill>
                  <a:srgbClr val="1B1B1B"/>
                </a:solidFill>
                <a:effectLst/>
                <a:latin typeface="Source Sans Pro Web"/>
              </a:rPr>
              <a:t>Possess or transport up to 2 ounces of cannabis flower in a public place.</a:t>
            </a:r>
          </a:p>
          <a:p>
            <a:pPr algn="l">
              <a:lnSpc>
                <a:spcPct val="140000"/>
              </a:lnSpc>
              <a:spcAft>
                <a:spcPts val="600"/>
              </a:spcAft>
              <a:buFont typeface="Arial" panose="020B0604020202020204" pitchFamily="34" charset="0"/>
              <a:buChar char="•"/>
            </a:pPr>
            <a:r>
              <a:rPr lang="en-US" sz="3300" b="0" i="0" dirty="0">
                <a:solidFill>
                  <a:srgbClr val="1B1B1B"/>
                </a:solidFill>
                <a:effectLst/>
                <a:latin typeface="Source Sans Pro Web"/>
              </a:rPr>
              <a:t>Possess up to 2 pounds of cannabis flower in a person’s private residence.</a:t>
            </a:r>
          </a:p>
          <a:p>
            <a:pPr algn="l">
              <a:lnSpc>
                <a:spcPct val="140000"/>
              </a:lnSpc>
              <a:spcAft>
                <a:spcPts val="600"/>
              </a:spcAft>
              <a:buFont typeface="Arial" panose="020B0604020202020204" pitchFamily="34" charset="0"/>
              <a:buChar char="•"/>
            </a:pPr>
            <a:r>
              <a:rPr lang="en-US" sz="3300" b="0" i="0" dirty="0">
                <a:solidFill>
                  <a:srgbClr val="1B1B1B"/>
                </a:solidFill>
                <a:effectLst/>
                <a:latin typeface="Source Sans Pro Web"/>
              </a:rPr>
              <a:t>Possess or transport up to 8 grams of adult-use concentrate. </a:t>
            </a:r>
          </a:p>
          <a:p>
            <a:pPr algn="l">
              <a:lnSpc>
                <a:spcPct val="140000"/>
              </a:lnSpc>
              <a:spcAft>
                <a:spcPts val="600"/>
              </a:spcAft>
              <a:buFont typeface="Arial" panose="020B0604020202020204" pitchFamily="34" charset="0"/>
              <a:buChar char="•"/>
            </a:pPr>
            <a:r>
              <a:rPr lang="en-US" sz="3300" b="0" i="0" dirty="0">
                <a:solidFill>
                  <a:srgbClr val="1B1B1B"/>
                </a:solidFill>
                <a:effectLst/>
                <a:latin typeface="Source Sans Pro Web"/>
              </a:rPr>
              <a:t>Possess or transport edible cannabis products or lower-potency hemp edibles infused with a combined 800 milligrams or less of THC.</a:t>
            </a:r>
          </a:p>
          <a:p>
            <a:pPr algn="l">
              <a:lnSpc>
                <a:spcPct val="140000"/>
              </a:lnSpc>
              <a:spcAft>
                <a:spcPts val="600"/>
              </a:spcAft>
              <a:buFont typeface="Arial" panose="020B0604020202020204" pitchFamily="34" charset="0"/>
              <a:buChar char="•"/>
            </a:pPr>
            <a:r>
              <a:rPr lang="en-US" sz="3300" b="0" i="0" dirty="0">
                <a:solidFill>
                  <a:srgbClr val="1B1B1B"/>
                </a:solidFill>
                <a:effectLst/>
                <a:latin typeface="Source Sans Pro Web"/>
              </a:rPr>
              <a:t>Give away cannabis flower and products to a person 21 or older in an amount legal for a person to possess in public.</a:t>
            </a:r>
          </a:p>
          <a:p>
            <a:endParaRPr lang="en-US" dirty="0"/>
          </a:p>
        </p:txBody>
      </p:sp>
    </p:spTree>
    <p:extLst>
      <p:ext uri="{BB962C8B-B14F-4D97-AF65-F5344CB8AC3E}">
        <p14:creationId xmlns:p14="http://schemas.microsoft.com/office/powerpoint/2010/main" val="3319230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12F5C-E651-15D9-8296-A70287BAABDA}"/>
              </a:ext>
            </a:extLst>
          </p:cNvPr>
          <p:cNvSpPr>
            <a:spLocks noGrp="1"/>
          </p:cNvSpPr>
          <p:nvPr>
            <p:ph type="title"/>
          </p:nvPr>
        </p:nvSpPr>
        <p:spPr>
          <a:xfrm>
            <a:off x="838200" y="-103358"/>
            <a:ext cx="10515600" cy="1325563"/>
          </a:xfrm>
        </p:spPr>
        <p:txBody>
          <a:bodyPr/>
          <a:lstStyle/>
          <a:p>
            <a:r>
              <a:rPr lang="en-US" dirty="0"/>
              <a:t>Minnesota Law and Cannabis Legalization</a:t>
            </a:r>
          </a:p>
        </p:txBody>
      </p:sp>
      <p:sp>
        <p:nvSpPr>
          <p:cNvPr id="3" name="Content Placeholder 2">
            <a:extLst>
              <a:ext uri="{FF2B5EF4-FFF2-40B4-BE49-F238E27FC236}">
                <a16:creationId xmlns:a16="http://schemas.microsoft.com/office/drawing/2014/main" id="{F2032321-801B-D825-B471-F0575C5A4B15}"/>
              </a:ext>
            </a:extLst>
          </p:cNvPr>
          <p:cNvSpPr>
            <a:spLocks noGrp="1"/>
          </p:cNvSpPr>
          <p:nvPr>
            <p:ph idx="1"/>
          </p:nvPr>
        </p:nvSpPr>
        <p:spPr>
          <a:xfrm>
            <a:off x="838200" y="1039627"/>
            <a:ext cx="10515600" cy="6102578"/>
          </a:xfrm>
        </p:spPr>
        <p:txBody>
          <a:bodyPr>
            <a:normAutofit fontScale="47500" lnSpcReduction="20000"/>
          </a:bodyPr>
          <a:lstStyle/>
          <a:p>
            <a:pPr marL="0" indent="0" algn="ctr">
              <a:buNone/>
            </a:pPr>
            <a:r>
              <a:rPr lang="en-US" sz="3800" b="1" i="1" u="sng" dirty="0">
                <a:solidFill>
                  <a:srgbClr val="1B1B1B"/>
                </a:solidFill>
                <a:effectLst/>
                <a:latin typeface="Source Sans Pro Web"/>
              </a:rPr>
              <a:t>Where can cannabis be used?</a:t>
            </a:r>
          </a:p>
          <a:p>
            <a:r>
              <a:rPr lang="en-US" sz="3800" b="0" i="0" dirty="0">
                <a:solidFill>
                  <a:srgbClr val="1B1B1B"/>
                </a:solidFill>
                <a:effectLst/>
                <a:latin typeface="Source Sans Pro Web"/>
              </a:rPr>
              <a:t>Cannabis can be used by people 21 and older on private property (unless the owner prohibits use of cannabis on their property), private residences and at places with approved licenses or an event permit (however, no licenses or event permits are available at this time).   </a:t>
            </a:r>
            <a:br>
              <a:rPr lang="en-US" sz="3800" b="0" i="0" dirty="0">
                <a:solidFill>
                  <a:srgbClr val="1B1B1B"/>
                </a:solidFill>
                <a:effectLst/>
                <a:latin typeface="Source Sans Pro Web"/>
              </a:rPr>
            </a:br>
            <a:br>
              <a:rPr lang="en-US" sz="3800" b="0" i="0" dirty="0">
                <a:solidFill>
                  <a:srgbClr val="1B1B1B"/>
                </a:solidFill>
                <a:effectLst/>
                <a:latin typeface="Source Sans Pro Web"/>
              </a:rPr>
            </a:br>
            <a:endParaRPr lang="en-US" sz="3800" b="0" i="0" dirty="0">
              <a:solidFill>
                <a:srgbClr val="1B1B1B"/>
              </a:solidFill>
              <a:effectLst/>
              <a:latin typeface="Source Sans Pro Web"/>
            </a:endParaRPr>
          </a:p>
          <a:p>
            <a:pPr marL="0" indent="0" algn="ctr">
              <a:buNone/>
            </a:pPr>
            <a:r>
              <a:rPr lang="en-US" sz="3800" b="1" i="1" u="sng" dirty="0">
                <a:solidFill>
                  <a:srgbClr val="1B1B1B"/>
                </a:solidFill>
                <a:effectLst/>
                <a:latin typeface="Source Sans Pro Web"/>
              </a:rPr>
              <a:t>Cannabis cannot be used or possessed in the following locations:</a:t>
            </a:r>
          </a:p>
          <a:p>
            <a:pPr algn="l">
              <a:buFont typeface="Arial" panose="020B0604020202020204" pitchFamily="34" charset="0"/>
              <a:buChar char="•"/>
            </a:pPr>
            <a:r>
              <a:rPr lang="en-US" sz="3800" b="0" i="0" dirty="0">
                <a:solidFill>
                  <a:srgbClr val="1B1B1B"/>
                </a:solidFill>
                <a:effectLst/>
                <a:latin typeface="Source Sans Pro Web"/>
              </a:rPr>
              <a:t>Public school or charter schools and school buses</a:t>
            </a:r>
          </a:p>
          <a:p>
            <a:pPr algn="l">
              <a:buFont typeface="Arial" panose="020B0604020202020204" pitchFamily="34" charset="0"/>
              <a:buChar char="•"/>
            </a:pPr>
            <a:r>
              <a:rPr lang="en-US" sz="3800" b="0" i="0" dirty="0">
                <a:solidFill>
                  <a:srgbClr val="1B1B1B"/>
                </a:solidFill>
                <a:effectLst/>
                <a:latin typeface="Source Sans Pro Web"/>
              </a:rPr>
              <a:t>State correctional facilities</a:t>
            </a:r>
          </a:p>
          <a:p>
            <a:pPr algn="l">
              <a:buFont typeface="Arial" panose="020B0604020202020204" pitchFamily="34" charset="0"/>
              <a:buChar char="•"/>
            </a:pPr>
            <a:r>
              <a:rPr lang="en-US" sz="3800" b="0" i="0" dirty="0">
                <a:solidFill>
                  <a:srgbClr val="1B1B1B"/>
                </a:solidFill>
                <a:effectLst/>
                <a:latin typeface="Source Sans Pro Web"/>
              </a:rPr>
              <a:t>In a location where the smoke, aerosol or vapor of a cannabis product could be inhaled by a minor</a:t>
            </a:r>
          </a:p>
          <a:p>
            <a:pPr algn="l">
              <a:buFont typeface="Arial" panose="020B0604020202020204" pitchFamily="34" charset="0"/>
              <a:buChar char="•"/>
            </a:pPr>
            <a:r>
              <a:rPr lang="en-US" sz="3800" b="0" i="0" dirty="0">
                <a:solidFill>
                  <a:srgbClr val="1B1B1B"/>
                </a:solidFill>
                <a:effectLst/>
                <a:latin typeface="Source Sans Pro Web"/>
              </a:rPr>
              <a:t>On federal property (such as courthouses, airports and national parks)</a:t>
            </a:r>
          </a:p>
          <a:p>
            <a:pPr algn="l">
              <a:buFont typeface="Arial" panose="020B0604020202020204" pitchFamily="34" charset="0"/>
              <a:buChar char="•"/>
            </a:pPr>
            <a:r>
              <a:rPr lang="en-US" sz="3800" b="0" i="0" dirty="0">
                <a:solidFill>
                  <a:srgbClr val="1B1B1B"/>
                </a:solidFill>
                <a:effectLst/>
                <a:latin typeface="Source Sans Pro Web"/>
              </a:rPr>
              <a:t>In federally subsidized housing. Due to the federal prohibition of cannabis, the U.S. Department of Housing and Urban Development (HUD) does not have the discretion to admit or retain users of cannabis (i.e., marijuana), including medical cannabis, to the public housing program.</a:t>
            </a:r>
          </a:p>
          <a:p>
            <a:pPr algn="l">
              <a:buFont typeface="Arial" panose="020B0604020202020204" pitchFamily="34" charset="0"/>
              <a:buChar char="•"/>
            </a:pPr>
            <a:r>
              <a:rPr lang="en-US" sz="3800" b="0" i="0" dirty="0">
                <a:solidFill>
                  <a:srgbClr val="1B1B1B"/>
                </a:solidFill>
                <a:effectLst/>
                <a:latin typeface="Source Sans Pro Web"/>
              </a:rPr>
              <a:t>While on an employer's premises, or operating an employer's vehicle, machinery or equipment</a:t>
            </a:r>
          </a:p>
          <a:p>
            <a:pPr algn="l"/>
            <a:r>
              <a:rPr lang="en-US" sz="3800" b="0" i="0" dirty="0">
                <a:solidFill>
                  <a:srgbClr val="1B1B1B"/>
                </a:solidFill>
                <a:effectLst/>
                <a:latin typeface="Source Sans Pro Web"/>
              </a:rPr>
              <a:t>Smoking or vaping adult-use cannabis products is prohibited in a multifamily housing building, including patios and balconies (effective March 1, 2025).  </a:t>
            </a:r>
            <a:br>
              <a:rPr lang="en-US" sz="3800" b="0" i="0" dirty="0">
                <a:solidFill>
                  <a:srgbClr val="1B1B1B"/>
                </a:solidFill>
                <a:effectLst/>
                <a:latin typeface="Source Sans Pro Web"/>
              </a:rPr>
            </a:br>
            <a:br>
              <a:rPr lang="en-US" sz="3800" b="0" i="0" dirty="0">
                <a:solidFill>
                  <a:srgbClr val="1B1B1B"/>
                </a:solidFill>
                <a:effectLst/>
                <a:latin typeface="Source Sans Pro Web"/>
              </a:rPr>
            </a:br>
            <a:r>
              <a:rPr lang="en-US" sz="3400" b="0" i="0" dirty="0">
                <a:solidFill>
                  <a:srgbClr val="1B1B1B"/>
                </a:solidFill>
                <a:effectLst/>
                <a:latin typeface="Source Sans Pro Web"/>
              </a:rPr>
              <a:t>Owners of day cares must disclose to parents if the proprietors permit use of cannabis outside of its normal business hours.  </a:t>
            </a:r>
            <a:br>
              <a:rPr lang="en-US" sz="3400" b="0" i="0" dirty="0">
                <a:solidFill>
                  <a:srgbClr val="1B1B1B"/>
                </a:solidFill>
                <a:effectLst/>
                <a:latin typeface="Source Sans Pro Web"/>
              </a:rPr>
            </a:br>
            <a:br>
              <a:rPr lang="en-US" sz="3400" b="0" i="0" dirty="0">
                <a:solidFill>
                  <a:srgbClr val="1B1B1B"/>
                </a:solidFill>
                <a:effectLst/>
                <a:latin typeface="Source Sans Pro Web"/>
              </a:rPr>
            </a:br>
            <a:r>
              <a:rPr lang="en-US" sz="3400" b="0" i="0" dirty="0">
                <a:solidFill>
                  <a:srgbClr val="1B1B1B"/>
                </a:solidFill>
                <a:effectLst/>
                <a:latin typeface="Source Sans Pro Web"/>
              </a:rPr>
              <a:t>NOTE: Communities may have local ordinances that prohibit smoking or vaping cannabis in public places.</a:t>
            </a:r>
          </a:p>
          <a:p>
            <a:endParaRPr lang="en-US" dirty="0"/>
          </a:p>
        </p:txBody>
      </p:sp>
    </p:spTree>
    <p:extLst>
      <p:ext uri="{BB962C8B-B14F-4D97-AF65-F5344CB8AC3E}">
        <p14:creationId xmlns:p14="http://schemas.microsoft.com/office/powerpoint/2010/main" val="3005320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2944A-1B4F-8DAF-D70A-220294F34467}"/>
              </a:ext>
            </a:extLst>
          </p:cNvPr>
          <p:cNvSpPr>
            <a:spLocks noGrp="1"/>
          </p:cNvSpPr>
          <p:nvPr>
            <p:ph type="title"/>
          </p:nvPr>
        </p:nvSpPr>
        <p:spPr>
          <a:xfrm>
            <a:off x="838200" y="162132"/>
            <a:ext cx="10515600" cy="1325563"/>
          </a:xfrm>
        </p:spPr>
        <p:txBody>
          <a:bodyPr/>
          <a:lstStyle/>
          <a:p>
            <a:r>
              <a:rPr lang="en-US" dirty="0"/>
              <a:t>Minnesota Law and Cannabis Legalization</a:t>
            </a:r>
          </a:p>
        </p:txBody>
      </p:sp>
      <p:sp>
        <p:nvSpPr>
          <p:cNvPr id="3" name="Content Placeholder 2">
            <a:extLst>
              <a:ext uri="{FF2B5EF4-FFF2-40B4-BE49-F238E27FC236}">
                <a16:creationId xmlns:a16="http://schemas.microsoft.com/office/drawing/2014/main" id="{2BB02151-AAE3-DCF3-63BA-920AAEC5F065}"/>
              </a:ext>
            </a:extLst>
          </p:cNvPr>
          <p:cNvSpPr>
            <a:spLocks noGrp="1"/>
          </p:cNvSpPr>
          <p:nvPr>
            <p:ph idx="1"/>
          </p:nvPr>
        </p:nvSpPr>
        <p:spPr>
          <a:xfrm>
            <a:off x="838200" y="1487695"/>
            <a:ext cx="10515600" cy="4351338"/>
          </a:xfrm>
        </p:spPr>
        <p:txBody>
          <a:bodyPr>
            <a:normAutofit/>
          </a:bodyPr>
          <a:lstStyle/>
          <a:p>
            <a:pPr marL="0" indent="0" algn="ctr">
              <a:buNone/>
            </a:pPr>
            <a:r>
              <a:rPr lang="en-US" sz="3600" i="1" dirty="0"/>
              <a:t>What we don’t yet know</a:t>
            </a:r>
          </a:p>
        </p:txBody>
      </p:sp>
      <p:pic>
        <p:nvPicPr>
          <p:cNvPr id="2050" name="Picture 2" descr="Medical cannabis dispensary open in Mankato | Local News |  mankatofreepress.com">
            <a:extLst>
              <a:ext uri="{FF2B5EF4-FFF2-40B4-BE49-F238E27FC236}">
                <a16:creationId xmlns:a16="http://schemas.microsoft.com/office/drawing/2014/main" id="{C03FF639-4F12-5094-417E-401C0AA419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6365" y="2321407"/>
            <a:ext cx="3446669" cy="344666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Where can Philadelphians buy recreational marijuana in New Jersey? And is  it really allowed? Here's what you need to know">
            <a:extLst>
              <a:ext uri="{FF2B5EF4-FFF2-40B4-BE49-F238E27FC236}">
                <a16:creationId xmlns:a16="http://schemas.microsoft.com/office/drawing/2014/main" id="{65F4A9FE-2E51-D29D-8A23-54C62731DE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5958" y="2430737"/>
            <a:ext cx="4581677" cy="3048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6477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D2461-A379-B848-B917-88A42835E6E0}"/>
              </a:ext>
            </a:extLst>
          </p:cNvPr>
          <p:cNvSpPr>
            <a:spLocks noGrp="1"/>
          </p:cNvSpPr>
          <p:nvPr>
            <p:ph type="title"/>
          </p:nvPr>
        </p:nvSpPr>
        <p:spPr>
          <a:xfrm>
            <a:off x="2029047" y="1052266"/>
            <a:ext cx="10515600" cy="1326251"/>
          </a:xfrm>
        </p:spPr>
        <p:txBody>
          <a:bodyPr>
            <a:normAutofit/>
          </a:bodyPr>
          <a:lstStyle/>
          <a:p>
            <a:r>
              <a:rPr lang="en-US" b="1" dirty="0"/>
              <a:t>What is your definition of ethics? </a:t>
            </a:r>
            <a:br>
              <a:rPr lang="en-US" b="1" dirty="0"/>
            </a:br>
            <a:endParaRPr lang="en-US" b="1" dirty="0"/>
          </a:p>
        </p:txBody>
      </p:sp>
      <p:sp>
        <p:nvSpPr>
          <p:cNvPr id="3" name="Content Placeholder 2">
            <a:extLst>
              <a:ext uri="{FF2B5EF4-FFF2-40B4-BE49-F238E27FC236}">
                <a16:creationId xmlns:a16="http://schemas.microsoft.com/office/drawing/2014/main" id="{0275EE0F-8929-F246-A324-DCE4D0092353}"/>
              </a:ext>
            </a:extLst>
          </p:cNvPr>
          <p:cNvSpPr>
            <a:spLocks noGrp="1"/>
          </p:cNvSpPr>
          <p:nvPr>
            <p:ph idx="1"/>
          </p:nvPr>
        </p:nvSpPr>
        <p:spPr/>
        <p:txBody>
          <a:bodyPr/>
          <a:lstStyle/>
          <a:p>
            <a:endParaRPr lang="en-US" dirty="0"/>
          </a:p>
          <a:p>
            <a:endParaRPr lang="en-US" dirty="0"/>
          </a:p>
        </p:txBody>
      </p:sp>
      <p:pic>
        <p:nvPicPr>
          <p:cNvPr id="5" name="Picture 4">
            <a:extLst>
              <a:ext uri="{FF2B5EF4-FFF2-40B4-BE49-F238E27FC236}">
                <a16:creationId xmlns:a16="http://schemas.microsoft.com/office/drawing/2014/main" id="{C64BDF9C-202C-4C48-A2CD-7D87EA0D9AF4}"/>
              </a:ext>
            </a:extLst>
          </p:cNvPr>
          <p:cNvPicPr>
            <a:picLocks noChangeAspect="1"/>
          </p:cNvPicPr>
          <p:nvPr/>
        </p:nvPicPr>
        <p:blipFill>
          <a:blip r:embed="rId2"/>
          <a:stretch>
            <a:fillRect/>
          </a:stretch>
        </p:blipFill>
        <p:spPr>
          <a:xfrm>
            <a:off x="2476484" y="2298773"/>
            <a:ext cx="6834993" cy="3701163"/>
          </a:xfrm>
          <a:prstGeom prst="rect">
            <a:avLst/>
          </a:prstGeom>
        </p:spPr>
      </p:pic>
    </p:spTree>
    <p:extLst>
      <p:ext uri="{BB962C8B-B14F-4D97-AF65-F5344CB8AC3E}">
        <p14:creationId xmlns:p14="http://schemas.microsoft.com/office/powerpoint/2010/main" val="1070967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BEF63-EECB-BE4D-A6BD-E659A5081EEA}"/>
              </a:ext>
            </a:extLst>
          </p:cNvPr>
          <p:cNvSpPr>
            <a:spLocks noGrp="1"/>
          </p:cNvSpPr>
          <p:nvPr>
            <p:ph type="title"/>
          </p:nvPr>
        </p:nvSpPr>
        <p:spPr/>
        <p:txBody>
          <a:bodyPr/>
          <a:lstStyle/>
          <a:p>
            <a:r>
              <a:rPr lang="en-US" dirty="0"/>
              <a:t>What are ethics? </a:t>
            </a:r>
          </a:p>
        </p:txBody>
      </p:sp>
      <p:sp>
        <p:nvSpPr>
          <p:cNvPr id="4" name="Content Placeholder 3">
            <a:extLst>
              <a:ext uri="{FF2B5EF4-FFF2-40B4-BE49-F238E27FC236}">
                <a16:creationId xmlns:a16="http://schemas.microsoft.com/office/drawing/2014/main" id="{7F89A6B5-9BC9-4D4E-A4A5-EF381BA59972}"/>
              </a:ext>
            </a:extLst>
          </p:cNvPr>
          <p:cNvSpPr>
            <a:spLocks noGrp="1"/>
          </p:cNvSpPr>
          <p:nvPr>
            <p:ph sz="half" idx="2"/>
          </p:nvPr>
        </p:nvSpPr>
        <p:spPr>
          <a:xfrm>
            <a:off x="-222692" y="1690688"/>
            <a:ext cx="6318692" cy="3647309"/>
          </a:xfrm>
        </p:spPr>
        <p:txBody>
          <a:bodyPr>
            <a:normAutofit/>
          </a:bodyPr>
          <a:lstStyle/>
          <a:p>
            <a:pPr marL="0" indent="0" algn="ctr">
              <a:buNone/>
            </a:pPr>
            <a:r>
              <a:rPr lang="en-US" sz="3200" i="1" dirty="0"/>
              <a:t>The intersection of: </a:t>
            </a:r>
          </a:p>
          <a:p>
            <a:pPr marL="0" indent="0" algn="ctr">
              <a:buNone/>
            </a:pPr>
            <a:r>
              <a:rPr lang="en-US" sz="3200" b="1" i="1" dirty="0"/>
              <a:t>morality</a:t>
            </a:r>
            <a:r>
              <a:rPr lang="en-US" sz="3200" i="1" dirty="0"/>
              <a:t> </a:t>
            </a:r>
            <a:r>
              <a:rPr lang="en-US" sz="3200" i="1" u="sng" dirty="0"/>
              <a:t>and </a:t>
            </a:r>
            <a:r>
              <a:rPr lang="en-US" sz="3200" b="1" i="1" dirty="0"/>
              <a:t>science</a:t>
            </a:r>
          </a:p>
          <a:p>
            <a:endParaRPr lang="en-US" dirty="0"/>
          </a:p>
        </p:txBody>
      </p:sp>
      <p:pic>
        <p:nvPicPr>
          <p:cNvPr id="5" name="Picture 4">
            <a:extLst>
              <a:ext uri="{FF2B5EF4-FFF2-40B4-BE49-F238E27FC236}">
                <a16:creationId xmlns:a16="http://schemas.microsoft.com/office/drawing/2014/main" id="{830FD8AA-C3E8-A042-BC98-488EE7C21F6B}"/>
              </a:ext>
            </a:extLst>
          </p:cNvPr>
          <p:cNvPicPr>
            <a:picLocks noChangeAspect="1"/>
          </p:cNvPicPr>
          <p:nvPr/>
        </p:nvPicPr>
        <p:blipFill>
          <a:blip r:embed="rId2"/>
          <a:stretch>
            <a:fillRect/>
          </a:stretch>
        </p:blipFill>
        <p:spPr>
          <a:xfrm>
            <a:off x="737155" y="3075621"/>
            <a:ext cx="4575614" cy="3200429"/>
          </a:xfrm>
          <a:prstGeom prst="rect">
            <a:avLst/>
          </a:prstGeom>
        </p:spPr>
      </p:pic>
      <p:pic>
        <p:nvPicPr>
          <p:cNvPr id="4100" name="Picture 4" descr="Potter Stewart - Wikipedia">
            <a:extLst>
              <a:ext uri="{FF2B5EF4-FFF2-40B4-BE49-F238E27FC236}">
                <a16:creationId xmlns:a16="http://schemas.microsoft.com/office/drawing/2014/main" id="{47223621-F5B4-6BCC-ACE8-F6A2ADF4DB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6373" y="3075621"/>
            <a:ext cx="2737945" cy="330164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06CE87DC-B14C-FDF0-45EE-BF1C22D5A726}"/>
              </a:ext>
            </a:extLst>
          </p:cNvPr>
          <p:cNvSpPr txBox="1"/>
          <p:nvPr/>
        </p:nvSpPr>
        <p:spPr>
          <a:xfrm>
            <a:off x="6096000" y="1690688"/>
            <a:ext cx="6318692" cy="1200329"/>
          </a:xfrm>
          <a:prstGeom prst="rect">
            <a:avLst/>
          </a:prstGeom>
          <a:noFill/>
        </p:spPr>
        <p:txBody>
          <a:bodyPr wrap="square" rtlCol="0">
            <a:spAutoFit/>
          </a:bodyPr>
          <a:lstStyle/>
          <a:p>
            <a:r>
              <a:rPr lang="en-US" sz="2400" i="1" dirty="0"/>
              <a:t>“Ethics is knowing the difference between what you have a right to do and what is right to do.” </a:t>
            </a:r>
            <a:r>
              <a:rPr lang="en-US" sz="2400" dirty="0"/>
              <a:t>– Potter Stewart-  US Supreme Court Justice </a:t>
            </a:r>
          </a:p>
        </p:txBody>
      </p:sp>
      <p:sp>
        <p:nvSpPr>
          <p:cNvPr id="6" name="TextBox 5">
            <a:extLst>
              <a:ext uri="{FF2B5EF4-FFF2-40B4-BE49-F238E27FC236}">
                <a16:creationId xmlns:a16="http://schemas.microsoft.com/office/drawing/2014/main" id="{A98561CD-9E36-A0BE-4418-1E54411AC07D}"/>
              </a:ext>
            </a:extLst>
          </p:cNvPr>
          <p:cNvSpPr txBox="1"/>
          <p:nvPr/>
        </p:nvSpPr>
        <p:spPr>
          <a:xfrm>
            <a:off x="1839431" y="6353598"/>
            <a:ext cx="2371061" cy="369332"/>
          </a:xfrm>
          <a:prstGeom prst="rect">
            <a:avLst/>
          </a:prstGeom>
          <a:noFill/>
        </p:spPr>
        <p:txBody>
          <a:bodyPr wrap="square" rtlCol="0">
            <a:spAutoFit/>
          </a:bodyPr>
          <a:lstStyle/>
          <a:p>
            <a:r>
              <a:rPr lang="en-US" dirty="0"/>
              <a:t>*Cynthia </a:t>
            </a:r>
            <a:r>
              <a:rPr lang="en-US" dirty="0" err="1"/>
              <a:t>Geppert</a:t>
            </a:r>
            <a:r>
              <a:rPr lang="en-US" dirty="0"/>
              <a:t>, MD</a:t>
            </a:r>
          </a:p>
        </p:txBody>
      </p:sp>
    </p:spTree>
    <p:extLst>
      <p:ext uri="{BB962C8B-B14F-4D97-AF65-F5344CB8AC3E}">
        <p14:creationId xmlns:p14="http://schemas.microsoft.com/office/powerpoint/2010/main" val="29970488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5734</TotalTime>
  <Words>851</Words>
  <Application>Microsoft Office PowerPoint</Application>
  <PresentationFormat>Widescreen</PresentationFormat>
  <Paragraphs>71</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Source Sans Pro Web</vt:lpstr>
      <vt:lpstr>Office Theme</vt:lpstr>
      <vt:lpstr>The Legalization of Marijuana:  An Ethical and Clinical Conversation of the Issue </vt:lpstr>
      <vt:lpstr>Introductions</vt:lpstr>
      <vt:lpstr>Legal Disclaimer </vt:lpstr>
      <vt:lpstr>Agenda</vt:lpstr>
      <vt:lpstr>Minnesota Law and Cannabis Legalization</vt:lpstr>
      <vt:lpstr>Minnesota Law and Cannabis Legalization</vt:lpstr>
      <vt:lpstr>Minnesota Law and Cannabis Legalization</vt:lpstr>
      <vt:lpstr>What is your definition of ethics?  </vt:lpstr>
      <vt:lpstr>What are ethics? </vt:lpstr>
      <vt:lpstr>Small Group Breakout #1</vt:lpstr>
      <vt:lpstr>Large Group Process #1</vt:lpstr>
      <vt:lpstr>Small Group Breakout #2</vt:lpstr>
      <vt:lpstr>Large Group Process #2</vt:lpstr>
      <vt:lpstr>Small Group Breakout #3</vt:lpstr>
      <vt:lpstr>Large Group Process #3</vt:lpstr>
      <vt:lpstr>Case Study: Talking with your clients</vt:lpstr>
      <vt:lpstr>Moving Forward</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Legalization of Marijuana:  An Ethical and Clinical Conversation of the Issue </dc:title>
  <dc:creator>Shunkwiler, Thad M</dc:creator>
  <cp:lastModifiedBy>Steve Lansing</cp:lastModifiedBy>
  <cp:revision>10</cp:revision>
  <dcterms:created xsi:type="dcterms:W3CDTF">2024-01-04T20:11:40Z</dcterms:created>
  <dcterms:modified xsi:type="dcterms:W3CDTF">2024-01-22T19:15:57Z</dcterms:modified>
</cp:coreProperties>
</file>