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305" r:id="rId3"/>
    <p:sldId id="329" r:id="rId4"/>
    <p:sldId id="262" r:id="rId5"/>
    <p:sldId id="333" r:id="rId6"/>
    <p:sldId id="331" r:id="rId7"/>
    <p:sldId id="332" r:id="rId8"/>
    <p:sldId id="330" r:id="rId9"/>
    <p:sldId id="334" r:id="rId10"/>
    <p:sldId id="335" r:id="rId11"/>
    <p:sldId id="336" r:id="rId12"/>
    <p:sldId id="337" r:id="rId13"/>
    <p:sldId id="340" r:id="rId14"/>
    <p:sldId id="351" r:id="rId15"/>
    <p:sldId id="349" r:id="rId16"/>
    <p:sldId id="338" r:id="rId17"/>
    <p:sldId id="339" r:id="rId18"/>
    <p:sldId id="341" r:id="rId19"/>
    <p:sldId id="352" r:id="rId20"/>
    <p:sldId id="342" r:id="rId21"/>
    <p:sldId id="343" r:id="rId22"/>
    <p:sldId id="345" r:id="rId23"/>
    <p:sldId id="347" r:id="rId24"/>
    <p:sldId id="346" r:id="rId25"/>
    <p:sldId id="344" r:id="rId26"/>
    <p:sldId id="348" r:id="rId27"/>
    <p:sldId id="288" r:id="rId28"/>
    <p:sldId id="2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varScale="1">
        <p:scale>
          <a:sx n="123" d="100"/>
          <a:sy n="123" d="100"/>
        </p:scale>
        <p:origin x="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B8734-649B-8C4B-BDB5-6164674F8279}" type="datetimeFigureOut">
              <a:rPr lang="en-US" smtClean="0"/>
              <a:t>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7C135-AD62-2B4D-B3F0-EA8740464BF2}" type="slidenum">
              <a:rPr lang="en-US" smtClean="0"/>
              <a:t>‹#›</a:t>
            </a:fld>
            <a:endParaRPr lang="en-US"/>
          </a:p>
        </p:txBody>
      </p:sp>
    </p:spTree>
    <p:extLst>
      <p:ext uri="{BB962C8B-B14F-4D97-AF65-F5344CB8AC3E}">
        <p14:creationId xmlns:p14="http://schemas.microsoft.com/office/powerpoint/2010/main" val="363892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THAD</a:t>
            </a:r>
          </a:p>
        </p:txBody>
      </p:sp>
      <p:sp>
        <p:nvSpPr>
          <p:cNvPr id="4" name="Slide Number Placeholder 3"/>
          <p:cNvSpPr>
            <a:spLocks noGrp="1"/>
          </p:cNvSpPr>
          <p:nvPr>
            <p:ph type="sldNum" sz="quarter" idx="5"/>
          </p:nvPr>
        </p:nvSpPr>
        <p:spPr/>
        <p:txBody>
          <a:bodyPr/>
          <a:lstStyle/>
          <a:p>
            <a:fld id="{87EAD265-D5D0-9D4A-9E1B-6DFC51968039}" type="slidenum">
              <a:rPr lang="en-US" smtClean="0"/>
              <a:t>3</a:t>
            </a:fld>
            <a:endParaRPr lang="en-US"/>
          </a:p>
        </p:txBody>
      </p:sp>
    </p:spTree>
    <p:extLst>
      <p:ext uri="{BB962C8B-B14F-4D97-AF65-F5344CB8AC3E}">
        <p14:creationId xmlns:p14="http://schemas.microsoft.com/office/powerpoint/2010/main" val="262728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THAD</a:t>
            </a:r>
          </a:p>
        </p:txBody>
      </p:sp>
      <p:sp>
        <p:nvSpPr>
          <p:cNvPr id="4" name="Slide Number Placeholder 3"/>
          <p:cNvSpPr>
            <a:spLocks noGrp="1"/>
          </p:cNvSpPr>
          <p:nvPr>
            <p:ph type="sldNum" sz="quarter" idx="5"/>
          </p:nvPr>
        </p:nvSpPr>
        <p:spPr/>
        <p:txBody>
          <a:bodyPr/>
          <a:lstStyle/>
          <a:p>
            <a:fld id="{87EAD265-D5D0-9D4A-9E1B-6DFC51968039}" type="slidenum">
              <a:rPr lang="en-US" smtClean="0"/>
              <a:t>4</a:t>
            </a:fld>
            <a:endParaRPr lang="en-US"/>
          </a:p>
        </p:txBody>
      </p:sp>
    </p:spTree>
    <p:extLst>
      <p:ext uri="{BB962C8B-B14F-4D97-AF65-F5344CB8AC3E}">
        <p14:creationId xmlns:p14="http://schemas.microsoft.com/office/powerpoint/2010/main" val="187515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Jail example- Meds don’t work if you don’t need them. </a:t>
            </a:r>
          </a:p>
        </p:txBody>
      </p:sp>
      <p:sp>
        <p:nvSpPr>
          <p:cNvPr id="4" name="Slide Number Placeholder 3"/>
          <p:cNvSpPr>
            <a:spLocks noGrp="1"/>
          </p:cNvSpPr>
          <p:nvPr>
            <p:ph type="sldNum" sz="quarter" idx="5"/>
          </p:nvPr>
        </p:nvSpPr>
        <p:spPr/>
        <p:txBody>
          <a:bodyPr/>
          <a:lstStyle/>
          <a:p>
            <a:fld id="{0C07C135-AD62-2B4D-B3F0-EA8740464BF2}" type="slidenum">
              <a:rPr lang="en-US" smtClean="0"/>
              <a:t>20</a:t>
            </a:fld>
            <a:endParaRPr lang="en-US"/>
          </a:p>
        </p:txBody>
      </p:sp>
    </p:spTree>
    <p:extLst>
      <p:ext uri="{BB962C8B-B14F-4D97-AF65-F5344CB8AC3E}">
        <p14:creationId xmlns:p14="http://schemas.microsoft.com/office/powerpoint/2010/main" val="265406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Dr. experience. </a:t>
            </a:r>
          </a:p>
        </p:txBody>
      </p:sp>
      <p:sp>
        <p:nvSpPr>
          <p:cNvPr id="4" name="Slide Number Placeholder 3"/>
          <p:cNvSpPr>
            <a:spLocks noGrp="1"/>
          </p:cNvSpPr>
          <p:nvPr>
            <p:ph type="sldNum" sz="quarter" idx="5"/>
          </p:nvPr>
        </p:nvSpPr>
        <p:spPr/>
        <p:txBody>
          <a:bodyPr/>
          <a:lstStyle/>
          <a:p>
            <a:fld id="{0C07C135-AD62-2B4D-B3F0-EA8740464BF2}" type="slidenum">
              <a:rPr lang="en-US" smtClean="0"/>
              <a:t>21</a:t>
            </a:fld>
            <a:endParaRPr lang="en-US"/>
          </a:p>
        </p:txBody>
      </p:sp>
    </p:spTree>
    <p:extLst>
      <p:ext uri="{BB962C8B-B14F-4D97-AF65-F5344CB8AC3E}">
        <p14:creationId xmlns:p14="http://schemas.microsoft.com/office/powerpoint/2010/main" val="18603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DE7D-E977-FE48-8458-D84D8E4343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78C259-ACEE-0488-5021-B6A2732882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5BB6DE-0877-A2A9-7031-4FED840284DD}"/>
              </a:ext>
            </a:extLst>
          </p:cNvPr>
          <p:cNvSpPr>
            <a:spLocks noGrp="1"/>
          </p:cNvSpPr>
          <p:nvPr>
            <p:ph type="dt" sz="half" idx="10"/>
          </p:nvPr>
        </p:nvSpPr>
        <p:spPr/>
        <p:txBody>
          <a:bodyPr/>
          <a:lstStyle/>
          <a:p>
            <a:fld id="{9743946B-7873-DD40-8835-12A740BDF098}" type="datetimeFigureOut">
              <a:rPr lang="en-US" smtClean="0"/>
              <a:t>1/9/24</a:t>
            </a:fld>
            <a:endParaRPr lang="en-US"/>
          </a:p>
        </p:txBody>
      </p:sp>
      <p:sp>
        <p:nvSpPr>
          <p:cNvPr id="5" name="Footer Placeholder 4">
            <a:extLst>
              <a:ext uri="{FF2B5EF4-FFF2-40B4-BE49-F238E27FC236}">
                <a16:creationId xmlns:a16="http://schemas.microsoft.com/office/drawing/2014/main" id="{4874180F-A8BA-6AA1-9E12-8C96FC397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B6BF1-C216-C7B2-D42E-2A0DEDDC331C}"/>
              </a:ext>
            </a:extLst>
          </p:cNvPr>
          <p:cNvSpPr>
            <a:spLocks noGrp="1"/>
          </p:cNvSpPr>
          <p:nvPr>
            <p:ph type="sldNum" sz="quarter" idx="12"/>
          </p:nvPr>
        </p:nvSpPr>
        <p:spPr/>
        <p:txBody>
          <a:bodyPr/>
          <a:lstStyle/>
          <a:p>
            <a:fld id="{184758F2-2254-F745-9DBF-6588099DD50F}" type="slidenum">
              <a:rPr lang="en-US" smtClean="0"/>
              <a:t>‹#›</a:t>
            </a:fld>
            <a:endParaRPr lang="en-US"/>
          </a:p>
        </p:txBody>
      </p:sp>
    </p:spTree>
    <p:extLst>
      <p:ext uri="{BB962C8B-B14F-4D97-AF65-F5344CB8AC3E}">
        <p14:creationId xmlns:p14="http://schemas.microsoft.com/office/powerpoint/2010/main" val="99806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DCBD-3612-6968-EB4B-2FCF2D9A89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683CA-D650-ABE4-2AF3-3133C9324A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CF562-C838-0980-CB0B-6EE19D0EFA24}"/>
              </a:ext>
            </a:extLst>
          </p:cNvPr>
          <p:cNvSpPr>
            <a:spLocks noGrp="1"/>
          </p:cNvSpPr>
          <p:nvPr>
            <p:ph type="dt" sz="half" idx="10"/>
          </p:nvPr>
        </p:nvSpPr>
        <p:spPr/>
        <p:txBody>
          <a:bodyPr/>
          <a:lstStyle/>
          <a:p>
            <a:fld id="{9743946B-7873-DD40-8835-12A740BDF098}" type="datetimeFigureOut">
              <a:rPr lang="en-US" smtClean="0"/>
              <a:t>1/9/24</a:t>
            </a:fld>
            <a:endParaRPr lang="en-US"/>
          </a:p>
        </p:txBody>
      </p:sp>
      <p:sp>
        <p:nvSpPr>
          <p:cNvPr id="5" name="Footer Placeholder 4">
            <a:extLst>
              <a:ext uri="{FF2B5EF4-FFF2-40B4-BE49-F238E27FC236}">
                <a16:creationId xmlns:a16="http://schemas.microsoft.com/office/drawing/2014/main" id="{2763412F-9585-1D1F-1933-B56ABB184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8C3EC-0101-DBD6-EE58-620B183D05C9}"/>
              </a:ext>
            </a:extLst>
          </p:cNvPr>
          <p:cNvSpPr>
            <a:spLocks noGrp="1"/>
          </p:cNvSpPr>
          <p:nvPr>
            <p:ph type="sldNum" sz="quarter" idx="12"/>
          </p:nvPr>
        </p:nvSpPr>
        <p:spPr/>
        <p:txBody>
          <a:bodyPr/>
          <a:lstStyle/>
          <a:p>
            <a:fld id="{184758F2-2254-F745-9DBF-6588099DD50F}" type="slidenum">
              <a:rPr lang="en-US" smtClean="0"/>
              <a:t>‹#›</a:t>
            </a:fld>
            <a:endParaRPr lang="en-US"/>
          </a:p>
        </p:txBody>
      </p:sp>
    </p:spTree>
    <p:extLst>
      <p:ext uri="{BB962C8B-B14F-4D97-AF65-F5344CB8AC3E}">
        <p14:creationId xmlns:p14="http://schemas.microsoft.com/office/powerpoint/2010/main" val="367126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430A07-1EE3-0596-4B61-D01872D607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9F9791-5507-4A6A-0E32-BAA9C93CB6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919D6-E896-3ABC-7DF2-3E7C1A06C1C5}"/>
              </a:ext>
            </a:extLst>
          </p:cNvPr>
          <p:cNvSpPr>
            <a:spLocks noGrp="1"/>
          </p:cNvSpPr>
          <p:nvPr>
            <p:ph type="dt" sz="half" idx="10"/>
          </p:nvPr>
        </p:nvSpPr>
        <p:spPr/>
        <p:txBody>
          <a:bodyPr/>
          <a:lstStyle/>
          <a:p>
            <a:fld id="{9743946B-7873-DD40-8835-12A740BDF098}" type="datetimeFigureOut">
              <a:rPr lang="en-US" smtClean="0"/>
              <a:t>1/9/24</a:t>
            </a:fld>
            <a:endParaRPr lang="en-US"/>
          </a:p>
        </p:txBody>
      </p:sp>
      <p:sp>
        <p:nvSpPr>
          <p:cNvPr id="5" name="Footer Placeholder 4">
            <a:extLst>
              <a:ext uri="{FF2B5EF4-FFF2-40B4-BE49-F238E27FC236}">
                <a16:creationId xmlns:a16="http://schemas.microsoft.com/office/drawing/2014/main" id="{CE92DE14-939B-A9C9-7B97-141093CEF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55883-AC5C-57FB-F1C0-22665476DEDC}"/>
              </a:ext>
            </a:extLst>
          </p:cNvPr>
          <p:cNvSpPr>
            <a:spLocks noGrp="1"/>
          </p:cNvSpPr>
          <p:nvPr>
            <p:ph type="sldNum" sz="quarter" idx="12"/>
          </p:nvPr>
        </p:nvSpPr>
        <p:spPr/>
        <p:txBody>
          <a:bodyPr/>
          <a:lstStyle/>
          <a:p>
            <a:fld id="{184758F2-2254-F745-9DBF-6588099DD50F}" type="slidenum">
              <a:rPr lang="en-US" smtClean="0"/>
              <a:t>‹#›</a:t>
            </a:fld>
            <a:endParaRPr lang="en-US"/>
          </a:p>
        </p:txBody>
      </p:sp>
    </p:spTree>
    <p:extLst>
      <p:ext uri="{BB962C8B-B14F-4D97-AF65-F5344CB8AC3E}">
        <p14:creationId xmlns:p14="http://schemas.microsoft.com/office/powerpoint/2010/main" val="309754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BEA8-2499-54E6-8987-01E11C2235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A4C0D9-356A-0239-8964-51889AAA21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F467-361B-347F-D321-1FA2403D0A67}"/>
              </a:ext>
            </a:extLst>
          </p:cNvPr>
          <p:cNvSpPr>
            <a:spLocks noGrp="1"/>
          </p:cNvSpPr>
          <p:nvPr>
            <p:ph type="dt" sz="half" idx="10"/>
          </p:nvPr>
        </p:nvSpPr>
        <p:spPr/>
        <p:txBody>
          <a:bodyPr/>
          <a:lstStyle/>
          <a:p>
            <a:fld id="{9743946B-7873-DD40-8835-12A740BDF098}" type="datetimeFigureOut">
              <a:rPr lang="en-US" smtClean="0"/>
              <a:t>1/9/24</a:t>
            </a:fld>
            <a:endParaRPr lang="en-US"/>
          </a:p>
        </p:txBody>
      </p:sp>
      <p:sp>
        <p:nvSpPr>
          <p:cNvPr id="5" name="Footer Placeholder 4">
            <a:extLst>
              <a:ext uri="{FF2B5EF4-FFF2-40B4-BE49-F238E27FC236}">
                <a16:creationId xmlns:a16="http://schemas.microsoft.com/office/drawing/2014/main" id="{8C733485-7DDE-F009-9544-5E553D2E6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55D21-92D3-4B45-9603-25F16762965D}"/>
              </a:ext>
            </a:extLst>
          </p:cNvPr>
          <p:cNvSpPr>
            <a:spLocks noGrp="1"/>
          </p:cNvSpPr>
          <p:nvPr>
            <p:ph type="sldNum" sz="quarter" idx="12"/>
          </p:nvPr>
        </p:nvSpPr>
        <p:spPr/>
        <p:txBody>
          <a:bodyPr/>
          <a:lstStyle/>
          <a:p>
            <a:fld id="{184758F2-2254-F745-9DBF-6588099DD50F}" type="slidenum">
              <a:rPr lang="en-US" smtClean="0"/>
              <a:t>‹#›</a:t>
            </a:fld>
            <a:endParaRPr lang="en-US"/>
          </a:p>
        </p:txBody>
      </p:sp>
    </p:spTree>
    <p:extLst>
      <p:ext uri="{BB962C8B-B14F-4D97-AF65-F5344CB8AC3E}">
        <p14:creationId xmlns:p14="http://schemas.microsoft.com/office/powerpoint/2010/main" val="1117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1FE9-AC08-3100-8F3D-1DFD449E24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4995E2-7C00-AE3C-6B83-02698281A1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6661E6-4FB4-23AE-7006-284D82AF1399}"/>
              </a:ext>
            </a:extLst>
          </p:cNvPr>
          <p:cNvSpPr>
            <a:spLocks noGrp="1"/>
          </p:cNvSpPr>
          <p:nvPr>
            <p:ph type="dt" sz="half" idx="10"/>
          </p:nvPr>
        </p:nvSpPr>
        <p:spPr/>
        <p:txBody>
          <a:bodyPr/>
          <a:lstStyle/>
          <a:p>
            <a:fld id="{9743946B-7873-DD40-8835-12A740BDF098}" type="datetimeFigureOut">
              <a:rPr lang="en-US" smtClean="0"/>
              <a:t>1/9/24</a:t>
            </a:fld>
            <a:endParaRPr lang="en-US"/>
          </a:p>
        </p:txBody>
      </p:sp>
      <p:sp>
        <p:nvSpPr>
          <p:cNvPr id="5" name="Footer Placeholder 4">
            <a:extLst>
              <a:ext uri="{FF2B5EF4-FFF2-40B4-BE49-F238E27FC236}">
                <a16:creationId xmlns:a16="http://schemas.microsoft.com/office/drawing/2014/main" id="{CF50703C-CB28-DC57-17B2-5BB339CA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02BC2-C47A-3EBB-DA4B-86D62B42F002}"/>
              </a:ext>
            </a:extLst>
          </p:cNvPr>
          <p:cNvSpPr>
            <a:spLocks noGrp="1"/>
          </p:cNvSpPr>
          <p:nvPr>
            <p:ph type="sldNum" sz="quarter" idx="12"/>
          </p:nvPr>
        </p:nvSpPr>
        <p:spPr/>
        <p:txBody>
          <a:bodyPr/>
          <a:lstStyle/>
          <a:p>
            <a:fld id="{184758F2-2254-F745-9DBF-6588099DD50F}" type="slidenum">
              <a:rPr lang="en-US" smtClean="0"/>
              <a:t>‹#›</a:t>
            </a:fld>
            <a:endParaRPr lang="en-US"/>
          </a:p>
        </p:txBody>
      </p:sp>
    </p:spTree>
    <p:extLst>
      <p:ext uri="{BB962C8B-B14F-4D97-AF65-F5344CB8AC3E}">
        <p14:creationId xmlns:p14="http://schemas.microsoft.com/office/powerpoint/2010/main" val="256046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E80D-6AD7-50DA-91B6-474E2063E1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15B3CF-5590-D567-7424-B8118F5D49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FAC927-1C1D-1E55-A343-04A09B889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7260D5-D8A5-9C24-19AE-CC5B3A3C9080}"/>
              </a:ext>
            </a:extLst>
          </p:cNvPr>
          <p:cNvSpPr>
            <a:spLocks noGrp="1"/>
          </p:cNvSpPr>
          <p:nvPr>
            <p:ph type="dt" sz="half" idx="10"/>
          </p:nvPr>
        </p:nvSpPr>
        <p:spPr/>
        <p:txBody>
          <a:bodyPr/>
          <a:lstStyle/>
          <a:p>
            <a:fld id="{9743946B-7873-DD40-8835-12A740BDF098}" type="datetimeFigureOut">
              <a:rPr lang="en-US" smtClean="0"/>
              <a:t>1/9/24</a:t>
            </a:fld>
            <a:endParaRPr lang="en-US"/>
          </a:p>
        </p:txBody>
      </p:sp>
      <p:sp>
        <p:nvSpPr>
          <p:cNvPr id="6" name="Footer Placeholder 5">
            <a:extLst>
              <a:ext uri="{FF2B5EF4-FFF2-40B4-BE49-F238E27FC236}">
                <a16:creationId xmlns:a16="http://schemas.microsoft.com/office/drawing/2014/main" id="{8E63F336-6902-525C-E6F8-DC76D7D46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DDCFB3-DB1B-1CD3-9AC0-7FE7254BBCA7}"/>
              </a:ext>
            </a:extLst>
          </p:cNvPr>
          <p:cNvSpPr>
            <a:spLocks noGrp="1"/>
          </p:cNvSpPr>
          <p:nvPr>
            <p:ph type="sldNum" sz="quarter" idx="12"/>
          </p:nvPr>
        </p:nvSpPr>
        <p:spPr/>
        <p:txBody>
          <a:bodyPr/>
          <a:lstStyle/>
          <a:p>
            <a:fld id="{184758F2-2254-F745-9DBF-6588099DD50F}" type="slidenum">
              <a:rPr lang="en-US" smtClean="0"/>
              <a:t>‹#›</a:t>
            </a:fld>
            <a:endParaRPr lang="en-US"/>
          </a:p>
        </p:txBody>
      </p:sp>
    </p:spTree>
    <p:extLst>
      <p:ext uri="{BB962C8B-B14F-4D97-AF65-F5344CB8AC3E}">
        <p14:creationId xmlns:p14="http://schemas.microsoft.com/office/powerpoint/2010/main" val="272969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B282-197C-FAB3-EB93-ED80A90CFB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E0982B-274D-D4F3-82EB-F1651F831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075648-3174-7F98-E0A6-B181858F93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9021CB-4902-33E5-500A-9FE64F86C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BE4F61-1037-334A-1ABD-BD9BA8A5E7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9F6EEE-859E-DEC6-D955-C4A98ECB7736}"/>
              </a:ext>
            </a:extLst>
          </p:cNvPr>
          <p:cNvSpPr>
            <a:spLocks noGrp="1"/>
          </p:cNvSpPr>
          <p:nvPr>
            <p:ph type="dt" sz="half" idx="10"/>
          </p:nvPr>
        </p:nvSpPr>
        <p:spPr/>
        <p:txBody>
          <a:bodyPr/>
          <a:lstStyle/>
          <a:p>
            <a:fld id="{9743946B-7873-DD40-8835-12A740BDF098}" type="datetimeFigureOut">
              <a:rPr lang="en-US" smtClean="0"/>
              <a:t>1/9/24</a:t>
            </a:fld>
            <a:endParaRPr lang="en-US"/>
          </a:p>
        </p:txBody>
      </p:sp>
      <p:sp>
        <p:nvSpPr>
          <p:cNvPr id="8" name="Footer Placeholder 7">
            <a:extLst>
              <a:ext uri="{FF2B5EF4-FFF2-40B4-BE49-F238E27FC236}">
                <a16:creationId xmlns:a16="http://schemas.microsoft.com/office/drawing/2014/main" id="{29BD9330-7271-B88B-CBC4-A00213BAA7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9E1408-2BF7-8B33-F656-1CC3C844FA99}"/>
              </a:ext>
            </a:extLst>
          </p:cNvPr>
          <p:cNvSpPr>
            <a:spLocks noGrp="1"/>
          </p:cNvSpPr>
          <p:nvPr>
            <p:ph type="sldNum" sz="quarter" idx="12"/>
          </p:nvPr>
        </p:nvSpPr>
        <p:spPr/>
        <p:txBody>
          <a:bodyPr/>
          <a:lstStyle/>
          <a:p>
            <a:fld id="{184758F2-2254-F745-9DBF-6588099DD50F}" type="slidenum">
              <a:rPr lang="en-US" smtClean="0"/>
              <a:t>‹#›</a:t>
            </a:fld>
            <a:endParaRPr lang="en-US"/>
          </a:p>
        </p:txBody>
      </p:sp>
    </p:spTree>
    <p:extLst>
      <p:ext uri="{BB962C8B-B14F-4D97-AF65-F5344CB8AC3E}">
        <p14:creationId xmlns:p14="http://schemas.microsoft.com/office/powerpoint/2010/main" val="218704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D093-596A-9474-61E2-5FA900B6AA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BB5C8A-05E7-6B20-1C8E-E6C2062621B3}"/>
              </a:ext>
            </a:extLst>
          </p:cNvPr>
          <p:cNvSpPr>
            <a:spLocks noGrp="1"/>
          </p:cNvSpPr>
          <p:nvPr>
            <p:ph type="dt" sz="half" idx="10"/>
          </p:nvPr>
        </p:nvSpPr>
        <p:spPr/>
        <p:txBody>
          <a:bodyPr/>
          <a:lstStyle/>
          <a:p>
            <a:fld id="{9743946B-7873-DD40-8835-12A740BDF098}" type="datetimeFigureOut">
              <a:rPr lang="en-US" smtClean="0"/>
              <a:t>1/9/24</a:t>
            </a:fld>
            <a:endParaRPr lang="en-US"/>
          </a:p>
        </p:txBody>
      </p:sp>
      <p:sp>
        <p:nvSpPr>
          <p:cNvPr id="4" name="Footer Placeholder 3">
            <a:extLst>
              <a:ext uri="{FF2B5EF4-FFF2-40B4-BE49-F238E27FC236}">
                <a16:creationId xmlns:a16="http://schemas.microsoft.com/office/drawing/2014/main" id="{02EAEAE3-27FC-500F-9809-5929B6E19B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24F937-2BDF-4163-4592-624F4421879F}"/>
              </a:ext>
            </a:extLst>
          </p:cNvPr>
          <p:cNvSpPr>
            <a:spLocks noGrp="1"/>
          </p:cNvSpPr>
          <p:nvPr>
            <p:ph type="sldNum" sz="quarter" idx="12"/>
          </p:nvPr>
        </p:nvSpPr>
        <p:spPr/>
        <p:txBody>
          <a:bodyPr/>
          <a:lstStyle/>
          <a:p>
            <a:fld id="{184758F2-2254-F745-9DBF-6588099DD50F}" type="slidenum">
              <a:rPr lang="en-US" smtClean="0"/>
              <a:t>‹#›</a:t>
            </a:fld>
            <a:endParaRPr lang="en-US"/>
          </a:p>
        </p:txBody>
      </p:sp>
    </p:spTree>
    <p:extLst>
      <p:ext uri="{BB962C8B-B14F-4D97-AF65-F5344CB8AC3E}">
        <p14:creationId xmlns:p14="http://schemas.microsoft.com/office/powerpoint/2010/main" val="285923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F14162-3CB3-D86C-1658-E1FB7A34B679}"/>
              </a:ext>
            </a:extLst>
          </p:cNvPr>
          <p:cNvSpPr>
            <a:spLocks noGrp="1"/>
          </p:cNvSpPr>
          <p:nvPr>
            <p:ph type="dt" sz="half" idx="10"/>
          </p:nvPr>
        </p:nvSpPr>
        <p:spPr/>
        <p:txBody>
          <a:bodyPr/>
          <a:lstStyle/>
          <a:p>
            <a:fld id="{9743946B-7873-DD40-8835-12A740BDF098}" type="datetimeFigureOut">
              <a:rPr lang="en-US" smtClean="0"/>
              <a:t>1/9/24</a:t>
            </a:fld>
            <a:endParaRPr lang="en-US"/>
          </a:p>
        </p:txBody>
      </p:sp>
      <p:sp>
        <p:nvSpPr>
          <p:cNvPr id="3" name="Footer Placeholder 2">
            <a:extLst>
              <a:ext uri="{FF2B5EF4-FFF2-40B4-BE49-F238E27FC236}">
                <a16:creationId xmlns:a16="http://schemas.microsoft.com/office/drawing/2014/main" id="{0AEC2EEF-794E-B53B-CF06-0ED07B6C22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CF15F8-0D4B-56ED-1C6A-B44A39442500}"/>
              </a:ext>
            </a:extLst>
          </p:cNvPr>
          <p:cNvSpPr>
            <a:spLocks noGrp="1"/>
          </p:cNvSpPr>
          <p:nvPr>
            <p:ph type="sldNum" sz="quarter" idx="12"/>
          </p:nvPr>
        </p:nvSpPr>
        <p:spPr/>
        <p:txBody>
          <a:bodyPr/>
          <a:lstStyle/>
          <a:p>
            <a:fld id="{184758F2-2254-F745-9DBF-6588099DD50F}" type="slidenum">
              <a:rPr lang="en-US" smtClean="0"/>
              <a:t>‹#›</a:t>
            </a:fld>
            <a:endParaRPr lang="en-US"/>
          </a:p>
        </p:txBody>
      </p:sp>
    </p:spTree>
    <p:extLst>
      <p:ext uri="{BB962C8B-B14F-4D97-AF65-F5344CB8AC3E}">
        <p14:creationId xmlns:p14="http://schemas.microsoft.com/office/powerpoint/2010/main" val="274617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2A5B-34AF-B895-9E58-4F3BA767B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83BC81-BE0C-50AC-FE98-4C7D846DD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81921-FDA7-4FF2-AE9F-57D15AF9E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C003D3-0BDD-7866-58E9-046C7566B956}"/>
              </a:ext>
            </a:extLst>
          </p:cNvPr>
          <p:cNvSpPr>
            <a:spLocks noGrp="1"/>
          </p:cNvSpPr>
          <p:nvPr>
            <p:ph type="dt" sz="half" idx="10"/>
          </p:nvPr>
        </p:nvSpPr>
        <p:spPr/>
        <p:txBody>
          <a:bodyPr/>
          <a:lstStyle/>
          <a:p>
            <a:fld id="{9743946B-7873-DD40-8835-12A740BDF098}" type="datetimeFigureOut">
              <a:rPr lang="en-US" smtClean="0"/>
              <a:t>1/9/24</a:t>
            </a:fld>
            <a:endParaRPr lang="en-US"/>
          </a:p>
        </p:txBody>
      </p:sp>
      <p:sp>
        <p:nvSpPr>
          <p:cNvPr id="6" name="Footer Placeholder 5">
            <a:extLst>
              <a:ext uri="{FF2B5EF4-FFF2-40B4-BE49-F238E27FC236}">
                <a16:creationId xmlns:a16="http://schemas.microsoft.com/office/drawing/2014/main" id="{5268F190-F357-5270-563A-366536896E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B890C2-B7F5-AD7E-323B-D85EADB26EA6}"/>
              </a:ext>
            </a:extLst>
          </p:cNvPr>
          <p:cNvSpPr>
            <a:spLocks noGrp="1"/>
          </p:cNvSpPr>
          <p:nvPr>
            <p:ph type="sldNum" sz="quarter" idx="12"/>
          </p:nvPr>
        </p:nvSpPr>
        <p:spPr/>
        <p:txBody>
          <a:bodyPr/>
          <a:lstStyle/>
          <a:p>
            <a:fld id="{184758F2-2254-F745-9DBF-6588099DD50F}" type="slidenum">
              <a:rPr lang="en-US" smtClean="0"/>
              <a:t>‹#›</a:t>
            </a:fld>
            <a:endParaRPr lang="en-US"/>
          </a:p>
        </p:txBody>
      </p:sp>
    </p:spTree>
    <p:extLst>
      <p:ext uri="{BB962C8B-B14F-4D97-AF65-F5344CB8AC3E}">
        <p14:creationId xmlns:p14="http://schemas.microsoft.com/office/powerpoint/2010/main" val="365285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DE87-C863-31A6-3696-0B19180C1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CF2CB8-A40A-163C-D0CC-B2D400AD1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EA4E58-2480-0A01-6E97-6B82DD883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5FD4A0-1DD3-77A7-431E-7A4598AED1A9}"/>
              </a:ext>
            </a:extLst>
          </p:cNvPr>
          <p:cNvSpPr>
            <a:spLocks noGrp="1"/>
          </p:cNvSpPr>
          <p:nvPr>
            <p:ph type="dt" sz="half" idx="10"/>
          </p:nvPr>
        </p:nvSpPr>
        <p:spPr/>
        <p:txBody>
          <a:bodyPr/>
          <a:lstStyle/>
          <a:p>
            <a:fld id="{9743946B-7873-DD40-8835-12A740BDF098}" type="datetimeFigureOut">
              <a:rPr lang="en-US" smtClean="0"/>
              <a:t>1/9/24</a:t>
            </a:fld>
            <a:endParaRPr lang="en-US"/>
          </a:p>
        </p:txBody>
      </p:sp>
      <p:sp>
        <p:nvSpPr>
          <p:cNvPr id="6" name="Footer Placeholder 5">
            <a:extLst>
              <a:ext uri="{FF2B5EF4-FFF2-40B4-BE49-F238E27FC236}">
                <a16:creationId xmlns:a16="http://schemas.microsoft.com/office/drawing/2014/main" id="{85ABFE7F-8F25-A938-9F8E-6974045E4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986DA-3B26-F82F-8EBC-CACED8E6B842}"/>
              </a:ext>
            </a:extLst>
          </p:cNvPr>
          <p:cNvSpPr>
            <a:spLocks noGrp="1"/>
          </p:cNvSpPr>
          <p:nvPr>
            <p:ph type="sldNum" sz="quarter" idx="12"/>
          </p:nvPr>
        </p:nvSpPr>
        <p:spPr/>
        <p:txBody>
          <a:bodyPr/>
          <a:lstStyle/>
          <a:p>
            <a:fld id="{184758F2-2254-F745-9DBF-6588099DD50F}" type="slidenum">
              <a:rPr lang="en-US" smtClean="0"/>
              <a:t>‹#›</a:t>
            </a:fld>
            <a:endParaRPr lang="en-US"/>
          </a:p>
        </p:txBody>
      </p:sp>
    </p:spTree>
    <p:extLst>
      <p:ext uri="{BB962C8B-B14F-4D97-AF65-F5344CB8AC3E}">
        <p14:creationId xmlns:p14="http://schemas.microsoft.com/office/powerpoint/2010/main" val="325671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570EEB-B013-4233-11B7-865B412981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2EF904-138E-EE43-9ECF-30C039CDAE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07594-6700-77E4-2326-C421978A5C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3946B-7873-DD40-8835-12A740BDF098}" type="datetimeFigureOut">
              <a:rPr lang="en-US" smtClean="0"/>
              <a:t>1/9/24</a:t>
            </a:fld>
            <a:endParaRPr lang="en-US"/>
          </a:p>
        </p:txBody>
      </p:sp>
      <p:sp>
        <p:nvSpPr>
          <p:cNvPr id="5" name="Footer Placeholder 4">
            <a:extLst>
              <a:ext uri="{FF2B5EF4-FFF2-40B4-BE49-F238E27FC236}">
                <a16:creationId xmlns:a16="http://schemas.microsoft.com/office/drawing/2014/main" id="{D0E6F5A2-60CB-6ACD-152D-BF1796B32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3AE79F-C566-907D-E189-4418E5B5C2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758F2-2254-F745-9DBF-6588099DD50F}" type="slidenum">
              <a:rPr lang="en-US" smtClean="0"/>
              <a:t>‹#›</a:t>
            </a:fld>
            <a:endParaRPr lang="en-US"/>
          </a:p>
        </p:txBody>
      </p:sp>
    </p:spTree>
    <p:extLst>
      <p:ext uri="{BB962C8B-B14F-4D97-AF65-F5344CB8AC3E}">
        <p14:creationId xmlns:p14="http://schemas.microsoft.com/office/powerpoint/2010/main" val="2440760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16D-A7E2-AAFC-CDAE-057B047EC61C}"/>
              </a:ext>
            </a:extLst>
          </p:cNvPr>
          <p:cNvSpPr>
            <a:spLocks noGrp="1"/>
          </p:cNvSpPr>
          <p:nvPr>
            <p:ph type="ctrTitle"/>
          </p:nvPr>
        </p:nvSpPr>
        <p:spPr>
          <a:xfrm>
            <a:off x="893379" y="793534"/>
            <a:ext cx="10561335" cy="1986454"/>
          </a:xfrm>
        </p:spPr>
        <p:txBody>
          <a:bodyPr>
            <a:noAutofit/>
          </a:bodyPr>
          <a:lstStyle/>
          <a:p>
            <a:r>
              <a:rPr lang="en-US" b="1" u="sng" dirty="0">
                <a:solidFill>
                  <a:srgbClr val="000000"/>
                </a:solidFill>
                <a:latin typeface="+mn-lt"/>
              </a:rPr>
              <a:t>Stop Pathologizing Me:</a:t>
            </a:r>
            <a:br>
              <a:rPr lang="en-US" b="1" u="sng" dirty="0">
                <a:solidFill>
                  <a:srgbClr val="000000"/>
                </a:solidFill>
                <a:latin typeface="+mn-lt"/>
              </a:rPr>
            </a:br>
            <a:r>
              <a:rPr lang="en-US" sz="4000" i="1" dirty="0">
                <a:solidFill>
                  <a:srgbClr val="000000"/>
                </a:solidFill>
                <a:latin typeface="+mn-lt"/>
              </a:rPr>
              <a:t>Normal vs Abnormal Psychological Responses      to Life’s Challenges</a:t>
            </a:r>
            <a:endParaRPr lang="en-US" sz="4000" i="1" dirty="0">
              <a:latin typeface="+mn-lt"/>
            </a:endParaRPr>
          </a:p>
        </p:txBody>
      </p:sp>
      <p:sp>
        <p:nvSpPr>
          <p:cNvPr id="3" name="Subtitle 2">
            <a:extLst>
              <a:ext uri="{FF2B5EF4-FFF2-40B4-BE49-F238E27FC236}">
                <a16:creationId xmlns:a16="http://schemas.microsoft.com/office/drawing/2014/main" id="{2E094319-C5AD-8717-7FAD-DEDDE0A1C531}"/>
              </a:ext>
            </a:extLst>
          </p:cNvPr>
          <p:cNvSpPr>
            <a:spLocks noGrp="1"/>
          </p:cNvSpPr>
          <p:nvPr>
            <p:ph type="subTitle" idx="1"/>
          </p:nvPr>
        </p:nvSpPr>
        <p:spPr>
          <a:xfrm>
            <a:off x="1524000" y="4078013"/>
            <a:ext cx="9144000" cy="1986455"/>
          </a:xfrm>
        </p:spPr>
        <p:txBody>
          <a:bodyPr>
            <a:normAutofit fontScale="92500" lnSpcReduction="10000"/>
          </a:bodyPr>
          <a:lstStyle/>
          <a:p>
            <a:r>
              <a:rPr lang="en-US" dirty="0"/>
              <a:t>Thad </a:t>
            </a:r>
            <a:r>
              <a:rPr lang="en-US" dirty="0" err="1"/>
              <a:t>Shunkwiler</a:t>
            </a:r>
            <a:r>
              <a:rPr lang="en-US" dirty="0"/>
              <a:t>, LMFT, LPCC, CCMHC, ACS, NCC</a:t>
            </a:r>
          </a:p>
          <a:p>
            <a:r>
              <a:rPr lang="en-US" dirty="0"/>
              <a:t>Associate Professor </a:t>
            </a:r>
          </a:p>
          <a:p>
            <a:r>
              <a:rPr lang="en-US" dirty="0"/>
              <a:t>Department of Health Science</a:t>
            </a:r>
          </a:p>
          <a:p>
            <a:r>
              <a:rPr lang="en-US" dirty="0"/>
              <a:t>Minnesota State University, Mankato</a:t>
            </a:r>
          </a:p>
          <a:p>
            <a:r>
              <a:rPr lang="en-US" i="1" dirty="0"/>
              <a:t>Fellow</a:t>
            </a:r>
            <a:r>
              <a:rPr lang="en-US" dirty="0"/>
              <a:t>- National Rural Health Association</a:t>
            </a:r>
          </a:p>
        </p:txBody>
      </p:sp>
      <p:pic>
        <p:nvPicPr>
          <p:cNvPr id="6" name="Picture 4" descr="Minnesota State University Mankato | Minitex">
            <a:extLst>
              <a:ext uri="{FF2B5EF4-FFF2-40B4-BE49-F238E27FC236}">
                <a16:creationId xmlns:a16="http://schemas.microsoft.com/office/drawing/2014/main" id="{AB9759EF-9DB4-EE51-0524-6068BA1D2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79" y="4408021"/>
            <a:ext cx="2948077" cy="165644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2" descr="Logo&#10;&#10;Description automatically generated with medium confidence">
            <a:extLst>
              <a:ext uri="{FF2B5EF4-FFF2-40B4-BE49-F238E27FC236}">
                <a16:creationId xmlns:a16="http://schemas.microsoft.com/office/drawing/2014/main" id="{6F6DA501-79F0-597B-619D-D9661F923DB8}"/>
              </a:ext>
            </a:extLst>
          </p:cNvPr>
          <p:cNvPicPr>
            <a:picLocks noChangeAspect="1"/>
          </p:cNvPicPr>
          <p:nvPr/>
        </p:nvPicPr>
        <p:blipFill>
          <a:blip r:embed="rId3"/>
          <a:stretch>
            <a:fillRect/>
          </a:stretch>
        </p:blipFill>
        <p:spPr>
          <a:xfrm>
            <a:off x="9530473" y="4408022"/>
            <a:ext cx="2469647" cy="1757689"/>
          </a:xfrm>
          <a:prstGeom prst="rect">
            <a:avLst/>
          </a:prstGeom>
        </p:spPr>
      </p:pic>
    </p:spTree>
    <p:extLst>
      <p:ext uri="{BB962C8B-B14F-4D97-AF65-F5344CB8AC3E}">
        <p14:creationId xmlns:p14="http://schemas.microsoft.com/office/powerpoint/2010/main" val="1105448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6C2D6-8511-5ED3-8DDE-22D87B06214A}"/>
              </a:ext>
            </a:extLst>
          </p:cNvPr>
          <p:cNvSpPr>
            <a:spLocks noGrp="1"/>
          </p:cNvSpPr>
          <p:nvPr>
            <p:ph type="title"/>
          </p:nvPr>
        </p:nvSpPr>
        <p:spPr>
          <a:xfrm>
            <a:off x="329334" y="492913"/>
            <a:ext cx="7224723" cy="1385583"/>
          </a:xfrm>
        </p:spPr>
        <p:txBody>
          <a:bodyPr anchor="b">
            <a:normAutofit/>
          </a:bodyPr>
          <a:lstStyle/>
          <a:p>
            <a:r>
              <a:rPr lang="en-US" sz="4000" b="1" u="sng" dirty="0"/>
              <a:t>History of Mental Health Stigma</a:t>
            </a:r>
          </a:p>
        </p:txBody>
      </p:sp>
      <p:sp>
        <p:nvSpPr>
          <p:cNvPr id="3" name="Content Placeholder 2">
            <a:extLst>
              <a:ext uri="{FF2B5EF4-FFF2-40B4-BE49-F238E27FC236}">
                <a16:creationId xmlns:a16="http://schemas.microsoft.com/office/drawing/2014/main" id="{E1E815F8-9CE1-1346-0347-85AFAE0820E3}"/>
              </a:ext>
            </a:extLst>
          </p:cNvPr>
          <p:cNvSpPr>
            <a:spLocks noGrp="1"/>
          </p:cNvSpPr>
          <p:nvPr>
            <p:ph idx="1"/>
          </p:nvPr>
        </p:nvSpPr>
        <p:spPr>
          <a:xfrm>
            <a:off x="568579" y="2424537"/>
            <a:ext cx="6915585" cy="3447832"/>
          </a:xfrm>
        </p:spPr>
        <p:txBody>
          <a:bodyPr anchor="t">
            <a:normAutofit/>
          </a:bodyPr>
          <a:lstStyle/>
          <a:p>
            <a:r>
              <a:rPr lang="en-US" sz="3200" dirty="0"/>
              <a:t>1950’s- DSM I </a:t>
            </a:r>
          </a:p>
          <a:p>
            <a:endParaRPr lang="en-US" sz="3200" dirty="0"/>
          </a:p>
          <a:p>
            <a:r>
              <a:rPr lang="en-US" sz="3200" dirty="0"/>
              <a:t>1960’s- Mental health as a </a:t>
            </a:r>
            <a:r>
              <a:rPr lang="en-US" sz="3200" i="1" dirty="0"/>
              <a:t>moral illness</a:t>
            </a:r>
          </a:p>
          <a:p>
            <a:endParaRPr lang="en-US" sz="3200" dirty="0"/>
          </a:p>
          <a:p>
            <a:r>
              <a:rPr lang="en-US" sz="3200" dirty="0"/>
              <a:t>1980’s- DSM III as turning point</a:t>
            </a:r>
          </a:p>
        </p:txBody>
      </p:sp>
      <p:pic>
        <p:nvPicPr>
          <p:cNvPr id="6146" name="Picture 2" descr="The Myth of Mental Illness: Foundations of a Theory of Personal Conduct by  M.D. Thomas S. Szasz (1974-12-01): unknown author: Amazon.com: Books">
            <a:extLst>
              <a:ext uri="{FF2B5EF4-FFF2-40B4-BE49-F238E27FC236}">
                <a16:creationId xmlns:a16="http://schemas.microsoft.com/office/drawing/2014/main" id="{0931E1BA-C6A2-CBDE-8A87-1D110A22F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7322" y="1601710"/>
            <a:ext cx="2483955" cy="427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01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FCD2-0B7F-E00E-87D1-EC117280FB20}"/>
              </a:ext>
            </a:extLst>
          </p:cNvPr>
          <p:cNvSpPr>
            <a:spLocks noGrp="1"/>
          </p:cNvSpPr>
          <p:nvPr>
            <p:ph type="title"/>
          </p:nvPr>
        </p:nvSpPr>
        <p:spPr>
          <a:xfrm>
            <a:off x="352795" y="73830"/>
            <a:ext cx="10515600" cy="1325563"/>
          </a:xfrm>
        </p:spPr>
        <p:txBody>
          <a:bodyPr/>
          <a:lstStyle/>
          <a:p>
            <a:r>
              <a:rPr lang="en-US" sz="4400" b="1" u="sng" dirty="0"/>
              <a:t>History of Mental Health Stigma</a:t>
            </a:r>
            <a:endParaRPr lang="en-US" dirty="0"/>
          </a:p>
        </p:txBody>
      </p:sp>
      <p:pic>
        <p:nvPicPr>
          <p:cNvPr id="7170" name="Picture 2" descr="1,853 Weak Minded Images, Stock Photos, 3D objects, &amp; Vectors | Shutterstock">
            <a:extLst>
              <a:ext uri="{FF2B5EF4-FFF2-40B4-BE49-F238E27FC236}">
                <a16:creationId xmlns:a16="http://schemas.microsoft.com/office/drawing/2014/main" id="{5618EBD1-BB8C-88BD-13DF-49BEFB53D4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795" y="1427244"/>
            <a:ext cx="4329290" cy="26156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e Origins of the Phrase “Pull Yourself Up By Your Bootstraps” – Useless  Etymology">
            <a:extLst>
              <a:ext uri="{FF2B5EF4-FFF2-40B4-BE49-F238E27FC236}">
                <a16:creationId xmlns:a16="http://schemas.microsoft.com/office/drawing/2014/main" id="{CBE882B2-D7C4-9B88-A239-2BBEC7CF6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085" y="1438026"/>
            <a:ext cx="4349708" cy="241329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hy You Should Embrace Your Complainers - Senior Living Foresight">
            <a:extLst>
              <a:ext uri="{FF2B5EF4-FFF2-40B4-BE49-F238E27FC236}">
                <a16:creationId xmlns:a16="http://schemas.microsoft.com/office/drawing/2014/main" id="{260D965C-33A6-17D0-0924-7C2D5D402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40" y="3851319"/>
            <a:ext cx="40386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uck it up buttercup&quot; Poster for Sale by Merazi | Redbubble">
            <a:extLst>
              <a:ext uri="{FF2B5EF4-FFF2-40B4-BE49-F238E27FC236}">
                <a16:creationId xmlns:a16="http://schemas.microsoft.com/office/drawing/2014/main" id="{6DBBA3F0-BEC8-835A-F20D-0DF66B6C83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5345" y="572801"/>
            <a:ext cx="2463800" cy="32893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Signs Someone Is FAKING a Mental Illness - YouTube">
            <a:extLst>
              <a:ext uri="{FF2B5EF4-FFF2-40B4-BE49-F238E27FC236}">
                <a16:creationId xmlns:a16="http://schemas.microsoft.com/office/drawing/2014/main" id="{A7AF43F5-9678-813A-6FF3-51F9D7BA9C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3860" y="3862101"/>
            <a:ext cx="3810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 Quit Alcohol For 365 Days... But Did Not Expect This - YouTube">
            <a:extLst>
              <a:ext uri="{FF2B5EF4-FFF2-40B4-BE49-F238E27FC236}">
                <a16:creationId xmlns:a16="http://schemas.microsoft.com/office/drawing/2014/main" id="{2E4C7019-04B8-E299-D2E5-F57BC5757C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2085" y="3907021"/>
            <a:ext cx="3201775" cy="200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34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B632F-1C9C-49CD-4D85-988A54BD6A6A}"/>
              </a:ext>
            </a:extLst>
          </p:cNvPr>
          <p:cNvSpPr>
            <a:spLocks noGrp="1"/>
          </p:cNvSpPr>
          <p:nvPr>
            <p:ph type="title"/>
          </p:nvPr>
        </p:nvSpPr>
        <p:spPr>
          <a:xfrm>
            <a:off x="225231" y="234173"/>
            <a:ext cx="10515600" cy="1325563"/>
          </a:xfrm>
        </p:spPr>
        <p:txBody>
          <a:bodyPr/>
          <a:lstStyle/>
          <a:p>
            <a:r>
              <a:rPr lang="en-US" b="1" u="sng" dirty="0"/>
              <a:t>Campaigns to End the Stigma</a:t>
            </a:r>
          </a:p>
        </p:txBody>
      </p:sp>
      <p:pic>
        <p:nvPicPr>
          <p:cNvPr id="8194" name="Picture 2" descr="End The Stigma Mental Health Awareness: Green Ribbon Blank Lined Journal  For Mental Health Survivors And Warriors To Fight, Break &amp; Stop The Stigma:  Publishing, Cinzia Rhodes: 9798503864441: Amazon.com: Books">
            <a:extLst>
              <a:ext uri="{FF2B5EF4-FFF2-40B4-BE49-F238E27FC236}">
                <a16:creationId xmlns:a16="http://schemas.microsoft.com/office/drawing/2014/main" id="{E458685C-3B9C-3A8D-923F-61EC832988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32914" y="293756"/>
            <a:ext cx="1714529" cy="258121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ental Health Matters End The Stigma Awareness Drawing by Noirty Designs -  Pixels">
            <a:extLst>
              <a:ext uri="{FF2B5EF4-FFF2-40B4-BE49-F238E27FC236}">
                <a16:creationId xmlns:a16="http://schemas.microsoft.com/office/drawing/2014/main" id="{BC7EC048-795D-19B4-B4F0-CC2962D1F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31" y="1684715"/>
            <a:ext cx="26035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ental Illness: End the Stigma Now! | by David B. Grinberg 🇺🇸 | Thrive  Global | Medium">
            <a:extLst>
              <a:ext uri="{FF2B5EF4-FFF2-40B4-BE49-F238E27FC236}">
                <a16:creationId xmlns:a16="http://schemas.microsoft.com/office/drawing/2014/main" id="{D08AA61D-AFE8-2A7A-5FEE-E7123270E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867" y="1567682"/>
            <a:ext cx="3750412" cy="241097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E5AF517B-98D6-236B-5D34-06610D4F4F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121" y="4220673"/>
            <a:ext cx="2994970" cy="2139264"/>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END THE STIGMA - around mental health - End The Stigma - Posters and Art  Prints | TeePublic">
            <a:extLst>
              <a:ext uri="{FF2B5EF4-FFF2-40B4-BE49-F238E27FC236}">
                <a16:creationId xmlns:a16="http://schemas.microsoft.com/office/drawing/2014/main" id="{7ADA56C1-59E0-4408-B5AB-A78D4127FD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3859" y="4151006"/>
            <a:ext cx="2208931" cy="220893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The End Of The Mental Health Care Stigma | Pearson">
            <a:extLst>
              <a:ext uri="{FF2B5EF4-FFF2-40B4-BE49-F238E27FC236}">
                <a16:creationId xmlns:a16="http://schemas.microsoft.com/office/drawing/2014/main" id="{EB2F51C7-D025-9EEE-9809-4B1466D91F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94" y="4864100"/>
            <a:ext cx="355600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Ending the stigma and giving men a voice- Mental Health Matters">
            <a:extLst>
              <a:ext uri="{FF2B5EF4-FFF2-40B4-BE49-F238E27FC236}">
                <a16:creationId xmlns:a16="http://schemas.microsoft.com/office/drawing/2014/main" id="{0440C571-87E8-0614-BFF8-F784FF1FD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6641" y="3736649"/>
            <a:ext cx="3385359" cy="1895801"/>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Amazon.com: Inspirational Wall Art Print Poster It's Okay Not To Be Okay  UNFRAMED Motivational Artwork for Living Room Bedroom Office Teen Boy Girl  Room (11&quot;x14&quot; IT'S OK NOT TO BE): Posters &amp;">
            <a:extLst>
              <a:ext uri="{FF2B5EF4-FFF2-40B4-BE49-F238E27FC236}">
                <a16:creationId xmlns:a16="http://schemas.microsoft.com/office/drawing/2014/main" id="{36A0FFE3-58B9-7953-081B-747369292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4260" y="612448"/>
            <a:ext cx="2524354"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8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0D8E-F913-AC01-5923-1179C00B7F31}"/>
              </a:ext>
            </a:extLst>
          </p:cNvPr>
          <p:cNvSpPr>
            <a:spLocks noGrp="1"/>
          </p:cNvSpPr>
          <p:nvPr>
            <p:ph type="title"/>
          </p:nvPr>
        </p:nvSpPr>
        <p:spPr>
          <a:xfrm>
            <a:off x="385079" y="121450"/>
            <a:ext cx="10515600" cy="1325563"/>
          </a:xfrm>
        </p:spPr>
        <p:txBody>
          <a:bodyPr/>
          <a:lstStyle/>
          <a:p>
            <a:r>
              <a:rPr lang="en-US" b="1" u="sng" dirty="0"/>
              <a:t>Unintended Consequences? </a:t>
            </a:r>
            <a:endParaRPr lang="en-US" dirty="0"/>
          </a:p>
        </p:txBody>
      </p:sp>
      <p:pic>
        <p:nvPicPr>
          <p:cNvPr id="5" name="Content Placeholder 4">
            <a:extLst>
              <a:ext uri="{FF2B5EF4-FFF2-40B4-BE49-F238E27FC236}">
                <a16:creationId xmlns:a16="http://schemas.microsoft.com/office/drawing/2014/main" id="{8ED9215F-F559-7D21-034B-CD081457B3AA}"/>
              </a:ext>
            </a:extLst>
          </p:cNvPr>
          <p:cNvPicPr>
            <a:picLocks noGrp="1" noChangeAspect="1"/>
          </p:cNvPicPr>
          <p:nvPr>
            <p:ph idx="1"/>
          </p:nvPr>
        </p:nvPicPr>
        <p:blipFill>
          <a:blip r:embed="rId2"/>
          <a:stretch>
            <a:fillRect/>
          </a:stretch>
        </p:blipFill>
        <p:spPr>
          <a:xfrm>
            <a:off x="1563879" y="3042883"/>
            <a:ext cx="10515600" cy="798872"/>
          </a:xfrm>
        </p:spPr>
      </p:pic>
      <p:pic>
        <p:nvPicPr>
          <p:cNvPr id="10242" name="Picture 2" descr="BMJ India (British Medical Journal) - Unify Systems Private Limited">
            <a:extLst>
              <a:ext uri="{FF2B5EF4-FFF2-40B4-BE49-F238E27FC236}">
                <a16:creationId xmlns:a16="http://schemas.microsoft.com/office/drawing/2014/main" id="{D08E50B5-3CEF-1281-A77C-891662539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2779" y="1612862"/>
            <a:ext cx="2806700" cy="1435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3EA70FE-A864-378D-D3CE-D5D8D77A4109}"/>
              </a:ext>
            </a:extLst>
          </p:cNvPr>
          <p:cNvPicPr>
            <a:picLocks noChangeAspect="1"/>
          </p:cNvPicPr>
          <p:nvPr/>
        </p:nvPicPr>
        <p:blipFill>
          <a:blip r:embed="rId4"/>
          <a:stretch>
            <a:fillRect/>
          </a:stretch>
        </p:blipFill>
        <p:spPr>
          <a:xfrm>
            <a:off x="210065" y="1996164"/>
            <a:ext cx="6477000" cy="546100"/>
          </a:xfrm>
          <a:prstGeom prst="rect">
            <a:avLst/>
          </a:prstGeom>
        </p:spPr>
      </p:pic>
      <p:pic>
        <p:nvPicPr>
          <p:cNvPr id="10244" name="Picture 4">
            <a:extLst>
              <a:ext uri="{FF2B5EF4-FFF2-40B4-BE49-F238E27FC236}">
                <a16:creationId xmlns:a16="http://schemas.microsoft.com/office/drawing/2014/main" id="{4380CABC-3CA2-E552-4A47-313B261D5A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065" y="1304014"/>
            <a:ext cx="2933700" cy="692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blue sign with white text&#10;&#10;Description automatically generated">
            <a:extLst>
              <a:ext uri="{FF2B5EF4-FFF2-40B4-BE49-F238E27FC236}">
                <a16:creationId xmlns:a16="http://schemas.microsoft.com/office/drawing/2014/main" id="{792DA568-56E4-3AC2-7CC8-89394DA47C75}"/>
              </a:ext>
            </a:extLst>
          </p:cNvPr>
          <p:cNvPicPr>
            <a:picLocks noChangeAspect="1"/>
          </p:cNvPicPr>
          <p:nvPr/>
        </p:nvPicPr>
        <p:blipFill>
          <a:blip r:embed="rId6"/>
          <a:stretch>
            <a:fillRect/>
          </a:stretch>
        </p:blipFill>
        <p:spPr>
          <a:xfrm>
            <a:off x="4595855" y="4296894"/>
            <a:ext cx="3460750" cy="1117421"/>
          </a:xfrm>
          <a:prstGeom prst="rect">
            <a:avLst/>
          </a:prstGeom>
        </p:spPr>
      </p:pic>
      <p:pic>
        <p:nvPicPr>
          <p:cNvPr id="15" name="Picture 14" descr="Blue text on a white background&#10;&#10;Description automatically generated">
            <a:extLst>
              <a:ext uri="{FF2B5EF4-FFF2-40B4-BE49-F238E27FC236}">
                <a16:creationId xmlns:a16="http://schemas.microsoft.com/office/drawing/2014/main" id="{CCEE37F3-1744-0F1F-E4BF-D39CDA9A8118}"/>
              </a:ext>
            </a:extLst>
          </p:cNvPr>
          <p:cNvPicPr>
            <a:picLocks noChangeAspect="1"/>
          </p:cNvPicPr>
          <p:nvPr/>
        </p:nvPicPr>
        <p:blipFill>
          <a:blip r:embed="rId7"/>
          <a:stretch>
            <a:fillRect/>
          </a:stretch>
        </p:blipFill>
        <p:spPr>
          <a:xfrm>
            <a:off x="3570245" y="5365641"/>
            <a:ext cx="5858303" cy="1492359"/>
          </a:xfrm>
          <a:prstGeom prst="rect">
            <a:avLst/>
          </a:prstGeom>
        </p:spPr>
      </p:pic>
    </p:spTree>
    <p:extLst>
      <p:ext uri="{BB962C8B-B14F-4D97-AF65-F5344CB8AC3E}">
        <p14:creationId xmlns:p14="http://schemas.microsoft.com/office/powerpoint/2010/main" val="193798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sign with white text&#10;&#10;Description automatically generated">
            <a:extLst>
              <a:ext uri="{FF2B5EF4-FFF2-40B4-BE49-F238E27FC236}">
                <a16:creationId xmlns:a16="http://schemas.microsoft.com/office/drawing/2014/main" id="{97E7F3F2-5186-C83C-B4FB-5C8B942B64D1}"/>
              </a:ext>
            </a:extLst>
          </p:cNvPr>
          <p:cNvPicPr>
            <a:picLocks noGrp="1" noChangeAspect="1"/>
          </p:cNvPicPr>
          <p:nvPr>
            <p:ph idx="1"/>
          </p:nvPr>
        </p:nvPicPr>
        <p:blipFill>
          <a:blip r:embed="rId2"/>
          <a:stretch>
            <a:fillRect/>
          </a:stretch>
        </p:blipFill>
        <p:spPr>
          <a:xfrm>
            <a:off x="3071091" y="324062"/>
            <a:ext cx="5384800" cy="889000"/>
          </a:xfrm>
          <a:prstGeom prst="rect">
            <a:avLst/>
          </a:prstGeom>
        </p:spPr>
      </p:pic>
      <p:pic>
        <p:nvPicPr>
          <p:cNvPr id="6" name="Picture 5">
            <a:extLst>
              <a:ext uri="{FF2B5EF4-FFF2-40B4-BE49-F238E27FC236}">
                <a16:creationId xmlns:a16="http://schemas.microsoft.com/office/drawing/2014/main" id="{940FBE96-B6AF-92C0-FA1C-0212ECF95685}"/>
              </a:ext>
            </a:extLst>
          </p:cNvPr>
          <p:cNvPicPr>
            <a:picLocks noChangeAspect="1"/>
          </p:cNvPicPr>
          <p:nvPr/>
        </p:nvPicPr>
        <p:blipFill>
          <a:blip r:embed="rId3"/>
          <a:stretch>
            <a:fillRect/>
          </a:stretch>
        </p:blipFill>
        <p:spPr>
          <a:xfrm>
            <a:off x="774396" y="1213062"/>
            <a:ext cx="10643208" cy="934525"/>
          </a:xfrm>
          <a:prstGeom prst="rect">
            <a:avLst/>
          </a:prstGeom>
        </p:spPr>
      </p:pic>
      <p:sp>
        <p:nvSpPr>
          <p:cNvPr id="7" name="TextBox 6">
            <a:extLst>
              <a:ext uri="{FF2B5EF4-FFF2-40B4-BE49-F238E27FC236}">
                <a16:creationId xmlns:a16="http://schemas.microsoft.com/office/drawing/2014/main" id="{86A7124B-AB85-BF41-A6EA-E68F65C30501}"/>
              </a:ext>
            </a:extLst>
          </p:cNvPr>
          <p:cNvSpPr txBox="1"/>
          <p:nvPr/>
        </p:nvSpPr>
        <p:spPr>
          <a:xfrm>
            <a:off x="1257300" y="2610683"/>
            <a:ext cx="9341428" cy="409342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212121"/>
                </a:solidFill>
                <a:latin typeface="Cambria" panose="02040503050406030204" pitchFamily="18" charset="0"/>
              </a:rPr>
              <a:t>“Psychology</a:t>
            </a:r>
            <a:r>
              <a:rPr lang="en-US" sz="1600" b="0" i="0" dirty="0">
                <a:solidFill>
                  <a:srgbClr val="212121"/>
                </a:solidFill>
                <a:effectLst/>
                <a:latin typeface="Cambria" panose="02040503050406030204" pitchFamily="18" charset="0"/>
              </a:rPr>
              <a:t> is more or less where the rest of medicine was a hundred years ago – at the very beginning of a long quest for valid diagnostic procedures.”</a:t>
            </a:r>
          </a:p>
          <a:p>
            <a:pPr marL="285750" indent="-285750">
              <a:buFont typeface="Arial" panose="020B0604020202020204" pitchFamily="34" charset="0"/>
              <a:buChar char="•"/>
            </a:pPr>
            <a:endParaRPr lang="en-US" sz="1600" dirty="0">
              <a:solidFill>
                <a:srgbClr val="212121"/>
              </a:solidFill>
              <a:latin typeface="Cambria" panose="02040503050406030204" pitchFamily="18" charset="0"/>
            </a:endParaRPr>
          </a:p>
          <a:p>
            <a:pPr marL="285750" indent="-285750">
              <a:buFont typeface="Arial" panose="020B0604020202020204" pitchFamily="34" charset="0"/>
              <a:buChar char="•"/>
            </a:pPr>
            <a:r>
              <a:rPr lang="en-US" sz="1600" dirty="0">
                <a:solidFill>
                  <a:srgbClr val="212121"/>
                </a:solidFill>
                <a:latin typeface="Cambria" panose="02040503050406030204" pitchFamily="18" charset="0"/>
              </a:rPr>
              <a:t>“T</a:t>
            </a:r>
            <a:r>
              <a:rPr lang="en-US" sz="1600" b="0" i="0" dirty="0">
                <a:solidFill>
                  <a:srgbClr val="212121"/>
                </a:solidFill>
                <a:effectLst/>
                <a:latin typeface="Cambria" panose="02040503050406030204" pitchFamily="18" charset="0"/>
              </a:rPr>
              <a:t>here is a bias towards false positives so as not to miss anything.”</a:t>
            </a:r>
          </a:p>
          <a:p>
            <a:pPr marL="285750" indent="-285750">
              <a:buFont typeface="Arial" panose="020B0604020202020204" pitchFamily="34" charset="0"/>
              <a:buChar char="•"/>
            </a:pPr>
            <a:endParaRPr lang="en-US" sz="1600" dirty="0">
              <a:solidFill>
                <a:srgbClr val="212121"/>
              </a:solidFill>
              <a:latin typeface="Cambria" panose="02040503050406030204" pitchFamily="18" charset="0"/>
            </a:endParaRPr>
          </a:p>
          <a:p>
            <a:pPr marL="285750" indent="-285750">
              <a:buFont typeface="Arial" panose="020B0604020202020204" pitchFamily="34" charset="0"/>
              <a:buChar char="•"/>
            </a:pPr>
            <a:r>
              <a:rPr lang="en-US" sz="1600" b="0" i="0" dirty="0">
                <a:solidFill>
                  <a:srgbClr val="212121"/>
                </a:solidFill>
                <a:effectLst/>
                <a:latin typeface="Cambria" panose="02040503050406030204" pitchFamily="18" charset="0"/>
              </a:rPr>
              <a:t>“The DSM-5 is not the problem, but the way we over-value it is</a:t>
            </a:r>
            <a:r>
              <a:rPr lang="en-US" sz="1600" b="0" dirty="0">
                <a:solidFill>
                  <a:srgbClr val="212121"/>
                </a:solidFill>
                <a:effectLst/>
                <a:latin typeface="Cambria" panose="02040503050406030204" pitchFamily="18" charset="0"/>
              </a:rPr>
              <a:t>. When does sadness turn into depression, particularly when life stressors (grief, job loss, breakups of intimate relations) that would upset almost anyone are present? When should anxiety and worry justify diagnosis if there is something real to worry about? At what point is substance use an addiction?”</a:t>
            </a:r>
          </a:p>
          <a:p>
            <a:pPr marL="285750" indent="-285750">
              <a:buFont typeface="Arial" panose="020B0604020202020204" pitchFamily="34" charset="0"/>
              <a:buChar char="•"/>
            </a:pPr>
            <a:endParaRPr lang="en-US" sz="1600" dirty="0">
              <a:solidFill>
                <a:srgbClr val="212121"/>
              </a:solidFill>
              <a:latin typeface="Cambria" panose="02040503050406030204" pitchFamily="18" charset="0"/>
            </a:endParaRPr>
          </a:p>
          <a:p>
            <a:pPr marL="285750" indent="-285750">
              <a:buFont typeface="Arial" panose="020B0604020202020204" pitchFamily="34" charset="0"/>
              <a:buChar char="•"/>
            </a:pPr>
            <a:r>
              <a:rPr lang="en-US" sz="1600" b="0" i="0" dirty="0">
                <a:solidFill>
                  <a:srgbClr val="212121"/>
                </a:solidFill>
                <a:effectLst/>
                <a:latin typeface="Cambria" panose="02040503050406030204" pitchFamily="18" charset="0"/>
              </a:rPr>
              <a:t>“Overdiagnosis runs the danger of encouraging victimhood and discouraging a sense of responsibility for one's life. The debate about diagnosis is not just a matter of evaluating empirical data, but about society's concern over oppression and suffering. That cannot be good for psychiatry, which must put science ahead of politics.”</a:t>
            </a:r>
            <a:endParaRPr lang="en-US" sz="1600" b="0" dirty="0">
              <a:solidFill>
                <a:srgbClr val="212121"/>
              </a:solidFill>
              <a:effectLst/>
              <a:latin typeface="Cambria" panose="02040503050406030204" pitchFamily="18" charset="0"/>
            </a:endParaRPr>
          </a:p>
          <a:p>
            <a:pPr marL="285750" indent="-285750">
              <a:buFont typeface="Arial" panose="020B0604020202020204" pitchFamily="34" charset="0"/>
              <a:buChar char="•"/>
            </a:pPr>
            <a:endParaRPr lang="en-US" dirty="0">
              <a:solidFill>
                <a:srgbClr val="212121"/>
              </a:solidFill>
              <a:latin typeface="Cambria" panose="020405030504060302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10484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CF0476-52E9-C0C1-E27B-503D83B6E3B1}"/>
              </a:ext>
            </a:extLst>
          </p:cNvPr>
          <p:cNvSpPr>
            <a:spLocks noGrp="1"/>
          </p:cNvSpPr>
          <p:nvPr>
            <p:ph type="title"/>
          </p:nvPr>
        </p:nvSpPr>
        <p:spPr/>
        <p:txBody>
          <a:bodyPr/>
          <a:lstStyle/>
          <a:p>
            <a:r>
              <a:rPr lang="en-US" b="1" u="sng" dirty="0"/>
              <a:t>Unintended Consequences? </a:t>
            </a:r>
            <a:endParaRPr lang="en-US" dirty="0"/>
          </a:p>
        </p:txBody>
      </p:sp>
      <p:pic>
        <p:nvPicPr>
          <p:cNvPr id="17412" name="Picture 4" descr="Diagnostic and... by American Psychiatric Association">
            <a:extLst>
              <a:ext uri="{FF2B5EF4-FFF2-40B4-BE49-F238E27FC236}">
                <a16:creationId xmlns:a16="http://schemas.microsoft.com/office/drawing/2014/main" id="{0855CF3B-4B34-3A85-1412-9DB0016FDB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04683" y="2176753"/>
            <a:ext cx="2486212" cy="3582284"/>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Premium Photo | Pouring water from glass pitcher isolated on white">
            <a:extLst>
              <a:ext uri="{FF2B5EF4-FFF2-40B4-BE49-F238E27FC236}">
                <a16:creationId xmlns:a16="http://schemas.microsoft.com/office/drawing/2014/main" id="{0E115A38-D298-4DF2-4CA0-8CA722B17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809" y="2087014"/>
            <a:ext cx="3106881" cy="376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91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D7FB8-4806-D008-1A90-8AD84181B9D0}"/>
              </a:ext>
            </a:extLst>
          </p:cNvPr>
          <p:cNvSpPr>
            <a:spLocks noGrp="1"/>
          </p:cNvSpPr>
          <p:nvPr>
            <p:ph type="title"/>
          </p:nvPr>
        </p:nvSpPr>
        <p:spPr/>
        <p:txBody>
          <a:bodyPr/>
          <a:lstStyle/>
          <a:p>
            <a:r>
              <a:rPr lang="en-US" b="1" u="sng" dirty="0"/>
              <a:t>Unintended Consequences? </a:t>
            </a:r>
          </a:p>
        </p:txBody>
      </p:sp>
      <p:pic>
        <p:nvPicPr>
          <p:cNvPr id="5" name="Content Placeholder 4" descr="A screenshot of a social media post&#10;&#10;Description automatically generated">
            <a:extLst>
              <a:ext uri="{FF2B5EF4-FFF2-40B4-BE49-F238E27FC236}">
                <a16:creationId xmlns:a16="http://schemas.microsoft.com/office/drawing/2014/main" id="{E4ACA6D6-28B0-E85C-71A9-9271616A8EDA}"/>
              </a:ext>
            </a:extLst>
          </p:cNvPr>
          <p:cNvPicPr>
            <a:picLocks noGrp="1" noChangeAspect="1"/>
          </p:cNvPicPr>
          <p:nvPr>
            <p:ph idx="1"/>
          </p:nvPr>
        </p:nvPicPr>
        <p:blipFill>
          <a:blip r:embed="rId2"/>
          <a:stretch>
            <a:fillRect/>
          </a:stretch>
        </p:blipFill>
        <p:spPr>
          <a:xfrm>
            <a:off x="361778" y="2672010"/>
            <a:ext cx="5967995" cy="2224629"/>
          </a:xfrm>
        </p:spPr>
      </p:pic>
      <p:pic>
        <p:nvPicPr>
          <p:cNvPr id="7" name="Picture 6" descr="Graphical user interface, text, application&#10;&#10;Description automatically generated">
            <a:extLst>
              <a:ext uri="{FF2B5EF4-FFF2-40B4-BE49-F238E27FC236}">
                <a16:creationId xmlns:a16="http://schemas.microsoft.com/office/drawing/2014/main" id="{D77F8C11-21EB-72DA-38FB-575CCCDA5F76}"/>
              </a:ext>
            </a:extLst>
          </p:cNvPr>
          <p:cNvPicPr>
            <a:picLocks noChangeAspect="1"/>
          </p:cNvPicPr>
          <p:nvPr/>
        </p:nvPicPr>
        <p:blipFill>
          <a:blip r:embed="rId3"/>
          <a:stretch>
            <a:fillRect/>
          </a:stretch>
        </p:blipFill>
        <p:spPr>
          <a:xfrm>
            <a:off x="6462491" y="1752150"/>
            <a:ext cx="5626380" cy="1839720"/>
          </a:xfrm>
          <a:prstGeom prst="rect">
            <a:avLst/>
          </a:prstGeom>
        </p:spPr>
      </p:pic>
      <p:pic>
        <p:nvPicPr>
          <p:cNvPr id="8" name="Content Placeholder 8">
            <a:extLst>
              <a:ext uri="{FF2B5EF4-FFF2-40B4-BE49-F238E27FC236}">
                <a16:creationId xmlns:a16="http://schemas.microsoft.com/office/drawing/2014/main" id="{03495E6C-C827-EF57-930A-D82290B89DF2}"/>
              </a:ext>
            </a:extLst>
          </p:cNvPr>
          <p:cNvPicPr>
            <a:picLocks noChangeAspect="1"/>
          </p:cNvPicPr>
          <p:nvPr/>
        </p:nvPicPr>
        <p:blipFill>
          <a:blip r:embed="rId4"/>
          <a:stretch>
            <a:fillRect/>
          </a:stretch>
        </p:blipFill>
        <p:spPr>
          <a:xfrm>
            <a:off x="6462491" y="4624604"/>
            <a:ext cx="5262012" cy="1868271"/>
          </a:xfrm>
          <a:prstGeom prst="rect">
            <a:avLst/>
          </a:prstGeom>
        </p:spPr>
      </p:pic>
    </p:spTree>
    <p:extLst>
      <p:ext uri="{BB962C8B-B14F-4D97-AF65-F5344CB8AC3E}">
        <p14:creationId xmlns:p14="http://schemas.microsoft.com/office/powerpoint/2010/main" val="99637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2582-425C-132E-55C9-27C9DAA4DFFD}"/>
              </a:ext>
            </a:extLst>
          </p:cNvPr>
          <p:cNvSpPr>
            <a:spLocks noGrp="1"/>
          </p:cNvSpPr>
          <p:nvPr>
            <p:ph type="title"/>
          </p:nvPr>
        </p:nvSpPr>
        <p:spPr>
          <a:xfrm>
            <a:off x="5894962" y="688627"/>
            <a:ext cx="5458838" cy="1976853"/>
          </a:xfrm>
        </p:spPr>
        <p:txBody>
          <a:bodyPr>
            <a:normAutofit/>
          </a:bodyPr>
          <a:lstStyle/>
          <a:p>
            <a:r>
              <a:rPr lang="en-US" dirty="0"/>
              <a:t>Right </a:t>
            </a:r>
            <a:r>
              <a:rPr lang="en-US" i="1" dirty="0"/>
              <a:t>Diagnosis</a:t>
            </a:r>
            <a:br>
              <a:rPr lang="en-US" dirty="0"/>
            </a:br>
            <a:r>
              <a:rPr lang="en-US" dirty="0"/>
              <a:t>Right </a:t>
            </a:r>
            <a:r>
              <a:rPr lang="en-US" i="1" dirty="0"/>
              <a:t>Resource</a:t>
            </a:r>
            <a:br>
              <a:rPr lang="en-US" dirty="0"/>
            </a:br>
            <a:r>
              <a:rPr lang="en-US" dirty="0"/>
              <a:t>Right </a:t>
            </a:r>
            <a:r>
              <a:rPr lang="en-US" i="1" dirty="0"/>
              <a:t>Time</a:t>
            </a:r>
          </a:p>
        </p:txBody>
      </p:sp>
      <p:sp>
        <p:nvSpPr>
          <p:cNvPr id="9222" name="Content Placeholder 9221">
            <a:extLst>
              <a:ext uri="{FF2B5EF4-FFF2-40B4-BE49-F238E27FC236}">
                <a16:creationId xmlns:a16="http://schemas.microsoft.com/office/drawing/2014/main" id="{C9C4A022-9DF7-C441-83B2-E16ECED2A1CF}"/>
              </a:ext>
            </a:extLst>
          </p:cNvPr>
          <p:cNvSpPr>
            <a:spLocks noGrp="1"/>
          </p:cNvSpPr>
          <p:nvPr>
            <p:ph idx="1"/>
          </p:nvPr>
        </p:nvSpPr>
        <p:spPr>
          <a:xfrm>
            <a:off x="5894962" y="3051451"/>
            <a:ext cx="5458838" cy="4192520"/>
          </a:xfrm>
        </p:spPr>
        <p:txBody>
          <a:bodyPr>
            <a:normAutofit/>
          </a:bodyPr>
          <a:lstStyle/>
          <a:p>
            <a:r>
              <a:rPr lang="en-US" dirty="0"/>
              <a:t>What has been your role in the above statement? </a:t>
            </a:r>
          </a:p>
          <a:p>
            <a:endParaRPr lang="en-US" dirty="0"/>
          </a:p>
          <a:p>
            <a:r>
              <a:rPr lang="en-US" dirty="0"/>
              <a:t>What has been your experience with navigating the challenges related to helping clients finding the right resource?</a:t>
            </a:r>
          </a:p>
        </p:txBody>
      </p:sp>
      <p:pic>
        <p:nvPicPr>
          <p:cNvPr id="9218" name="Picture 2" descr="Triage Area Standing Floor Sign">
            <a:extLst>
              <a:ext uri="{FF2B5EF4-FFF2-40B4-BE49-F238E27FC236}">
                <a16:creationId xmlns:a16="http://schemas.microsoft.com/office/drawing/2014/main" id="{51C3D1A7-3780-397F-B483-F90260678A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2878" y="557872"/>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462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22975-205E-6938-A1C0-5A6E01B085D1}"/>
              </a:ext>
            </a:extLst>
          </p:cNvPr>
          <p:cNvSpPr>
            <a:spLocks noGrp="1"/>
          </p:cNvSpPr>
          <p:nvPr>
            <p:ph type="title"/>
          </p:nvPr>
        </p:nvSpPr>
        <p:spPr/>
        <p:txBody>
          <a:bodyPr/>
          <a:lstStyle/>
          <a:p>
            <a:r>
              <a:rPr lang="en-US" b="1" u="sng" dirty="0"/>
              <a:t>Differential Diagnosis</a:t>
            </a:r>
          </a:p>
        </p:txBody>
      </p:sp>
      <p:pic>
        <p:nvPicPr>
          <p:cNvPr id="5" name="Content Placeholder 4" descr="A black text on a white background&#10;&#10;Description automatically generated">
            <a:extLst>
              <a:ext uri="{FF2B5EF4-FFF2-40B4-BE49-F238E27FC236}">
                <a16:creationId xmlns:a16="http://schemas.microsoft.com/office/drawing/2014/main" id="{887FA0AA-3A43-1582-F6F0-F41332E93EAE}"/>
              </a:ext>
            </a:extLst>
          </p:cNvPr>
          <p:cNvPicPr>
            <a:picLocks noGrp="1" noChangeAspect="1"/>
          </p:cNvPicPr>
          <p:nvPr>
            <p:ph idx="1"/>
          </p:nvPr>
        </p:nvPicPr>
        <p:blipFill>
          <a:blip r:embed="rId2"/>
          <a:stretch>
            <a:fillRect/>
          </a:stretch>
        </p:blipFill>
        <p:spPr>
          <a:xfrm>
            <a:off x="508552" y="2420144"/>
            <a:ext cx="9982200" cy="1790700"/>
          </a:xfrm>
        </p:spPr>
      </p:pic>
      <p:pic>
        <p:nvPicPr>
          <p:cNvPr id="6" name="Picture 2" descr="Merriam-Webster - Wikipedia">
            <a:extLst>
              <a:ext uri="{FF2B5EF4-FFF2-40B4-BE49-F238E27FC236}">
                <a16:creationId xmlns:a16="http://schemas.microsoft.com/office/drawing/2014/main" id="{C2569573-4324-49F8-239C-86A98C823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859" y="1422667"/>
            <a:ext cx="1734893" cy="17348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65F4252-4049-BE49-D2F1-EFEA4F2A017C}"/>
              </a:ext>
            </a:extLst>
          </p:cNvPr>
          <p:cNvSpPr txBox="1"/>
          <p:nvPr/>
        </p:nvSpPr>
        <p:spPr>
          <a:xfrm>
            <a:off x="838200" y="5409695"/>
            <a:ext cx="10515599" cy="584775"/>
          </a:xfrm>
          <a:prstGeom prst="rect">
            <a:avLst/>
          </a:prstGeom>
          <a:noFill/>
        </p:spPr>
        <p:txBody>
          <a:bodyPr wrap="square" rtlCol="0">
            <a:spAutoFit/>
          </a:bodyPr>
          <a:lstStyle/>
          <a:p>
            <a:r>
              <a:rPr lang="en-US" sz="3200" i="1" dirty="0"/>
              <a:t>What are common differential diagnosis in behavioral health? </a:t>
            </a:r>
          </a:p>
        </p:txBody>
      </p:sp>
    </p:spTree>
    <p:extLst>
      <p:ext uri="{BB962C8B-B14F-4D97-AF65-F5344CB8AC3E}">
        <p14:creationId xmlns:p14="http://schemas.microsoft.com/office/powerpoint/2010/main" val="2640098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02EC0B-B671-18BD-2170-2B17369E61FE}"/>
              </a:ext>
            </a:extLst>
          </p:cNvPr>
          <p:cNvSpPr>
            <a:spLocks noGrp="1"/>
          </p:cNvSpPr>
          <p:nvPr>
            <p:ph type="title"/>
          </p:nvPr>
        </p:nvSpPr>
        <p:spPr>
          <a:xfrm>
            <a:off x="4805375" y="588126"/>
            <a:ext cx="8995718" cy="3566160"/>
          </a:xfrm>
        </p:spPr>
        <p:txBody>
          <a:bodyPr vert="horz" lIns="91440" tIns="45720" rIns="91440" bIns="45720" rtlCol="0" anchor="b">
            <a:normAutofit/>
          </a:bodyPr>
          <a:lstStyle/>
          <a:p>
            <a:r>
              <a:rPr lang="en-US" dirty="0"/>
              <a:t>“Normal Human Unhappiness” </a:t>
            </a:r>
          </a:p>
        </p:txBody>
      </p:sp>
      <p:pic>
        <p:nvPicPr>
          <p:cNvPr id="19458" name="Picture 2" descr="From Neurotic Misery to Ordinary Human Unhappiness | Grand Strategy: The  View from Oregon">
            <a:extLst>
              <a:ext uri="{FF2B5EF4-FFF2-40B4-BE49-F238E27FC236}">
                <a16:creationId xmlns:a16="http://schemas.microsoft.com/office/drawing/2014/main" id="{FAF91587-0457-83E0-2A95-FB5789AEB37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3192" b="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946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67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5A28-FAC7-AA4D-BCC9-19E0BCF459AE}"/>
              </a:ext>
            </a:extLst>
          </p:cNvPr>
          <p:cNvSpPr>
            <a:spLocks noGrp="1"/>
          </p:cNvSpPr>
          <p:nvPr>
            <p:ph type="title"/>
          </p:nvPr>
        </p:nvSpPr>
        <p:spPr>
          <a:xfrm>
            <a:off x="7543801" y="432877"/>
            <a:ext cx="3988536" cy="1642533"/>
          </a:xfrm>
        </p:spPr>
        <p:txBody>
          <a:bodyPr vert="horz" lIns="91440" tIns="45720" rIns="91440" bIns="45720" rtlCol="0" anchor="b">
            <a:normAutofit/>
          </a:bodyPr>
          <a:lstStyle/>
          <a:p>
            <a:r>
              <a:rPr lang="en-US" sz="5400" kern="1200" dirty="0">
                <a:solidFill>
                  <a:schemeClr val="tx1"/>
                </a:solidFill>
                <a:latin typeface="+mj-lt"/>
                <a:ea typeface="+mj-ea"/>
                <a:cs typeface="+mj-cs"/>
              </a:rPr>
              <a:t>Introductions</a:t>
            </a:r>
          </a:p>
        </p:txBody>
      </p:sp>
      <p:sp>
        <p:nvSpPr>
          <p:cNvPr id="4" name="Content Placeholder 3">
            <a:extLst>
              <a:ext uri="{FF2B5EF4-FFF2-40B4-BE49-F238E27FC236}">
                <a16:creationId xmlns:a16="http://schemas.microsoft.com/office/drawing/2014/main" id="{DC990441-7BCA-DB87-07B7-217DFDC2D27B}"/>
              </a:ext>
            </a:extLst>
          </p:cNvPr>
          <p:cNvSpPr>
            <a:spLocks noGrp="1"/>
          </p:cNvSpPr>
          <p:nvPr>
            <p:ph sz="half" idx="1"/>
          </p:nvPr>
        </p:nvSpPr>
        <p:spPr/>
        <p:txBody>
          <a:bodyPr/>
          <a:lstStyle/>
          <a:p>
            <a:endParaRPr lang="en-US"/>
          </a:p>
        </p:txBody>
      </p:sp>
      <p:sp>
        <p:nvSpPr>
          <p:cNvPr id="13" name="Content Placeholder 12">
            <a:extLst>
              <a:ext uri="{FF2B5EF4-FFF2-40B4-BE49-F238E27FC236}">
                <a16:creationId xmlns:a16="http://schemas.microsoft.com/office/drawing/2014/main" id="{BE6E00D1-8B1A-8295-504D-5A8137EAD71C}"/>
              </a:ext>
            </a:extLst>
          </p:cNvPr>
          <p:cNvSpPr>
            <a:spLocks noGrp="1"/>
          </p:cNvSpPr>
          <p:nvPr>
            <p:ph sz="half" idx="2"/>
          </p:nvPr>
        </p:nvSpPr>
        <p:spPr>
          <a:xfrm>
            <a:off x="7543618" y="2704407"/>
            <a:ext cx="3997805" cy="3489159"/>
          </a:xfrm>
        </p:spPr>
        <p:txBody>
          <a:bodyPr vert="horz" lIns="91440" tIns="45720" rIns="91440" bIns="45720" rtlCol="0">
            <a:normAutofit/>
          </a:bodyPr>
          <a:lstStyle/>
          <a:p>
            <a:pPr marL="0"/>
            <a:endParaRPr lang="en-US" sz="2200" dirty="0"/>
          </a:p>
          <a:p>
            <a:r>
              <a:rPr lang="en-US" sz="2200" dirty="0"/>
              <a:t>Who am I? </a:t>
            </a:r>
          </a:p>
          <a:p>
            <a:endParaRPr lang="en-US" sz="2200" dirty="0"/>
          </a:p>
          <a:p>
            <a:r>
              <a:rPr lang="en-US" sz="2200" dirty="0"/>
              <a:t>Who are you?</a:t>
            </a:r>
          </a:p>
          <a:p>
            <a:endParaRPr lang="en-US" sz="2200" dirty="0"/>
          </a:p>
          <a:p>
            <a:r>
              <a:rPr lang="en-US" sz="2200" dirty="0"/>
              <a:t>Why this topic?</a:t>
            </a:r>
          </a:p>
          <a:p>
            <a:endParaRPr lang="en-US" sz="2200" dirty="0"/>
          </a:p>
        </p:txBody>
      </p:sp>
      <p:pic>
        <p:nvPicPr>
          <p:cNvPr id="7" name="Picture 6" descr="A person and person posing for a picture&#10;&#10;Description automatically generated with medium confidence">
            <a:extLst>
              <a:ext uri="{FF2B5EF4-FFF2-40B4-BE49-F238E27FC236}">
                <a16:creationId xmlns:a16="http://schemas.microsoft.com/office/drawing/2014/main" id="{F19988B2-758E-CC9E-D8DD-E4055C41AC3A}"/>
              </a:ext>
            </a:extLst>
          </p:cNvPr>
          <p:cNvPicPr>
            <a:picLocks noChangeAspect="1"/>
          </p:cNvPicPr>
          <p:nvPr/>
        </p:nvPicPr>
        <p:blipFill rotWithShape="1">
          <a:blip r:embed="rId2"/>
          <a:srcRect l="5405" r="4" b="2"/>
          <a:stretch/>
        </p:blipFill>
        <p:spPr>
          <a:xfrm>
            <a:off x="-7" y="10"/>
            <a:ext cx="3919476" cy="4143497"/>
          </a:xfrm>
          <a:custGeom>
            <a:avLst/>
            <a:gdLst/>
            <a:ahLst/>
            <a:cxnLst/>
            <a:rect l="l" t="t" r="r" b="b"/>
            <a:pathLst>
              <a:path w="3919476" h="4143507">
                <a:moveTo>
                  <a:pt x="0" y="0"/>
                </a:moveTo>
                <a:lnTo>
                  <a:pt x="3903116" y="0"/>
                </a:lnTo>
                <a:lnTo>
                  <a:pt x="3899307" y="150213"/>
                </a:lnTo>
                <a:cubicBezTo>
                  <a:pt x="3899870" y="322276"/>
                  <a:pt x="3912280" y="494071"/>
                  <a:pt x="3910163" y="665222"/>
                </a:cubicBezTo>
                <a:cubicBezTo>
                  <a:pt x="3909034" y="760465"/>
                  <a:pt x="3887866" y="855454"/>
                  <a:pt x="3891817" y="950951"/>
                </a:cubicBezTo>
                <a:cubicBezTo>
                  <a:pt x="3903389" y="1240363"/>
                  <a:pt x="3899579" y="1529902"/>
                  <a:pt x="3914679" y="1819187"/>
                </a:cubicBezTo>
                <a:cubicBezTo>
                  <a:pt x="3924446" y="1960184"/>
                  <a:pt x="3919293" y="2101691"/>
                  <a:pt x="3899297" y="2241812"/>
                </a:cubicBezTo>
                <a:cubicBezTo>
                  <a:pt x="3882644" y="2346833"/>
                  <a:pt x="3892946" y="2452744"/>
                  <a:pt x="3900002" y="2558273"/>
                </a:cubicBezTo>
                <a:cubicBezTo>
                  <a:pt x="3908611" y="2686026"/>
                  <a:pt x="3913268" y="2813652"/>
                  <a:pt x="3899155" y="2941659"/>
                </a:cubicBezTo>
                <a:cubicBezTo>
                  <a:pt x="3888995" y="3032710"/>
                  <a:pt x="3898449" y="3124270"/>
                  <a:pt x="3904095" y="3215577"/>
                </a:cubicBezTo>
                <a:cubicBezTo>
                  <a:pt x="3911433" y="3310871"/>
                  <a:pt x="3911433" y="3406520"/>
                  <a:pt x="3904095" y="3501814"/>
                </a:cubicBezTo>
                <a:cubicBezTo>
                  <a:pt x="3896728" y="3588930"/>
                  <a:pt x="3898478" y="3676464"/>
                  <a:pt x="3909317" y="3763288"/>
                </a:cubicBezTo>
                <a:cubicBezTo>
                  <a:pt x="3921171" y="3864881"/>
                  <a:pt x="3911998" y="3966473"/>
                  <a:pt x="3903389" y="4068066"/>
                </a:cubicBezTo>
                <a:lnTo>
                  <a:pt x="3899890" y="4129496"/>
                </a:lnTo>
                <a:lnTo>
                  <a:pt x="3856837" y="4131079"/>
                </a:lnTo>
                <a:cubicBezTo>
                  <a:pt x="3690565" y="4131562"/>
                  <a:pt x="3524292" y="4118803"/>
                  <a:pt x="3358020" y="4125635"/>
                </a:cubicBezTo>
                <a:cubicBezTo>
                  <a:pt x="3138339" y="4134610"/>
                  <a:pt x="2918661" y="4144924"/>
                  <a:pt x="2699106" y="4130457"/>
                </a:cubicBezTo>
                <a:cubicBezTo>
                  <a:pt x="2548620" y="4120546"/>
                  <a:pt x="2397378" y="4107552"/>
                  <a:pt x="2246135" y="4111571"/>
                </a:cubicBezTo>
                <a:cubicBezTo>
                  <a:pt x="2090859" y="4115857"/>
                  <a:pt x="1936213" y="4129921"/>
                  <a:pt x="1781316" y="4140235"/>
                </a:cubicBezTo>
                <a:cubicBezTo>
                  <a:pt x="1667682" y="4147695"/>
                  <a:pt x="1553608" y="4142392"/>
                  <a:pt x="1441020" y="4124430"/>
                </a:cubicBezTo>
                <a:cubicBezTo>
                  <a:pt x="1360735" y="4111704"/>
                  <a:pt x="1279946" y="4117196"/>
                  <a:pt x="1199535" y="4121751"/>
                </a:cubicBezTo>
                <a:cubicBezTo>
                  <a:pt x="1054343" y="4130324"/>
                  <a:pt x="909653" y="4143718"/>
                  <a:pt x="764462" y="4130324"/>
                </a:cubicBezTo>
                <a:cubicBezTo>
                  <a:pt x="634770" y="4118267"/>
                  <a:pt x="503820" y="4108490"/>
                  <a:pt x="375137" y="4118267"/>
                </a:cubicBezTo>
                <a:cubicBezTo>
                  <a:pt x="278626" y="4125601"/>
                  <a:pt x="182043" y="4132935"/>
                  <a:pt x="85336" y="4130493"/>
                </a:cubicBezTo>
                <a:lnTo>
                  <a:pt x="0" y="4125145"/>
                </a:lnTo>
                <a:close/>
              </a:path>
            </a:pathLst>
          </a:custGeom>
        </p:spPr>
      </p:pic>
      <p:pic>
        <p:nvPicPr>
          <p:cNvPr id="5" name="Content Placeholder 4" descr="A person standing on a stage&#10;&#10;Description automatically generated">
            <a:extLst>
              <a:ext uri="{FF2B5EF4-FFF2-40B4-BE49-F238E27FC236}">
                <a16:creationId xmlns:a16="http://schemas.microsoft.com/office/drawing/2014/main" id="{04F53118-8E51-6612-4478-1524EAF9B4E1}"/>
              </a:ext>
            </a:extLst>
          </p:cNvPr>
          <p:cNvPicPr>
            <a:picLocks noChangeAspect="1"/>
          </p:cNvPicPr>
          <p:nvPr/>
        </p:nvPicPr>
        <p:blipFill rotWithShape="1">
          <a:blip r:embed="rId3"/>
          <a:srcRect t="3149" r="-4" b="-4"/>
          <a:stretch/>
        </p:blipFill>
        <p:spPr>
          <a:xfrm>
            <a:off x="4" y="4328340"/>
            <a:ext cx="3912953" cy="2529660"/>
          </a:xfrm>
          <a:custGeom>
            <a:avLst/>
            <a:gdLst/>
            <a:ahLst/>
            <a:cxnLst/>
            <a:rect l="l" t="t" r="r" b="b"/>
            <a:pathLst>
              <a:path w="3912953" h="2529660">
                <a:moveTo>
                  <a:pt x="936025" y="662"/>
                </a:moveTo>
                <a:cubicBezTo>
                  <a:pt x="1035236" y="-744"/>
                  <a:pt x="1134457" y="93"/>
                  <a:pt x="1233691" y="3173"/>
                </a:cubicBezTo>
                <a:cubicBezTo>
                  <a:pt x="1304145" y="5316"/>
                  <a:pt x="1373087" y="24605"/>
                  <a:pt x="1443792" y="29025"/>
                </a:cubicBezTo>
                <a:cubicBezTo>
                  <a:pt x="1628434" y="40276"/>
                  <a:pt x="1812824" y="30901"/>
                  <a:pt x="1996836" y="18310"/>
                </a:cubicBezTo>
                <a:cubicBezTo>
                  <a:pt x="2245239" y="628"/>
                  <a:pt x="2494513" y="2101"/>
                  <a:pt x="2742715" y="22730"/>
                </a:cubicBezTo>
                <a:cubicBezTo>
                  <a:pt x="2962786" y="43947"/>
                  <a:pt x="3184369" y="39942"/>
                  <a:pt x="3403645" y="10808"/>
                </a:cubicBezTo>
                <a:cubicBezTo>
                  <a:pt x="3527916" y="-7007"/>
                  <a:pt x="3653321" y="9067"/>
                  <a:pt x="3778223" y="10808"/>
                </a:cubicBezTo>
                <a:lnTo>
                  <a:pt x="3895044" y="13590"/>
                </a:lnTo>
                <a:lnTo>
                  <a:pt x="3906212" y="275626"/>
                </a:lnTo>
                <a:cubicBezTo>
                  <a:pt x="3913438" y="398465"/>
                  <a:pt x="3909471" y="521632"/>
                  <a:pt x="3894358" y="643899"/>
                </a:cubicBezTo>
                <a:cubicBezTo>
                  <a:pt x="3888995" y="692536"/>
                  <a:pt x="3889982" y="741301"/>
                  <a:pt x="3888995" y="790066"/>
                </a:cubicBezTo>
                <a:cubicBezTo>
                  <a:pt x="3888712" y="799463"/>
                  <a:pt x="3895063" y="810383"/>
                  <a:pt x="3883632" y="818257"/>
                </a:cubicBezTo>
                <a:lnTo>
                  <a:pt x="3883632" y="830956"/>
                </a:lnTo>
                <a:cubicBezTo>
                  <a:pt x="3896192" y="837941"/>
                  <a:pt x="3889701" y="849370"/>
                  <a:pt x="3890688" y="858514"/>
                </a:cubicBezTo>
                <a:cubicBezTo>
                  <a:pt x="3907355" y="1033621"/>
                  <a:pt x="3909867" y="1209579"/>
                  <a:pt x="3898168" y="1385017"/>
                </a:cubicBezTo>
                <a:cubicBezTo>
                  <a:pt x="3889559" y="1546549"/>
                  <a:pt x="3898449" y="1707827"/>
                  <a:pt x="3908893" y="1869233"/>
                </a:cubicBezTo>
                <a:cubicBezTo>
                  <a:pt x="3921312" y="2061116"/>
                  <a:pt x="3901555" y="2252872"/>
                  <a:pt x="3898591" y="2444754"/>
                </a:cubicBezTo>
                <a:cubicBezTo>
                  <a:pt x="3898309" y="2461962"/>
                  <a:pt x="3899367" y="2479201"/>
                  <a:pt x="3900673" y="2496440"/>
                </a:cubicBezTo>
                <a:lnTo>
                  <a:pt x="3902963" y="2529660"/>
                </a:lnTo>
                <a:lnTo>
                  <a:pt x="0" y="2529660"/>
                </a:lnTo>
                <a:lnTo>
                  <a:pt x="0" y="15736"/>
                </a:lnTo>
                <a:lnTo>
                  <a:pt x="938" y="16032"/>
                </a:lnTo>
                <a:cubicBezTo>
                  <a:pt x="213686" y="39741"/>
                  <a:pt x="426055" y="24338"/>
                  <a:pt x="638426" y="11612"/>
                </a:cubicBezTo>
                <a:cubicBezTo>
                  <a:pt x="737616" y="5719"/>
                  <a:pt x="836815" y="2069"/>
                  <a:pt x="936025" y="662"/>
                </a:cubicBezTo>
                <a:close/>
              </a:path>
            </a:pathLst>
          </a:custGeom>
        </p:spPr>
      </p:pic>
      <p:pic>
        <p:nvPicPr>
          <p:cNvPr id="9" name="Picture 8" descr="A picture containing person, outdoor&#10;&#10;Description automatically generated">
            <a:extLst>
              <a:ext uri="{FF2B5EF4-FFF2-40B4-BE49-F238E27FC236}">
                <a16:creationId xmlns:a16="http://schemas.microsoft.com/office/drawing/2014/main" id="{DD7929EE-DFDA-23DC-5312-6F044304F423}"/>
              </a:ext>
            </a:extLst>
          </p:cNvPr>
          <p:cNvPicPr>
            <a:picLocks noChangeAspect="1"/>
          </p:cNvPicPr>
          <p:nvPr/>
        </p:nvPicPr>
        <p:blipFill rotWithShape="1">
          <a:blip r:embed="rId4"/>
          <a:srcRect l="261" r="-4" b="-4"/>
          <a:stretch/>
        </p:blipFill>
        <p:spPr>
          <a:xfrm>
            <a:off x="4110923" y="3791169"/>
            <a:ext cx="3058821" cy="3066831"/>
          </a:xfrm>
          <a:custGeom>
            <a:avLst/>
            <a:gdLst/>
            <a:ahLst/>
            <a:cxnLst/>
            <a:rect l="l" t="t" r="r" b="b"/>
            <a:pathLst>
              <a:path w="3058821" h="3066831">
                <a:moveTo>
                  <a:pt x="2787020" y="1261"/>
                </a:moveTo>
                <a:cubicBezTo>
                  <a:pt x="2839709" y="-518"/>
                  <a:pt x="2892422" y="-414"/>
                  <a:pt x="2945069" y="1571"/>
                </a:cubicBezTo>
                <a:lnTo>
                  <a:pt x="3038769" y="8460"/>
                </a:lnTo>
                <a:lnTo>
                  <a:pt x="3040494" y="37341"/>
                </a:lnTo>
                <a:cubicBezTo>
                  <a:pt x="3041244" y="71882"/>
                  <a:pt x="3039776" y="106360"/>
                  <a:pt x="3033397" y="140806"/>
                </a:cubicBezTo>
                <a:cubicBezTo>
                  <a:pt x="3014006" y="247842"/>
                  <a:pt x="3013240" y="353093"/>
                  <a:pt x="3049089" y="457834"/>
                </a:cubicBezTo>
                <a:cubicBezTo>
                  <a:pt x="3061974" y="495214"/>
                  <a:pt x="3059933" y="536166"/>
                  <a:pt x="3055085" y="576225"/>
                </a:cubicBezTo>
                <a:cubicBezTo>
                  <a:pt x="3043731" y="670377"/>
                  <a:pt x="3028167" y="764784"/>
                  <a:pt x="3035311" y="859828"/>
                </a:cubicBezTo>
                <a:cubicBezTo>
                  <a:pt x="3053554" y="1099545"/>
                  <a:pt x="3026891" y="1339261"/>
                  <a:pt x="3038883" y="1578850"/>
                </a:cubicBezTo>
                <a:cubicBezTo>
                  <a:pt x="3039113" y="1594185"/>
                  <a:pt x="3038526" y="1609507"/>
                  <a:pt x="3037097" y="1624778"/>
                </a:cubicBezTo>
                <a:cubicBezTo>
                  <a:pt x="3032504" y="1713061"/>
                  <a:pt x="3017960" y="1801599"/>
                  <a:pt x="3043476" y="1889499"/>
                </a:cubicBezTo>
                <a:cubicBezTo>
                  <a:pt x="3046015" y="1904618"/>
                  <a:pt x="3045632" y="1920080"/>
                  <a:pt x="3042328" y="1935044"/>
                </a:cubicBezTo>
                <a:cubicBezTo>
                  <a:pt x="3031394" y="2011884"/>
                  <a:pt x="3028524" y="2089667"/>
                  <a:pt x="3033780" y="2167106"/>
                </a:cubicBezTo>
                <a:cubicBezTo>
                  <a:pt x="3048962" y="2335903"/>
                  <a:pt x="3051130" y="2505606"/>
                  <a:pt x="3040286" y="2674734"/>
                </a:cubicBezTo>
                <a:cubicBezTo>
                  <a:pt x="3036459" y="2750260"/>
                  <a:pt x="3031611" y="2825530"/>
                  <a:pt x="3028294" y="2900035"/>
                </a:cubicBezTo>
                <a:cubicBezTo>
                  <a:pt x="3027210" y="2934608"/>
                  <a:pt x="3025392" y="2969245"/>
                  <a:pt x="3026078" y="3003803"/>
                </a:cubicBezTo>
                <a:lnTo>
                  <a:pt x="3033892" y="3066831"/>
                </a:lnTo>
                <a:lnTo>
                  <a:pt x="23851" y="3066831"/>
                </a:lnTo>
                <a:lnTo>
                  <a:pt x="42401" y="2704831"/>
                </a:lnTo>
                <a:cubicBezTo>
                  <a:pt x="45364" y="2461136"/>
                  <a:pt x="53409" y="2216933"/>
                  <a:pt x="28288" y="1974000"/>
                </a:cubicBezTo>
                <a:cubicBezTo>
                  <a:pt x="11213" y="1809420"/>
                  <a:pt x="17986" y="1645602"/>
                  <a:pt x="21091" y="1481150"/>
                </a:cubicBezTo>
                <a:cubicBezTo>
                  <a:pt x="24619" y="1296377"/>
                  <a:pt x="22926" y="1111480"/>
                  <a:pt x="22926" y="926707"/>
                </a:cubicBezTo>
                <a:cubicBezTo>
                  <a:pt x="22643" y="846322"/>
                  <a:pt x="27442" y="766445"/>
                  <a:pt x="35627" y="686441"/>
                </a:cubicBezTo>
                <a:cubicBezTo>
                  <a:pt x="47340" y="570372"/>
                  <a:pt x="33228" y="454937"/>
                  <a:pt x="14458" y="340646"/>
                </a:cubicBezTo>
                <a:cubicBezTo>
                  <a:pt x="3337" y="261010"/>
                  <a:pt x="-1375" y="180751"/>
                  <a:pt x="346" y="100506"/>
                </a:cubicBezTo>
                <a:lnTo>
                  <a:pt x="2424" y="12627"/>
                </a:lnTo>
                <a:lnTo>
                  <a:pt x="3495" y="12901"/>
                </a:lnTo>
                <a:cubicBezTo>
                  <a:pt x="343898" y="-3971"/>
                  <a:pt x="684174" y="17086"/>
                  <a:pt x="1024451" y="18263"/>
                </a:cubicBezTo>
                <a:cubicBezTo>
                  <a:pt x="1134033" y="18655"/>
                  <a:pt x="1243235" y="13685"/>
                  <a:pt x="1352564" y="9238"/>
                </a:cubicBezTo>
                <a:cubicBezTo>
                  <a:pt x="1493565" y="3614"/>
                  <a:pt x="1634312" y="14731"/>
                  <a:pt x="1775060" y="12508"/>
                </a:cubicBezTo>
                <a:cubicBezTo>
                  <a:pt x="2008160" y="8846"/>
                  <a:pt x="2241134" y="19571"/>
                  <a:pt x="2474235" y="12508"/>
                </a:cubicBezTo>
                <a:cubicBezTo>
                  <a:pt x="2578497" y="9238"/>
                  <a:pt x="2682758" y="4268"/>
                  <a:pt x="2787020" y="1261"/>
                </a:cubicBezTo>
                <a:close/>
              </a:path>
            </a:pathLst>
          </a:custGeom>
        </p:spPr>
      </p:pic>
      <p:pic>
        <p:nvPicPr>
          <p:cNvPr id="6" name="Content Placeholder 9" descr="A group of boys on a beach&#10;&#10;Description automatically generated">
            <a:extLst>
              <a:ext uri="{FF2B5EF4-FFF2-40B4-BE49-F238E27FC236}">
                <a16:creationId xmlns:a16="http://schemas.microsoft.com/office/drawing/2014/main" id="{1EABF0F2-7A34-E111-9DDE-206F92DF1A65}"/>
              </a:ext>
            </a:extLst>
          </p:cNvPr>
          <p:cNvPicPr>
            <a:picLocks noChangeAspect="1"/>
          </p:cNvPicPr>
          <p:nvPr/>
        </p:nvPicPr>
        <p:blipFill rotWithShape="1">
          <a:blip r:embed="rId5"/>
          <a:srcRect t="15553" r="-3" b="30048"/>
          <a:stretch/>
        </p:blipFill>
        <p:spPr>
          <a:xfrm>
            <a:off x="4100142" y="0"/>
            <a:ext cx="3136623" cy="3689121"/>
          </a:xfrm>
          <a:custGeom>
            <a:avLst/>
            <a:gdLst/>
            <a:ahLst/>
            <a:cxnLst/>
            <a:rect l="l" t="t" r="r" b="b"/>
            <a:pathLst>
              <a:path w="3058323" h="3597039">
                <a:moveTo>
                  <a:pt x="15411" y="0"/>
                </a:moveTo>
                <a:lnTo>
                  <a:pt x="3031762" y="0"/>
                </a:lnTo>
                <a:lnTo>
                  <a:pt x="3046461" y="132146"/>
                </a:lnTo>
                <a:cubicBezTo>
                  <a:pt x="3048338" y="180004"/>
                  <a:pt x="3046791" y="227996"/>
                  <a:pt x="3041802" y="275754"/>
                </a:cubicBezTo>
                <a:cubicBezTo>
                  <a:pt x="3027897" y="401800"/>
                  <a:pt x="3049074" y="530780"/>
                  <a:pt x="3008505" y="654529"/>
                </a:cubicBezTo>
                <a:cubicBezTo>
                  <a:pt x="3005571" y="667491"/>
                  <a:pt x="3004614" y="680823"/>
                  <a:pt x="3005698" y="694078"/>
                </a:cubicBezTo>
                <a:cubicBezTo>
                  <a:pt x="3005188" y="761821"/>
                  <a:pt x="3019349" y="827651"/>
                  <a:pt x="3033127" y="893608"/>
                </a:cubicBezTo>
                <a:cubicBezTo>
                  <a:pt x="3048309" y="966327"/>
                  <a:pt x="3067190" y="1038663"/>
                  <a:pt x="3044226" y="1113933"/>
                </a:cubicBezTo>
                <a:cubicBezTo>
                  <a:pt x="3037911" y="1137802"/>
                  <a:pt x="3037911" y="1162909"/>
                  <a:pt x="3044226" y="1186779"/>
                </a:cubicBezTo>
                <a:cubicBezTo>
                  <a:pt x="3050414" y="1219872"/>
                  <a:pt x="3050414" y="1253833"/>
                  <a:pt x="3044226" y="1286927"/>
                </a:cubicBezTo>
                <a:cubicBezTo>
                  <a:pt x="3034913" y="1357732"/>
                  <a:pt x="3025345" y="1428920"/>
                  <a:pt x="3030448" y="1500363"/>
                </a:cubicBezTo>
                <a:cubicBezTo>
                  <a:pt x="3038001" y="1625694"/>
                  <a:pt x="3036164" y="1751408"/>
                  <a:pt x="3024962" y="1876459"/>
                </a:cubicBezTo>
                <a:cubicBezTo>
                  <a:pt x="3020242" y="1937185"/>
                  <a:pt x="3013991" y="1998805"/>
                  <a:pt x="3036572" y="2058128"/>
                </a:cubicBezTo>
                <a:cubicBezTo>
                  <a:pt x="3039761" y="2065719"/>
                  <a:pt x="3039761" y="2074267"/>
                  <a:pt x="3036572" y="2081857"/>
                </a:cubicBezTo>
                <a:cubicBezTo>
                  <a:pt x="2993834" y="2180984"/>
                  <a:pt x="3005826" y="2282153"/>
                  <a:pt x="3027897" y="2382556"/>
                </a:cubicBezTo>
                <a:cubicBezTo>
                  <a:pt x="3059523" y="2516907"/>
                  <a:pt x="3066565" y="2655863"/>
                  <a:pt x="3048691" y="2792715"/>
                </a:cubicBezTo>
                <a:cubicBezTo>
                  <a:pt x="3037337" y="2873471"/>
                  <a:pt x="3023687" y="2954354"/>
                  <a:pt x="3031596" y="3036386"/>
                </a:cubicBezTo>
                <a:cubicBezTo>
                  <a:pt x="3037490" y="3100417"/>
                  <a:pt x="3039736" y="3164741"/>
                  <a:pt x="3038358" y="3229027"/>
                </a:cubicBezTo>
                <a:cubicBezTo>
                  <a:pt x="3036891" y="3311633"/>
                  <a:pt x="3031788" y="3394080"/>
                  <a:pt x="3028535" y="3476606"/>
                </a:cubicBezTo>
                <a:lnTo>
                  <a:pt x="3026145" y="3582089"/>
                </a:lnTo>
                <a:lnTo>
                  <a:pt x="2837742" y="3576169"/>
                </a:lnTo>
                <a:cubicBezTo>
                  <a:pt x="2749601" y="3575123"/>
                  <a:pt x="2661428" y="3575842"/>
                  <a:pt x="2573255" y="3578457"/>
                </a:cubicBezTo>
                <a:cubicBezTo>
                  <a:pt x="2415279" y="3583558"/>
                  <a:pt x="2257302" y="3585390"/>
                  <a:pt x="2099327" y="3578457"/>
                </a:cubicBezTo>
                <a:cubicBezTo>
                  <a:pt x="1926907" y="3570479"/>
                  <a:pt x="1754870" y="3579504"/>
                  <a:pt x="1582958" y="3591536"/>
                </a:cubicBezTo>
                <a:cubicBezTo>
                  <a:pt x="1416747" y="3603177"/>
                  <a:pt x="1250917" y="3594544"/>
                  <a:pt x="1084959" y="3582381"/>
                </a:cubicBezTo>
                <a:cubicBezTo>
                  <a:pt x="910095" y="3569328"/>
                  <a:pt x="734510" y="3570585"/>
                  <a:pt x="559849" y="3586174"/>
                </a:cubicBezTo>
                <a:cubicBezTo>
                  <a:pt x="445325" y="3596376"/>
                  <a:pt x="330549" y="3581074"/>
                  <a:pt x="216532" y="3582119"/>
                </a:cubicBezTo>
                <a:lnTo>
                  <a:pt x="3784" y="3583799"/>
                </a:lnTo>
                <a:lnTo>
                  <a:pt x="23102" y="3304343"/>
                </a:lnTo>
                <a:cubicBezTo>
                  <a:pt x="27378" y="3232352"/>
                  <a:pt x="25445" y="3160183"/>
                  <a:pt x="17316" y="3088458"/>
                </a:cubicBezTo>
                <a:cubicBezTo>
                  <a:pt x="9187" y="3007476"/>
                  <a:pt x="12024" y="2925898"/>
                  <a:pt x="25783" y="2845525"/>
                </a:cubicBezTo>
                <a:cubicBezTo>
                  <a:pt x="43141" y="2750282"/>
                  <a:pt x="35379" y="2655039"/>
                  <a:pt x="29029" y="2559796"/>
                </a:cubicBezTo>
                <a:cubicBezTo>
                  <a:pt x="11671" y="2298322"/>
                  <a:pt x="-9498" y="2036848"/>
                  <a:pt x="4615" y="1774485"/>
                </a:cubicBezTo>
                <a:cubicBezTo>
                  <a:pt x="7578" y="1718482"/>
                  <a:pt x="20561" y="1663876"/>
                  <a:pt x="25925" y="1608255"/>
                </a:cubicBezTo>
                <a:cubicBezTo>
                  <a:pt x="41590" y="1446595"/>
                  <a:pt x="23242" y="1285571"/>
                  <a:pt x="15763" y="1124293"/>
                </a:cubicBezTo>
                <a:cubicBezTo>
                  <a:pt x="5010" y="945807"/>
                  <a:pt x="7183" y="766877"/>
                  <a:pt x="22255" y="588646"/>
                </a:cubicBezTo>
                <a:cubicBezTo>
                  <a:pt x="41165" y="395112"/>
                  <a:pt x="35097" y="201070"/>
                  <a:pt x="19010" y="7282"/>
                </a:cubicBezTo>
                <a:close/>
              </a:path>
            </a:pathLst>
          </a:custGeom>
        </p:spPr>
      </p:pic>
    </p:spTree>
    <p:extLst>
      <p:ext uri="{BB962C8B-B14F-4D97-AF65-F5344CB8AC3E}">
        <p14:creationId xmlns:p14="http://schemas.microsoft.com/office/powerpoint/2010/main" val="4292620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29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57BED7-6286-267B-5BD4-DFA068F6D3E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u="sng" kern="1200" dirty="0">
                <a:solidFill>
                  <a:srgbClr val="FFFFFF"/>
                </a:solidFill>
                <a:latin typeface="+mj-lt"/>
                <a:ea typeface="+mj-ea"/>
                <a:cs typeface="+mj-cs"/>
              </a:rPr>
              <a:t>Differential Diagnosis:</a:t>
            </a:r>
            <a:br>
              <a:rPr lang="en-US" sz="3300" kern="1200" dirty="0">
                <a:solidFill>
                  <a:srgbClr val="FFFFFF"/>
                </a:solidFill>
                <a:latin typeface="+mj-lt"/>
                <a:ea typeface="+mj-ea"/>
                <a:cs typeface="+mj-cs"/>
              </a:rPr>
            </a:br>
            <a:r>
              <a:rPr lang="en-US" sz="3300" i="1" kern="1200" dirty="0">
                <a:solidFill>
                  <a:srgbClr val="FFFFFF"/>
                </a:solidFill>
                <a:latin typeface="+mj-lt"/>
                <a:ea typeface="+mj-ea"/>
                <a:cs typeface="+mj-cs"/>
              </a:rPr>
              <a:t>Consequences of getting it wrong</a:t>
            </a:r>
          </a:p>
        </p:txBody>
      </p:sp>
      <p:pic>
        <p:nvPicPr>
          <p:cNvPr id="12292" name="Picture 4" descr="Class Performance » Blog Archive » What's The BIG Deal?">
            <a:extLst>
              <a:ext uri="{FF2B5EF4-FFF2-40B4-BE49-F238E27FC236}">
                <a16:creationId xmlns:a16="http://schemas.microsoft.com/office/drawing/2014/main" id="{A72BAF33-6305-CE21-E448-5372B93630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83296" y="643466"/>
            <a:ext cx="5568739"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1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23D0-21C5-D655-EF69-7C84B112285F}"/>
              </a:ext>
            </a:extLst>
          </p:cNvPr>
          <p:cNvSpPr>
            <a:spLocks noGrp="1"/>
          </p:cNvSpPr>
          <p:nvPr>
            <p:ph type="title"/>
          </p:nvPr>
        </p:nvSpPr>
        <p:spPr/>
        <p:txBody>
          <a:bodyPr/>
          <a:lstStyle/>
          <a:p>
            <a:r>
              <a:rPr lang="en-US"/>
              <a:t>The Elephant in the Room</a:t>
            </a:r>
            <a:endParaRPr lang="en-US" dirty="0"/>
          </a:p>
        </p:txBody>
      </p:sp>
      <p:pic>
        <p:nvPicPr>
          <p:cNvPr id="13314" name="Picture 2" descr="The Elephant in the Room — Chris Neumann">
            <a:extLst>
              <a:ext uri="{FF2B5EF4-FFF2-40B4-BE49-F238E27FC236}">
                <a16:creationId xmlns:a16="http://schemas.microsoft.com/office/drawing/2014/main" id="{52756B15-CE9C-7657-9D88-6FD898FF19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1024" y="1971242"/>
            <a:ext cx="5268015" cy="386053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Three Simple Gears Turning | 3D Animated Clipart for PowerPoint -  PresenterMedia.com">
            <a:extLst>
              <a:ext uri="{FF2B5EF4-FFF2-40B4-BE49-F238E27FC236}">
                <a16:creationId xmlns:a16="http://schemas.microsoft.com/office/drawing/2014/main" id="{1D443F5F-6F74-4A27-D661-C62D173F4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9667" y="528316"/>
            <a:ext cx="3624133" cy="362413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594,000+ Currency Symbols Stock Photos, Pictures &amp; Royalty-Free Images -  iStock | Dollar sign, Money icon, Global currency symbols">
            <a:extLst>
              <a:ext uri="{FF2B5EF4-FFF2-40B4-BE49-F238E27FC236}">
                <a16:creationId xmlns:a16="http://schemas.microsoft.com/office/drawing/2014/main" id="{CBAEF4A9-0413-A3C4-0A71-660594FB39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3686" y="4307295"/>
            <a:ext cx="2022389" cy="2022389"/>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Diagnosis Word, Doctor Writing Text with Pen. Stock Image - Image of  healthcare, diagnosis: 239580943">
            <a:extLst>
              <a:ext uri="{FF2B5EF4-FFF2-40B4-BE49-F238E27FC236}">
                <a16:creationId xmlns:a16="http://schemas.microsoft.com/office/drawing/2014/main" id="{613D2180-F7A6-D2AE-EDAB-FBF758B891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2962" y="4544773"/>
            <a:ext cx="2807699" cy="170016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6F92D82E-D6F0-F218-047B-9A8941EA36BD}"/>
              </a:ext>
            </a:extLst>
          </p:cNvPr>
          <p:cNvSpPr/>
          <p:nvPr/>
        </p:nvSpPr>
        <p:spPr>
          <a:xfrm>
            <a:off x="8669707" y="5214551"/>
            <a:ext cx="1822930" cy="449927"/>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899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5" name="Rectangle 14344">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47" name="Freeform: Shape 14346">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49" name="Freeform: Shape 14348">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8" name="Picture 2" descr="How Do We Fix It?">
            <a:extLst>
              <a:ext uri="{FF2B5EF4-FFF2-40B4-BE49-F238E27FC236}">
                <a16:creationId xmlns:a16="http://schemas.microsoft.com/office/drawing/2014/main" id="{E5F87580-7322-F07B-A4F1-F6CFFF49ABD2}"/>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2122222" y="1675341"/>
            <a:ext cx="2420410" cy="242041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Focus on what you can control, let go of the rest - Be Kind 2 You">
            <a:extLst>
              <a:ext uri="{FF2B5EF4-FFF2-40B4-BE49-F238E27FC236}">
                <a16:creationId xmlns:a16="http://schemas.microsoft.com/office/drawing/2014/main" id="{3BDAF1D1-E5F3-21B0-AB55-CD5361C680D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8221" y="2095383"/>
            <a:ext cx="5096955" cy="353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73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C81F-03E0-232F-D7F1-71AA1CBF571E}"/>
              </a:ext>
            </a:extLst>
          </p:cNvPr>
          <p:cNvSpPr>
            <a:spLocks noGrp="1"/>
          </p:cNvSpPr>
          <p:nvPr>
            <p:ph type="title"/>
          </p:nvPr>
        </p:nvSpPr>
        <p:spPr/>
        <p:txBody>
          <a:bodyPr/>
          <a:lstStyle/>
          <a:p>
            <a:pPr algn="ctr"/>
            <a:r>
              <a:rPr lang="en-US" i="1" dirty="0"/>
              <a:t>Normalizing</a:t>
            </a:r>
            <a:r>
              <a:rPr lang="en-US" dirty="0"/>
              <a:t> Psychological Distress</a:t>
            </a:r>
          </a:p>
        </p:txBody>
      </p:sp>
      <p:pic>
        <p:nvPicPr>
          <p:cNvPr id="15362" name="Picture 2" descr="What Is Normalization and When to Apply?">
            <a:extLst>
              <a:ext uri="{FF2B5EF4-FFF2-40B4-BE49-F238E27FC236}">
                <a16:creationId xmlns:a16="http://schemas.microsoft.com/office/drawing/2014/main" id="{CC7714DA-90F5-46E3-177B-B5D4F2D1B2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95973" y="2306782"/>
            <a:ext cx="7600053" cy="341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116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24E94-582F-C1F4-F1EB-D5947083C57D}"/>
              </a:ext>
            </a:extLst>
          </p:cNvPr>
          <p:cNvSpPr>
            <a:spLocks noGrp="1"/>
          </p:cNvSpPr>
          <p:nvPr>
            <p:ph type="title"/>
          </p:nvPr>
        </p:nvSpPr>
        <p:spPr/>
        <p:txBody>
          <a:bodyPr/>
          <a:lstStyle/>
          <a:p>
            <a:pPr algn="ctr"/>
            <a:r>
              <a:rPr lang="en-US" dirty="0"/>
              <a:t>Responsibility of Emotional Wellness</a:t>
            </a:r>
          </a:p>
        </p:txBody>
      </p:sp>
      <p:pic>
        <p:nvPicPr>
          <p:cNvPr id="16386" name="Picture 2" descr="NCR, Who is responsible for it? - Qooling">
            <a:extLst>
              <a:ext uri="{FF2B5EF4-FFF2-40B4-BE49-F238E27FC236}">
                <a16:creationId xmlns:a16="http://schemas.microsoft.com/office/drawing/2014/main" id="{E7729C6C-10A7-60CF-ECEA-2629AB933F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42911" y="2023529"/>
            <a:ext cx="6706177" cy="445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67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D04886-DBF8-DDD6-A3B1-917623887D92}"/>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sz="4000" b="1" kern="1200" dirty="0">
                <a:solidFill>
                  <a:schemeClr val="tx1"/>
                </a:solidFill>
                <a:latin typeface="+mj-lt"/>
                <a:ea typeface="+mj-ea"/>
                <a:cs typeface="+mj-cs"/>
              </a:rPr>
              <a:t>Support </a:t>
            </a:r>
            <a:br>
              <a:rPr lang="en-US" sz="4000" b="1" kern="1200" dirty="0">
                <a:solidFill>
                  <a:schemeClr val="tx1"/>
                </a:solidFill>
                <a:latin typeface="+mj-lt"/>
                <a:ea typeface="+mj-ea"/>
                <a:cs typeface="+mj-cs"/>
              </a:rPr>
            </a:br>
            <a:r>
              <a:rPr lang="en-US" sz="4000" b="1" kern="1200" dirty="0">
                <a:solidFill>
                  <a:schemeClr val="tx1"/>
                </a:solidFill>
                <a:latin typeface="+mj-lt"/>
                <a:ea typeface="+mj-ea"/>
                <a:cs typeface="+mj-cs"/>
              </a:rPr>
              <a:t>vs. </a:t>
            </a:r>
            <a:br>
              <a:rPr lang="en-US" sz="4000" b="1" kern="1200" dirty="0">
                <a:solidFill>
                  <a:schemeClr val="tx1"/>
                </a:solidFill>
                <a:latin typeface="+mj-lt"/>
                <a:ea typeface="+mj-ea"/>
                <a:cs typeface="+mj-cs"/>
              </a:rPr>
            </a:br>
            <a:r>
              <a:rPr lang="en-US" sz="4000" b="1" kern="1200" dirty="0">
                <a:solidFill>
                  <a:schemeClr val="tx1"/>
                </a:solidFill>
                <a:latin typeface="+mj-lt"/>
                <a:ea typeface="+mj-ea"/>
                <a:cs typeface="+mj-cs"/>
              </a:rPr>
              <a:t>Treatment</a:t>
            </a:r>
            <a:br>
              <a:rPr lang="en-US" sz="4000" b="1" kern="1200" dirty="0">
                <a:solidFill>
                  <a:schemeClr val="tx1"/>
                </a:solidFill>
                <a:latin typeface="+mj-lt"/>
                <a:ea typeface="+mj-ea"/>
                <a:cs typeface="+mj-cs"/>
              </a:rPr>
            </a:br>
            <a:br>
              <a:rPr lang="en-US" sz="4000" b="1" kern="1200" dirty="0">
                <a:solidFill>
                  <a:schemeClr val="tx1"/>
                </a:solidFill>
                <a:latin typeface="+mj-lt"/>
                <a:ea typeface="+mj-ea"/>
                <a:cs typeface="+mj-cs"/>
              </a:rPr>
            </a:br>
            <a:r>
              <a:rPr lang="en-US" sz="4000" b="1" i="1" kern="1200" dirty="0">
                <a:solidFill>
                  <a:schemeClr val="tx1"/>
                </a:solidFill>
                <a:latin typeface="+mj-lt"/>
                <a:ea typeface="+mj-ea"/>
                <a:cs typeface="+mj-cs"/>
              </a:rPr>
              <a:t>Managing</a:t>
            </a:r>
            <a:br>
              <a:rPr lang="en-US" sz="4000" b="1" i="1" kern="1200" dirty="0">
                <a:solidFill>
                  <a:schemeClr val="tx1"/>
                </a:solidFill>
                <a:latin typeface="+mj-lt"/>
                <a:ea typeface="+mj-ea"/>
                <a:cs typeface="+mj-cs"/>
              </a:rPr>
            </a:br>
            <a:r>
              <a:rPr lang="en-US" sz="4000" b="1" i="1" kern="1200" dirty="0">
                <a:solidFill>
                  <a:schemeClr val="tx1"/>
                </a:solidFill>
                <a:latin typeface="+mj-lt"/>
                <a:ea typeface="+mj-ea"/>
                <a:cs typeface="+mj-cs"/>
              </a:rPr>
              <a:t>Psychological</a:t>
            </a:r>
            <a:br>
              <a:rPr lang="en-US" sz="4000" b="1" i="1" kern="1200" dirty="0">
                <a:solidFill>
                  <a:schemeClr val="tx1"/>
                </a:solidFill>
                <a:latin typeface="+mj-lt"/>
                <a:ea typeface="+mj-ea"/>
                <a:cs typeface="+mj-cs"/>
              </a:rPr>
            </a:br>
            <a:r>
              <a:rPr lang="en-US" sz="4000" b="1" i="1" kern="1200" dirty="0">
                <a:solidFill>
                  <a:schemeClr val="tx1"/>
                </a:solidFill>
                <a:latin typeface="+mj-lt"/>
                <a:ea typeface="+mj-ea"/>
                <a:cs typeface="+mj-cs"/>
              </a:rPr>
              <a:t>Distress</a:t>
            </a:r>
          </a:p>
        </p:txBody>
      </p:sp>
      <p:sp>
        <p:nvSpPr>
          <p:cNvPr id="18" name="Rectangle 1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E603A181-0F63-B7A7-450F-D760C430E9C2}"/>
              </a:ext>
            </a:extLst>
          </p:cNvPr>
          <p:cNvSpPr>
            <a:spLocks/>
          </p:cNvSpPr>
          <p:nvPr/>
        </p:nvSpPr>
        <p:spPr>
          <a:xfrm>
            <a:off x="5392556" y="1185750"/>
            <a:ext cx="2929613" cy="4369113"/>
          </a:xfrm>
          <a:prstGeom prst="rect">
            <a:avLst/>
          </a:prstGeom>
        </p:spPr>
        <p:txBody>
          <a:bodyPr>
            <a:normAutofit/>
          </a:bodyPr>
          <a:lstStyle/>
          <a:p>
            <a:pPr algn="ctr">
              <a:spcAft>
                <a:spcPts val="600"/>
              </a:spcAft>
            </a:pPr>
            <a:r>
              <a:rPr lang="en-US" sz="4000" b="1" u="sng" kern="1200">
                <a:solidFill>
                  <a:schemeClr val="tx1"/>
                </a:solidFill>
                <a:latin typeface="+mn-lt"/>
                <a:ea typeface="+mn-ea"/>
                <a:cs typeface="+mn-cs"/>
              </a:rPr>
              <a:t>Support</a:t>
            </a:r>
          </a:p>
          <a:p>
            <a:pPr marL="0" indent="0">
              <a:spcAft>
                <a:spcPts val="600"/>
              </a:spcAft>
              <a:buNone/>
            </a:pPr>
            <a:endParaRPr lang="en-US" sz="2400" b="1" u="sng"/>
          </a:p>
        </p:txBody>
      </p:sp>
      <p:sp>
        <p:nvSpPr>
          <p:cNvPr id="5" name="Content Placeholder 4">
            <a:extLst>
              <a:ext uri="{FF2B5EF4-FFF2-40B4-BE49-F238E27FC236}">
                <a16:creationId xmlns:a16="http://schemas.microsoft.com/office/drawing/2014/main" id="{CBB69807-FCF8-762E-4AE5-24C2850DDBEE}"/>
              </a:ext>
            </a:extLst>
          </p:cNvPr>
          <p:cNvSpPr>
            <a:spLocks/>
          </p:cNvSpPr>
          <p:nvPr/>
        </p:nvSpPr>
        <p:spPr>
          <a:xfrm>
            <a:off x="8649095" y="1185750"/>
            <a:ext cx="2929613" cy="4369113"/>
          </a:xfrm>
          <a:prstGeom prst="rect">
            <a:avLst/>
          </a:prstGeom>
        </p:spPr>
        <p:txBody>
          <a:bodyPr>
            <a:normAutofit/>
          </a:bodyPr>
          <a:lstStyle/>
          <a:p>
            <a:pPr algn="ctr">
              <a:spcAft>
                <a:spcPts val="600"/>
              </a:spcAft>
            </a:pPr>
            <a:r>
              <a:rPr lang="en-US" sz="4000" b="1" u="sng" kern="1200">
                <a:solidFill>
                  <a:schemeClr val="tx1"/>
                </a:solidFill>
                <a:latin typeface="+mn-lt"/>
                <a:ea typeface="+mn-ea"/>
                <a:cs typeface="+mn-cs"/>
              </a:rPr>
              <a:t>Treatment</a:t>
            </a:r>
            <a:endParaRPr lang="en-US" sz="4000" b="1" u="sng"/>
          </a:p>
        </p:txBody>
      </p:sp>
      <p:cxnSp>
        <p:nvCxnSpPr>
          <p:cNvPr id="7" name="Straight Connector 6">
            <a:extLst>
              <a:ext uri="{FF2B5EF4-FFF2-40B4-BE49-F238E27FC236}">
                <a16:creationId xmlns:a16="http://schemas.microsoft.com/office/drawing/2014/main" id="{E4B9C646-686C-6DD8-7A17-412B5536D630}"/>
              </a:ext>
            </a:extLst>
          </p:cNvPr>
          <p:cNvCxnSpPr/>
          <p:nvPr/>
        </p:nvCxnSpPr>
        <p:spPr>
          <a:xfrm>
            <a:off x="8322169" y="676656"/>
            <a:ext cx="0" cy="5513832"/>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9548211-0192-B9EF-D9C9-5BBAD08F6213}"/>
              </a:ext>
            </a:extLst>
          </p:cNvPr>
          <p:cNvSpPr txBox="1"/>
          <p:nvPr/>
        </p:nvSpPr>
        <p:spPr>
          <a:xfrm>
            <a:off x="6659236" y="6176362"/>
            <a:ext cx="3979718" cy="523220"/>
          </a:xfrm>
          <a:prstGeom prst="rect">
            <a:avLst/>
          </a:prstGeom>
          <a:noFill/>
        </p:spPr>
        <p:txBody>
          <a:bodyPr wrap="square" rtlCol="0">
            <a:spAutoFit/>
          </a:bodyPr>
          <a:lstStyle/>
          <a:p>
            <a:r>
              <a:rPr lang="en-US" sz="2800" dirty="0"/>
              <a:t>Continuum of care</a:t>
            </a:r>
          </a:p>
        </p:txBody>
      </p:sp>
    </p:spTree>
    <p:extLst>
      <p:ext uri="{BB962C8B-B14F-4D97-AF65-F5344CB8AC3E}">
        <p14:creationId xmlns:p14="http://schemas.microsoft.com/office/powerpoint/2010/main" val="565210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46CECD-813B-662A-4CE3-2AE0F09C29E4}"/>
              </a:ext>
            </a:extLst>
          </p:cNvPr>
          <p:cNvSpPr>
            <a:spLocks noGrp="1"/>
          </p:cNvSpPr>
          <p:nvPr>
            <p:ph type="title"/>
          </p:nvPr>
        </p:nvSpPr>
        <p:spPr/>
        <p:txBody>
          <a:bodyPr/>
          <a:lstStyle/>
          <a:p>
            <a:r>
              <a:rPr lang="en-US" dirty="0"/>
              <a:t>Skill Development:</a:t>
            </a:r>
          </a:p>
        </p:txBody>
      </p:sp>
      <p:sp>
        <p:nvSpPr>
          <p:cNvPr id="6" name="Content Placeholder 5">
            <a:extLst>
              <a:ext uri="{FF2B5EF4-FFF2-40B4-BE49-F238E27FC236}">
                <a16:creationId xmlns:a16="http://schemas.microsoft.com/office/drawing/2014/main" id="{DE250280-04C1-BD17-5AD3-6D6F466A47FF}"/>
              </a:ext>
            </a:extLst>
          </p:cNvPr>
          <p:cNvSpPr>
            <a:spLocks noGrp="1"/>
          </p:cNvSpPr>
          <p:nvPr>
            <p:ph idx="1"/>
          </p:nvPr>
        </p:nvSpPr>
        <p:spPr/>
        <p:txBody>
          <a:bodyPr/>
          <a:lstStyle/>
          <a:p>
            <a:r>
              <a:rPr lang="en-US" dirty="0"/>
              <a:t>What does it look like to encourage clients to work through their abdicating responsibility for behavior due to “mental illness?” </a:t>
            </a:r>
          </a:p>
          <a:p>
            <a:endParaRPr lang="en-US" dirty="0"/>
          </a:p>
          <a:p>
            <a:r>
              <a:rPr lang="en-US" dirty="0"/>
              <a:t>What skills does one need to feel confident having these challenging conversations? </a:t>
            </a:r>
          </a:p>
          <a:p>
            <a:endParaRPr lang="en-US" dirty="0"/>
          </a:p>
          <a:p>
            <a:r>
              <a:rPr lang="en-US" dirty="0"/>
              <a:t>Let’s roll play!</a:t>
            </a:r>
          </a:p>
          <a:p>
            <a:pPr marL="0" indent="0">
              <a:buNone/>
            </a:pPr>
            <a:r>
              <a:rPr lang="en-US" dirty="0"/>
              <a:t> </a:t>
            </a:r>
          </a:p>
        </p:txBody>
      </p:sp>
    </p:spTree>
    <p:extLst>
      <p:ext uri="{BB962C8B-B14F-4D97-AF65-F5344CB8AC3E}">
        <p14:creationId xmlns:p14="http://schemas.microsoft.com/office/powerpoint/2010/main" val="754359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p:txBody>
          <a:bodyPr/>
          <a:lstStyle/>
          <a:p>
            <a:pPr marL="0" indent="0" algn="ctr">
              <a:buNone/>
            </a:pPr>
            <a:r>
              <a:rPr lang="en-US" dirty="0" err="1"/>
              <a:t>Thad.Shunkwiler@mnsu.edu</a:t>
            </a:r>
            <a:endParaRPr lang="en-US" dirty="0"/>
          </a:p>
        </p:txBody>
      </p:sp>
      <p:pic>
        <p:nvPicPr>
          <p:cNvPr id="5" name="Picture 4" descr="A drawing of a face&#10;&#10;Description automatically generated">
            <a:extLst>
              <a:ext uri="{FF2B5EF4-FFF2-40B4-BE49-F238E27FC236}">
                <a16:creationId xmlns:a16="http://schemas.microsoft.com/office/drawing/2014/main" id="{8C4338CF-0D06-0B44-A3E4-8A2B821B86D2}"/>
              </a:ext>
            </a:extLst>
          </p:cNvPr>
          <p:cNvPicPr>
            <a:picLocks noChangeAspect="1"/>
          </p:cNvPicPr>
          <p:nvPr/>
        </p:nvPicPr>
        <p:blipFill>
          <a:blip r:embed="rId2"/>
          <a:stretch>
            <a:fillRect/>
          </a:stretch>
        </p:blipFill>
        <p:spPr>
          <a:xfrm>
            <a:off x="4149444" y="2542895"/>
            <a:ext cx="4143952" cy="4143952"/>
          </a:xfrm>
          <a:prstGeom prst="rect">
            <a:avLst/>
          </a:prstGeom>
        </p:spPr>
      </p:pic>
    </p:spTree>
    <p:extLst>
      <p:ext uri="{BB962C8B-B14F-4D97-AF65-F5344CB8AC3E}">
        <p14:creationId xmlns:p14="http://schemas.microsoft.com/office/powerpoint/2010/main" val="995225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858ED-5493-2FAF-A083-8E73E998B606}"/>
              </a:ext>
            </a:extLst>
          </p:cNvPr>
          <p:cNvSpPr>
            <a:spLocks noGrp="1"/>
          </p:cNvSpPr>
          <p:nvPr>
            <p:ph type="title"/>
          </p:nvPr>
        </p:nvSpPr>
        <p:spPr/>
        <p:txBody>
          <a:bodyPr/>
          <a:lstStyle/>
          <a:p>
            <a:r>
              <a:rPr lang="en-US" dirty="0"/>
              <a:t>Sources</a:t>
            </a:r>
          </a:p>
        </p:txBody>
      </p:sp>
      <p:sp>
        <p:nvSpPr>
          <p:cNvPr id="5" name="Content Placeholder 4">
            <a:extLst>
              <a:ext uri="{FF2B5EF4-FFF2-40B4-BE49-F238E27FC236}">
                <a16:creationId xmlns:a16="http://schemas.microsoft.com/office/drawing/2014/main" id="{05A12819-21F0-D550-99AC-49C86A925611}"/>
              </a:ext>
            </a:extLst>
          </p:cNvPr>
          <p:cNvSpPr>
            <a:spLocks noGrp="1"/>
          </p:cNvSpPr>
          <p:nvPr>
            <p:ph idx="1"/>
          </p:nvPr>
        </p:nvSpPr>
        <p:spPr/>
        <p:txBody>
          <a:bodyPr>
            <a:normAutofit fontScale="47500" lnSpcReduction="20000"/>
          </a:bodyPr>
          <a:lstStyle/>
          <a:p>
            <a:pPr algn="l"/>
            <a:r>
              <a:rPr lang="en-US" b="0" i="0" dirty="0" err="1">
                <a:solidFill>
                  <a:srgbClr val="222222"/>
                </a:solidFill>
                <a:effectLst/>
                <a:latin typeface="Merriweather Sans" panose="020F0502020204030204" pitchFamily="34" charset="0"/>
              </a:rPr>
              <a:t>Merten</a:t>
            </a:r>
            <a:r>
              <a:rPr lang="en-US" b="0" i="0" dirty="0">
                <a:solidFill>
                  <a:srgbClr val="222222"/>
                </a:solidFill>
                <a:effectLst/>
                <a:latin typeface="Merriweather Sans" panose="020F0502020204030204" pitchFamily="34" charset="0"/>
              </a:rPr>
              <a:t>, E.C., </a:t>
            </a:r>
            <a:r>
              <a:rPr lang="en-US" b="0" i="0" dirty="0" err="1">
                <a:solidFill>
                  <a:srgbClr val="222222"/>
                </a:solidFill>
                <a:effectLst/>
                <a:latin typeface="Merriweather Sans" panose="020F0502020204030204" pitchFamily="34" charset="0"/>
              </a:rPr>
              <a:t>Cwik</a:t>
            </a:r>
            <a:r>
              <a:rPr lang="en-US" b="0" i="0" dirty="0">
                <a:solidFill>
                  <a:srgbClr val="222222"/>
                </a:solidFill>
                <a:effectLst/>
                <a:latin typeface="Merriweather Sans" panose="020F0502020204030204" pitchFamily="34" charset="0"/>
              </a:rPr>
              <a:t>, J.C., </a:t>
            </a:r>
            <a:r>
              <a:rPr lang="en-US" b="0" i="0" dirty="0" err="1">
                <a:solidFill>
                  <a:srgbClr val="222222"/>
                </a:solidFill>
                <a:effectLst/>
                <a:latin typeface="Merriweather Sans" panose="020F0502020204030204" pitchFamily="34" charset="0"/>
              </a:rPr>
              <a:t>Margraf</a:t>
            </a:r>
            <a:r>
              <a:rPr lang="en-US" b="0" i="0" dirty="0">
                <a:solidFill>
                  <a:srgbClr val="222222"/>
                </a:solidFill>
                <a:effectLst/>
                <a:latin typeface="Merriweather Sans" panose="020F0502020204030204" pitchFamily="34" charset="0"/>
              </a:rPr>
              <a:t>, J. </a:t>
            </a:r>
            <a:r>
              <a:rPr lang="en-US" b="0" i="1" dirty="0">
                <a:solidFill>
                  <a:srgbClr val="222222"/>
                </a:solidFill>
                <a:effectLst/>
                <a:latin typeface="Merriweather Sans" panose="020F0502020204030204" pitchFamily="34" charset="0"/>
              </a:rPr>
              <a:t>et al.</a:t>
            </a:r>
            <a:r>
              <a:rPr lang="en-US" b="0" i="0" dirty="0">
                <a:solidFill>
                  <a:srgbClr val="222222"/>
                </a:solidFill>
                <a:effectLst/>
                <a:latin typeface="Merriweather Sans" panose="020F0502020204030204" pitchFamily="34" charset="0"/>
              </a:rPr>
              <a:t> Overdiagnosis of mental disorders in children and adolescents (in developed countries). </a:t>
            </a:r>
            <a:r>
              <a:rPr lang="en-US" b="0" i="1" dirty="0">
                <a:solidFill>
                  <a:srgbClr val="222222"/>
                </a:solidFill>
                <a:effectLst/>
                <a:latin typeface="Merriweather Sans" panose="020F0502020204030204" pitchFamily="34" charset="0"/>
              </a:rPr>
              <a:t>Child </a:t>
            </a:r>
            <a:r>
              <a:rPr lang="en-US" b="0" i="1" dirty="0" err="1">
                <a:solidFill>
                  <a:srgbClr val="222222"/>
                </a:solidFill>
                <a:effectLst/>
                <a:latin typeface="Merriweather Sans" panose="020F0502020204030204" pitchFamily="34" charset="0"/>
              </a:rPr>
              <a:t>Adolesc</a:t>
            </a:r>
            <a:r>
              <a:rPr lang="en-US" b="0" i="1" dirty="0">
                <a:solidFill>
                  <a:srgbClr val="222222"/>
                </a:solidFill>
                <a:effectLst/>
                <a:latin typeface="Merriweather Sans" panose="020F0502020204030204" pitchFamily="34" charset="0"/>
              </a:rPr>
              <a:t> Psychiatry </a:t>
            </a:r>
            <a:r>
              <a:rPr lang="en-US" b="0" i="1" dirty="0" err="1">
                <a:solidFill>
                  <a:srgbClr val="222222"/>
                </a:solidFill>
                <a:effectLst/>
                <a:latin typeface="Merriweather Sans" panose="020F0502020204030204" pitchFamily="34" charset="0"/>
              </a:rPr>
              <a:t>Ment</a:t>
            </a:r>
            <a:r>
              <a:rPr lang="en-US" b="0" i="1" dirty="0">
                <a:solidFill>
                  <a:srgbClr val="222222"/>
                </a:solidFill>
                <a:effectLst/>
                <a:latin typeface="Merriweather Sans" panose="020F0502020204030204" pitchFamily="34" charset="0"/>
              </a:rPr>
              <a:t> Health</a:t>
            </a:r>
            <a:r>
              <a:rPr lang="en-US" b="0" i="0" dirty="0">
                <a:solidFill>
                  <a:srgbClr val="222222"/>
                </a:solidFill>
                <a:effectLst/>
                <a:latin typeface="Merriweather Sans" panose="020F0502020204030204" pitchFamily="34" charset="0"/>
              </a:rPr>
              <a:t> </a:t>
            </a:r>
            <a:r>
              <a:rPr lang="en-US" b="1" i="0" dirty="0">
                <a:solidFill>
                  <a:srgbClr val="222222"/>
                </a:solidFill>
                <a:effectLst/>
                <a:latin typeface="Merriweather Sans" panose="020F0502020204030204" pitchFamily="34" charset="0"/>
              </a:rPr>
              <a:t>11</a:t>
            </a:r>
            <a:r>
              <a:rPr lang="en-US" b="0" i="0" dirty="0">
                <a:solidFill>
                  <a:srgbClr val="222222"/>
                </a:solidFill>
                <a:effectLst/>
                <a:latin typeface="Merriweather Sans" panose="020F0502020204030204" pitchFamily="34" charset="0"/>
              </a:rPr>
              <a:t>, 5 (2017). </a:t>
            </a:r>
          </a:p>
          <a:p>
            <a:pPr marL="0" indent="0" algn="l">
              <a:buNone/>
            </a:pPr>
            <a:endParaRPr lang="en-US" dirty="0">
              <a:solidFill>
                <a:srgbClr val="222222"/>
              </a:solidFill>
              <a:latin typeface="Merriweather Sans" panose="020F0502020204030204" pitchFamily="34" charset="0"/>
            </a:endParaRPr>
          </a:p>
          <a:p>
            <a:pPr algn="l"/>
            <a:r>
              <a:rPr lang="en-US" b="0" i="0" dirty="0" err="1">
                <a:solidFill>
                  <a:srgbClr val="222222"/>
                </a:solidFill>
                <a:effectLst/>
                <a:latin typeface="Merriweather" panose="020F0502020204030204" pitchFamily="34" charset="0"/>
              </a:rPr>
              <a:t>Bruchmüller</a:t>
            </a:r>
            <a:r>
              <a:rPr lang="en-US" b="0" i="0" dirty="0">
                <a:solidFill>
                  <a:srgbClr val="222222"/>
                </a:solidFill>
                <a:effectLst/>
                <a:latin typeface="Merriweather" panose="020F0502020204030204" pitchFamily="34" charset="0"/>
              </a:rPr>
              <a:t> K, </a:t>
            </a:r>
            <a:r>
              <a:rPr lang="en-US" b="0" i="0" dirty="0" err="1">
                <a:solidFill>
                  <a:srgbClr val="222222"/>
                </a:solidFill>
                <a:effectLst/>
                <a:latin typeface="Merriweather" panose="020F0502020204030204" pitchFamily="34" charset="0"/>
              </a:rPr>
              <a:t>Margraf</a:t>
            </a:r>
            <a:r>
              <a:rPr lang="en-US" b="0" i="0" dirty="0">
                <a:solidFill>
                  <a:srgbClr val="222222"/>
                </a:solidFill>
                <a:effectLst/>
                <a:latin typeface="Merriweather" panose="020F0502020204030204" pitchFamily="34" charset="0"/>
              </a:rPr>
              <a:t> J, Schneider S. Is ADHD diagnosed in accord with diagnostic criteria? Overdiagnosis and influence of client gender on diagnosis. J Consult Clin Psychol. 2012;80(1):128–38.</a:t>
            </a:r>
          </a:p>
          <a:p>
            <a:pPr algn="l"/>
            <a:endParaRPr lang="en-US" b="0" i="0" dirty="0">
              <a:solidFill>
                <a:srgbClr val="212121"/>
              </a:solidFill>
              <a:effectLst/>
              <a:latin typeface="Roboto" panose="02000000000000000000" pitchFamily="2" charset="0"/>
            </a:endParaRPr>
          </a:p>
          <a:p>
            <a:pPr algn="l"/>
            <a:r>
              <a:rPr lang="en-US" b="0" i="0" dirty="0" err="1">
                <a:solidFill>
                  <a:srgbClr val="222222"/>
                </a:solidFill>
                <a:effectLst/>
                <a:latin typeface="Merriweather" pitchFamily="2" charset="77"/>
              </a:rPr>
              <a:t>Chilakamarri</a:t>
            </a:r>
            <a:r>
              <a:rPr lang="en-US" b="0" i="0" dirty="0">
                <a:solidFill>
                  <a:srgbClr val="222222"/>
                </a:solidFill>
                <a:effectLst/>
                <a:latin typeface="Merriweather" pitchFamily="2" charset="77"/>
              </a:rPr>
              <a:t> JK, </a:t>
            </a:r>
            <a:r>
              <a:rPr lang="en-US" b="0" i="0" dirty="0" err="1">
                <a:solidFill>
                  <a:srgbClr val="222222"/>
                </a:solidFill>
                <a:effectLst/>
                <a:latin typeface="Merriweather" pitchFamily="2" charset="77"/>
              </a:rPr>
              <a:t>Filkowski</a:t>
            </a:r>
            <a:r>
              <a:rPr lang="en-US" b="0" i="0" dirty="0">
                <a:solidFill>
                  <a:srgbClr val="222222"/>
                </a:solidFill>
                <a:effectLst/>
                <a:latin typeface="Merriweather" pitchFamily="2" charset="77"/>
              </a:rPr>
              <a:t> MM, </a:t>
            </a:r>
            <a:r>
              <a:rPr lang="en-US" b="0" i="0" dirty="0" err="1">
                <a:solidFill>
                  <a:srgbClr val="222222"/>
                </a:solidFill>
                <a:effectLst/>
                <a:latin typeface="Merriweather" pitchFamily="2" charset="77"/>
              </a:rPr>
              <a:t>Ghaemi</a:t>
            </a:r>
            <a:r>
              <a:rPr lang="en-US" b="0" i="0" dirty="0">
                <a:solidFill>
                  <a:srgbClr val="222222"/>
                </a:solidFill>
                <a:effectLst/>
                <a:latin typeface="Merriweather" pitchFamily="2" charset="77"/>
              </a:rPr>
              <a:t> SN. Misdiagnosis of bipolar disorder in children and adolescents: a comparison with ADHD and major depressive disorder. Ann Clin Psychiatry. 2011;23(1):25–9.</a:t>
            </a:r>
          </a:p>
          <a:p>
            <a:pPr algn="l"/>
            <a:endParaRPr lang="en-US" b="0" i="0" dirty="0">
              <a:solidFill>
                <a:srgbClr val="212121"/>
              </a:solidFill>
              <a:effectLst/>
              <a:latin typeface="Roboto" panose="02000000000000000000" pitchFamily="2" charset="0"/>
            </a:endParaRPr>
          </a:p>
          <a:p>
            <a:pPr algn="l"/>
            <a:r>
              <a:rPr lang="en-US" b="0" i="0" dirty="0">
                <a:solidFill>
                  <a:srgbClr val="222222"/>
                </a:solidFill>
                <a:effectLst/>
                <a:latin typeface="Merriweather" pitchFamily="2" charset="77"/>
              </a:rPr>
              <a:t>Sciutto MJ, Eisenberg M. Evaluating the evidence for and against the overdiagnosis of ADHD. J Atten </a:t>
            </a:r>
            <a:r>
              <a:rPr lang="en-US" b="0" i="0" dirty="0" err="1">
                <a:solidFill>
                  <a:srgbClr val="222222"/>
                </a:solidFill>
                <a:effectLst/>
                <a:latin typeface="Merriweather" pitchFamily="2" charset="77"/>
              </a:rPr>
              <a:t>Disord</a:t>
            </a:r>
            <a:r>
              <a:rPr lang="en-US" b="0" i="0" dirty="0">
                <a:solidFill>
                  <a:srgbClr val="222222"/>
                </a:solidFill>
                <a:effectLst/>
                <a:latin typeface="Merriweather" pitchFamily="2" charset="77"/>
              </a:rPr>
              <a:t>. 2007;11:106–13.</a:t>
            </a:r>
          </a:p>
          <a:p>
            <a:pPr algn="l"/>
            <a:endParaRPr lang="en-US" b="0" i="0" dirty="0">
              <a:solidFill>
                <a:srgbClr val="212121"/>
              </a:solidFill>
              <a:effectLst/>
              <a:latin typeface="Roboto" panose="02000000000000000000" pitchFamily="2" charset="0"/>
            </a:endParaRPr>
          </a:p>
          <a:p>
            <a:pPr algn="l"/>
            <a:r>
              <a:rPr lang="en-US" b="0" i="0" dirty="0">
                <a:solidFill>
                  <a:srgbClr val="222222"/>
                </a:solidFill>
                <a:effectLst/>
                <a:latin typeface="Merriweather" pitchFamily="2" charset="77"/>
              </a:rPr>
              <a:t>Costello EJ, </a:t>
            </a:r>
            <a:r>
              <a:rPr lang="en-US" b="0" i="0" dirty="0" err="1">
                <a:solidFill>
                  <a:srgbClr val="222222"/>
                </a:solidFill>
                <a:effectLst/>
                <a:latin typeface="Merriweather" pitchFamily="2" charset="77"/>
              </a:rPr>
              <a:t>Erkanli</a:t>
            </a:r>
            <a:r>
              <a:rPr lang="en-US" b="0" i="0" dirty="0">
                <a:solidFill>
                  <a:srgbClr val="222222"/>
                </a:solidFill>
                <a:effectLst/>
                <a:latin typeface="Merriweather" pitchFamily="2" charset="77"/>
              </a:rPr>
              <a:t> A, </a:t>
            </a:r>
            <a:r>
              <a:rPr lang="en-US" b="0" i="0" dirty="0" err="1">
                <a:solidFill>
                  <a:srgbClr val="222222"/>
                </a:solidFill>
                <a:effectLst/>
                <a:latin typeface="Merriweather" pitchFamily="2" charset="77"/>
              </a:rPr>
              <a:t>Angold</a:t>
            </a:r>
            <a:r>
              <a:rPr lang="en-US" b="0" i="0" dirty="0">
                <a:solidFill>
                  <a:srgbClr val="222222"/>
                </a:solidFill>
                <a:effectLst/>
                <a:latin typeface="Merriweather" pitchFamily="2" charset="77"/>
              </a:rPr>
              <a:t> A. Is there an epidemic of child or adolescent depression? J Child Psychol Psychiatry. 2006;47(12):1263–71.</a:t>
            </a:r>
          </a:p>
          <a:p>
            <a:pPr algn="l"/>
            <a:endParaRPr lang="en-US" dirty="0">
              <a:solidFill>
                <a:srgbClr val="222222"/>
              </a:solidFill>
              <a:latin typeface="Merriweather" pitchFamily="2" charset="77"/>
            </a:endParaRPr>
          </a:p>
          <a:p>
            <a:pPr algn="l"/>
            <a:r>
              <a:rPr lang="en-US" b="0" i="0" dirty="0">
                <a:solidFill>
                  <a:srgbClr val="212121"/>
                </a:solidFill>
                <a:effectLst/>
                <a:latin typeface="Roboto" panose="02000000000000000000" pitchFamily="2" charset="0"/>
              </a:rPr>
              <a:t>van </a:t>
            </a:r>
            <a:r>
              <a:rPr lang="en-US" b="0" i="0" dirty="0" err="1">
                <a:solidFill>
                  <a:srgbClr val="212121"/>
                </a:solidFill>
                <a:effectLst/>
                <a:latin typeface="Roboto" panose="02000000000000000000" pitchFamily="2" charset="0"/>
              </a:rPr>
              <a:t>Nieuwenhuizen</a:t>
            </a:r>
            <a:r>
              <a:rPr lang="en-US" b="0" i="0" dirty="0">
                <a:solidFill>
                  <a:srgbClr val="212121"/>
                </a:solidFill>
                <a:effectLst/>
                <a:latin typeface="Roboto" panose="02000000000000000000" pitchFamily="2" charset="0"/>
              </a:rPr>
              <a:t>, A., Henderson, C., Kassam, A., Graham, T., Murray, J., Howard, L. M., &amp; Thornicroft, G. (2013). Emergency department staff views and experiences on diagnostic overshadowing related to people with mental illness. </a:t>
            </a:r>
            <a:r>
              <a:rPr lang="en-US" b="0" i="1" dirty="0">
                <a:solidFill>
                  <a:srgbClr val="212121"/>
                </a:solidFill>
                <a:effectLst/>
                <a:latin typeface="Roboto" panose="02000000000000000000" pitchFamily="2" charset="0"/>
              </a:rPr>
              <a:t>Epidemiology and psychiatric sciences</a:t>
            </a:r>
            <a:r>
              <a:rPr lang="en-US" b="0" i="0" dirty="0">
                <a:solidFill>
                  <a:srgbClr val="212121"/>
                </a:solidFill>
                <a:effectLst/>
                <a:latin typeface="Roboto" panose="02000000000000000000" pitchFamily="2" charset="0"/>
              </a:rPr>
              <a:t>, </a:t>
            </a:r>
            <a:r>
              <a:rPr lang="en-US" b="0" i="1" dirty="0">
                <a:solidFill>
                  <a:srgbClr val="212121"/>
                </a:solidFill>
                <a:effectLst/>
                <a:latin typeface="Roboto" panose="02000000000000000000" pitchFamily="2" charset="0"/>
              </a:rPr>
              <a:t>22</a:t>
            </a:r>
            <a:r>
              <a:rPr lang="en-US" b="0" i="0" dirty="0">
                <a:solidFill>
                  <a:srgbClr val="212121"/>
                </a:solidFill>
                <a:effectLst/>
                <a:latin typeface="Roboto" panose="02000000000000000000" pitchFamily="2" charset="0"/>
              </a:rPr>
              <a:t>(3), 255–262. https://</a:t>
            </a:r>
            <a:r>
              <a:rPr lang="en-US" b="0" i="0" dirty="0" err="1">
                <a:solidFill>
                  <a:srgbClr val="212121"/>
                </a:solidFill>
                <a:effectLst/>
                <a:latin typeface="Roboto" panose="02000000000000000000" pitchFamily="2" charset="0"/>
              </a:rPr>
              <a:t>doi.org</a:t>
            </a:r>
            <a:r>
              <a:rPr lang="en-US" b="0" i="0" dirty="0">
                <a:solidFill>
                  <a:srgbClr val="212121"/>
                </a:solidFill>
                <a:effectLst/>
                <a:latin typeface="Roboto" panose="02000000000000000000" pitchFamily="2" charset="0"/>
              </a:rPr>
              <a:t>/10.1017/S2045796012000571</a:t>
            </a:r>
            <a:br>
              <a:rPr lang="en-US" b="0" i="0" dirty="0">
                <a:solidFill>
                  <a:srgbClr val="212121"/>
                </a:solidFill>
                <a:effectLst/>
                <a:latin typeface="Roboto" panose="02000000000000000000" pitchFamily="2" charset="0"/>
              </a:rPr>
            </a:br>
            <a:endParaRPr lang="en-US" b="0" i="0" dirty="0">
              <a:solidFill>
                <a:srgbClr val="212121"/>
              </a:solidFill>
              <a:effectLst/>
              <a:latin typeface="Roboto" panose="02000000000000000000" pitchFamily="2" charset="0"/>
            </a:endParaRPr>
          </a:p>
          <a:p>
            <a:r>
              <a:rPr lang="en-US" b="0" i="0" dirty="0">
                <a:solidFill>
                  <a:srgbClr val="212121"/>
                </a:solidFill>
                <a:effectLst/>
                <a:latin typeface="Cambria" panose="02040503050406030204" pitchFamily="18" charset="0"/>
              </a:rPr>
              <a:t>Lauber C, Anthony M, </a:t>
            </a:r>
            <a:r>
              <a:rPr lang="en-US" b="0" i="0" dirty="0" err="1">
                <a:solidFill>
                  <a:srgbClr val="212121"/>
                </a:solidFill>
                <a:effectLst/>
                <a:latin typeface="Cambria" panose="02040503050406030204" pitchFamily="18" charset="0"/>
              </a:rPr>
              <a:t>jdacic</a:t>
            </a:r>
            <a:r>
              <a:rPr lang="en-US" b="0" i="0" dirty="0">
                <a:solidFill>
                  <a:srgbClr val="212121"/>
                </a:solidFill>
                <a:effectLst/>
                <a:latin typeface="Cambria" panose="02040503050406030204" pitchFamily="18" charset="0"/>
              </a:rPr>
              <a:t>-Gross V, </a:t>
            </a:r>
            <a:r>
              <a:rPr lang="en-US" b="0" i="0" dirty="0" err="1">
                <a:solidFill>
                  <a:srgbClr val="212121"/>
                </a:solidFill>
                <a:effectLst/>
                <a:latin typeface="Cambria" panose="02040503050406030204" pitchFamily="18" charset="0"/>
              </a:rPr>
              <a:t>Rossler</a:t>
            </a:r>
            <a:r>
              <a:rPr lang="en-US" b="0" i="0" dirty="0">
                <a:solidFill>
                  <a:srgbClr val="212121"/>
                </a:solidFill>
                <a:effectLst/>
                <a:latin typeface="Cambria" panose="02040503050406030204" pitchFamily="18" charset="0"/>
              </a:rPr>
              <a:t> W (2004). What about psychiatrists' attitude to mentally ill people? </a:t>
            </a:r>
            <a:r>
              <a:rPr lang="en-US" b="0" i="1" dirty="0">
                <a:solidFill>
                  <a:srgbClr val="212121"/>
                </a:solidFill>
                <a:effectLst/>
                <a:latin typeface="Cambria" panose="02040503050406030204" pitchFamily="18" charset="0"/>
              </a:rPr>
              <a:t>European Psychiatry</a:t>
            </a:r>
            <a:r>
              <a:rPr lang="en-US" b="0" i="0" dirty="0">
                <a:solidFill>
                  <a:srgbClr val="212121"/>
                </a:solidFill>
                <a:effectLst/>
                <a:latin typeface="Cambria" panose="02040503050406030204" pitchFamily="18" charset="0"/>
              </a:rPr>
              <a:t> 19, 423–427.</a:t>
            </a:r>
            <a:endParaRPr lang="en-US" dirty="0"/>
          </a:p>
        </p:txBody>
      </p:sp>
    </p:spTree>
    <p:extLst>
      <p:ext uri="{BB962C8B-B14F-4D97-AF65-F5344CB8AC3E}">
        <p14:creationId xmlns:p14="http://schemas.microsoft.com/office/powerpoint/2010/main" val="157004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262A-67EE-D349-BA77-30704B267AC3}"/>
              </a:ext>
            </a:extLst>
          </p:cNvPr>
          <p:cNvSpPr>
            <a:spLocks noGrp="1"/>
          </p:cNvSpPr>
          <p:nvPr>
            <p:ph type="title"/>
          </p:nvPr>
        </p:nvSpPr>
        <p:spPr/>
        <p:txBody>
          <a:bodyPr/>
          <a:lstStyle/>
          <a:p>
            <a:r>
              <a:rPr lang="en-US" b="1" u="sng" dirty="0"/>
              <a:t>Disclaimer </a:t>
            </a:r>
          </a:p>
        </p:txBody>
      </p:sp>
      <p:sp>
        <p:nvSpPr>
          <p:cNvPr id="3" name="Content Placeholder 2">
            <a:extLst>
              <a:ext uri="{FF2B5EF4-FFF2-40B4-BE49-F238E27FC236}">
                <a16:creationId xmlns:a16="http://schemas.microsoft.com/office/drawing/2014/main" id="{62B0975A-271E-7C4F-B9C2-A712771F6B77}"/>
              </a:ext>
            </a:extLst>
          </p:cNvPr>
          <p:cNvSpPr>
            <a:spLocks noGrp="1"/>
          </p:cNvSpPr>
          <p:nvPr>
            <p:ph sz="half" idx="1"/>
          </p:nvPr>
        </p:nvSpPr>
        <p:spPr>
          <a:xfrm>
            <a:off x="838200" y="2509285"/>
            <a:ext cx="5181600" cy="3083441"/>
          </a:xfrm>
        </p:spPr>
        <p:txBody>
          <a:bodyPr>
            <a:normAutofit fontScale="85000" lnSpcReduction="10000"/>
          </a:bodyPr>
          <a:lstStyle/>
          <a:p>
            <a:pPr marL="0" indent="0">
              <a:buNone/>
            </a:pPr>
            <a:r>
              <a:rPr lang="en-US" sz="3200" dirty="0"/>
              <a:t>The information in this presentation is for educational purposes only and is </a:t>
            </a:r>
            <a:r>
              <a:rPr lang="en-US" sz="3200" b="1" u="sng" dirty="0"/>
              <a:t>the sole opinion of the presenter.</a:t>
            </a:r>
          </a:p>
          <a:p>
            <a:pPr marL="0" indent="0">
              <a:buNone/>
            </a:pPr>
            <a:endParaRPr lang="en-US" sz="3200" b="1" u="sng" dirty="0"/>
          </a:p>
          <a:p>
            <a:pPr marL="0" indent="0">
              <a:buNone/>
            </a:pPr>
            <a:r>
              <a:rPr lang="en-US" sz="3200" b="1" u="sng" dirty="0"/>
              <a:t>Mental illness is real</a:t>
            </a:r>
            <a:r>
              <a:rPr lang="en-US" sz="3200" dirty="0"/>
              <a:t>, but our profession needs to seriously examine our role in access to care.</a:t>
            </a:r>
          </a:p>
          <a:p>
            <a:endParaRPr lang="en-US" sz="2400" dirty="0"/>
          </a:p>
          <a:p>
            <a:pPr marL="0" indent="0">
              <a:buNone/>
            </a:pPr>
            <a:endParaRPr lang="en-US" dirty="0"/>
          </a:p>
        </p:txBody>
      </p:sp>
      <p:pic>
        <p:nvPicPr>
          <p:cNvPr id="1026" name="Picture 2" descr="Minnesota Association for Children's Mental Health | Saint Paul MN">
            <a:extLst>
              <a:ext uri="{FF2B5EF4-FFF2-40B4-BE49-F238E27FC236}">
                <a16:creationId xmlns:a16="http://schemas.microsoft.com/office/drawing/2014/main" id="{A4A7BA86-A9B7-4914-DFF3-BCFC0FA27EC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155708" y="3641075"/>
            <a:ext cx="2172855" cy="21728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5A2503E-F2EA-0599-115C-7E40A498DCCE}"/>
              </a:ext>
            </a:extLst>
          </p:cNvPr>
          <p:cNvPicPr>
            <a:picLocks noChangeAspect="1"/>
          </p:cNvPicPr>
          <p:nvPr/>
        </p:nvPicPr>
        <p:blipFill>
          <a:blip r:embed="rId4"/>
          <a:stretch>
            <a:fillRect/>
          </a:stretch>
        </p:blipFill>
        <p:spPr>
          <a:xfrm>
            <a:off x="7050969" y="1554669"/>
            <a:ext cx="4207138" cy="1764792"/>
          </a:xfrm>
          <a:prstGeom prst="rect">
            <a:avLst/>
          </a:prstGeom>
        </p:spPr>
      </p:pic>
    </p:spTree>
    <p:extLst>
      <p:ext uri="{BB962C8B-B14F-4D97-AF65-F5344CB8AC3E}">
        <p14:creationId xmlns:p14="http://schemas.microsoft.com/office/powerpoint/2010/main" val="248725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28AE-39A5-BE4F-BD00-6FC2B39CD5C3}"/>
              </a:ext>
            </a:extLst>
          </p:cNvPr>
          <p:cNvSpPr>
            <a:spLocks noGrp="1"/>
          </p:cNvSpPr>
          <p:nvPr>
            <p:ph type="title"/>
          </p:nvPr>
        </p:nvSpPr>
        <p:spPr/>
        <p:txBody>
          <a:bodyPr/>
          <a:lstStyle/>
          <a:p>
            <a:r>
              <a:rPr lang="en-US" dirty="0"/>
              <a:t>Training Outline </a:t>
            </a:r>
          </a:p>
        </p:txBody>
      </p:sp>
      <p:sp>
        <p:nvSpPr>
          <p:cNvPr id="3" name="Content Placeholder 2">
            <a:extLst>
              <a:ext uri="{FF2B5EF4-FFF2-40B4-BE49-F238E27FC236}">
                <a16:creationId xmlns:a16="http://schemas.microsoft.com/office/drawing/2014/main" id="{1ADD5C9A-2674-8144-8C42-8DF5789419B4}"/>
              </a:ext>
            </a:extLst>
          </p:cNvPr>
          <p:cNvSpPr>
            <a:spLocks noGrp="1"/>
          </p:cNvSpPr>
          <p:nvPr>
            <p:ph idx="1"/>
          </p:nvPr>
        </p:nvSpPr>
        <p:spPr>
          <a:xfrm>
            <a:off x="249308" y="2101084"/>
            <a:ext cx="11693383" cy="4351338"/>
          </a:xfrm>
        </p:spPr>
        <p:txBody>
          <a:bodyPr>
            <a:normAutofit/>
          </a:bodyPr>
          <a:lstStyle/>
          <a:p>
            <a:r>
              <a:rPr lang="en-US" dirty="0"/>
              <a:t>Definitions and theoretical orientation to mental illness</a:t>
            </a:r>
          </a:p>
          <a:p>
            <a:r>
              <a:rPr lang="en-US" dirty="0"/>
              <a:t>History of stigma</a:t>
            </a:r>
          </a:p>
          <a:p>
            <a:r>
              <a:rPr lang="en-US" dirty="0"/>
              <a:t>Campaigns to legitimize mental health</a:t>
            </a:r>
          </a:p>
          <a:p>
            <a:r>
              <a:rPr lang="en-US" dirty="0"/>
              <a:t>Diagnostic differentiation </a:t>
            </a:r>
          </a:p>
          <a:p>
            <a:r>
              <a:rPr lang="en-US" dirty="0"/>
              <a:t>Alternative intervention</a:t>
            </a:r>
          </a:p>
          <a:p>
            <a:r>
              <a:rPr lang="en-US" dirty="0"/>
              <a:t>Skill development</a:t>
            </a:r>
          </a:p>
          <a:p>
            <a:endParaRPr lang="en-US" dirty="0"/>
          </a:p>
          <a:p>
            <a:pPr marL="0" indent="0" algn="ctr">
              <a:buNone/>
            </a:pPr>
            <a:r>
              <a:rPr lang="en-US" sz="3300" b="1" i="1" dirty="0"/>
              <a:t>Learning Outcome: How do I use this information with my clients. </a:t>
            </a:r>
          </a:p>
        </p:txBody>
      </p:sp>
      <p:pic>
        <p:nvPicPr>
          <p:cNvPr id="1026" name="Picture 2" descr="Uncle Sam World War Two Poster - Openclipart">
            <a:extLst>
              <a:ext uri="{FF2B5EF4-FFF2-40B4-BE49-F238E27FC236}">
                <a16:creationId xmlns:a16="http://schemas.microsoft.com/office/drawing/2014/main" id="{C5332C77-5A2F-0AE1-6CFF-2BC2C95A3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819" y="365125"/>
            <a:ext cx="2804564" cy="39116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7A1272-2D3D-8B3D-E591-1DE7673A7006}"/>
              </a:ext>
            </a:extLst>
          </p:cNvPr>
          <p:cNvSpPr txBox="1"/>
          <p:nvPr/>
        </p:nvSpPr>
        <p:spPr>
          <a:xfrm>
            <a:off x="9556898" y="3197338"/>
            <a:ext cx="1796902" cy="646331"/>
          </a:xfrm>
          <a:prstGeom prst="rect">
            <a:avLst/>
          </a:prstGeom>
          <a:noFill/>
        </p:spPr>
        <p:txBody>
          <a:bodyPr wrap="square" rtlCol="0">
            <a:spAutoFit/>
          </a:bodyPr>
          <a:lstStyle/>
          <a:p>
            <a:r>
              <a:rPr lang="en-US" b="1" u="sng" dirty="0">
                <a:solidFill>
                  <a:srgbClr val="FF0000"/>
                </a:solidFill>
              </a:rPr>
              <a:t>I Want YOU </a:t>
            </a:r>
          </a:p>
          <a:p>
            <a:r>
              <a:rPr lang="en-US" b="1" u="sng" dirty="0">
                <a:solidFill>
                  <a:srgbClr val="FF0000"/>
                </a:solidFill>
              </a:rPr>
              <a:t>To Participate! </a:t>
            </a:r>
          </a:p>
        </p:txBody>
      </p:sp>
    </p:spTree>
    <p:extLst>
      <p:ext uri="{BB962C8B-B14F-4D97-AF65-F5344CB8AC3E}">
        <p14:creationId xmlns:p14="http://schemas.microsoft.com/office/powerpoint/2010/main" val="420138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2E81A559-C8C6-923E-396B-31EC3D0371E6}"/>
              </a:ext>
            </a:extLst>
          </p:cNvPr>
          <p:cNvPicPr>
            <a:picLocks noGrp="1" noChangeAspect="1"/>
          </p:cNvPicPr>
          <p:nvPr>
            <p:ph idx="1"/>
          </p:nvPr>
        </p:nvPicPr>
        <p:blipFill>
          <a:blip r:embed="rId2"/>
          <a:stretch>
            <a:fillRect/>
          </a:stretch>
        </p:blipFill>
        <p:spPr>
          <a:xfrm>
            <a:off x="4783884" y="1527893"/>
            <a:ext cx="6564431" cy="4976527"/>
          </a:xfrm>
          <a:prstGeom prst="rect">
            <a:avLst/>
          </a:prstGeom>
        </p:spPr>
      </p:pic>
      <p:pic>
        <p:nvPicPr>
          <p:cNvPr id="4098" name="Picture 2" descr="Merriam-Webster - Wikipedia">
            <a:extLst>
              <a:ext uri="{FF2B5EF4-FFF2-40B4-BE49-F238E27FC236}">
                <a16:creationId xmlns:a16="http://schemas.microsoft.com/office/drawing/2014/main" id="{212A5824-E2A5-59E7-89F7-B71A80066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72" y="2400952"/>
            <a:ext cx="3106230" cy="31062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AFC3E9-DE2C-FB56-3295-8895E673D8B4}"/>
              </a:ext>
            </a:extLst>
          </p:cNvPr>
          <p:cNvSpPr txBox="1"/>
          <p:nvPr/>
        </p:nvSpPr>
        <p:spPr>
          <a:xfrm>
            <a:off x="675861" y="1128522"/>
            <a:ext cx="3001617" cy="769441"/>
          </a:xfrm>
          <a:prstGeom prst="rect">
            <a:avLst/>
          </a:prstGeom>
          <a:noFill/>
        </p:spPr>
        <p:txBody>
          <a:bodyPr wrap="square" rtlCol="0">
            <a:spAutoFit/>
          </a:bodyPr>
          <a:lstStyle/>
          <a:p>
            <a:r>
              <a:rPr lang="en-US" sz="4400" b="1" u="sng" dirty="0"/>
              <a:t>Definitions</a:t>
            </a:r>
          </a:p>
        </p:txBody>
      </p:sp>
    </p:spTree>
    <p:extLst>
      <p:ext uri="{BB962C8B-B14F-4D97-AF65-F5344CB8AC3E}">
        <p14:creationId xmlns:p14="http://schemas.microsoft.com/office/powerpoint/2010/main" val="178834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01F8-7DD0-12BA-4871-D13388B97719}"/>
              </a:ext>
            </a:extLst>
          </p:cNvPr>
          <p:cNvSpPr>
            <a:spLocks noGrp="1"/>
          </p:cNvSpPr>
          <p:nvPr>
            <p:ph type="title"/>
          </p:nvPr>
        </p:nvSpPr>
        <p:spPr>
          <a:xfrm>
            <a:off x="461335" y="4022987"/>
            <a:ext cx="3981854" cy="2216513"/>
          </a:xfrm>
        </p:spPr>
        <p:txBody>
          <a:bodyPr vert="horz" lIns="91440" tIns="45720" rIns="91440" bIns="45720" rtlCol="0" anchor="ctr">
            <a:normAutofit/>
          </a:bodyPr>
          <a:lstStyle/>
          <a:p>
            <a:r>
              <a:rPr lang="en-US" sz="5400" b="1" u="sng" kern="1200" dirty="0">
                <a:solidFill>
                  <a:schemeClr val="tx1"/>
                </a:solidFill>
                <a:latin typeface="+mj-lt"/>
                <a:ea typeface="+mj-ea"/>
                <a:cs typeface="+mj-cs"/>
              </a:rPr>
              <a:t>Definitions</a:t>
            </a:r>
          </a:p>
        </p:txBody>
      </p:sp>
      <p:pic>
        <p:nvPicPr>
          <p:cNvPr id="2050" name="Picture 2" descr="Depression and mental illness - Skuld">
            <a:extLst>
              <a:ext uri="{FF2B5EF4-FFF2-40B4-BE49-F238E27FC236}">
                <a16:creationId xmlns:a16="http://schemas.microsoft.com/office/drawing/2014/main" id="{9CAA0A48-DF00-FA0B-8157-56C98D669BD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57512" y="704504"/>
            <a:ext cx="10676975"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2D31F8F6-103A-4DCF-76C9-A88D18C68E9D}"/>
              </a:ext>
            </a:extLst>
          </p:cNvPr>
          <p:cNvSpPr>
            <a:spLocks noGrp="1"/>
          </p:cNvSpPr>
          <p:nvPr>
            <p:ph sz="half" idx="2"/>
          </p:nvPr>
        </p:nvSpPr>
        <p:spPr>
          <a:xfrm>
            <a:off x="4603266" y="4641488"/>
            <a:ext cx="7117498" cy="2216512"/>
          </a:xfrm>
        </p:spPr>
        <p:txBody>
          <a:bodyPr vert="horz" lIns="91440" tIns="45720" rIns="91440" bIns="45720" rtlCol="0">
            <a:normAutofit/>
          </a:bodyPr>
          <a:lstStyle/>
          <a:p>
            <a:pPr marL="0" indent="0">
              <a:buNone/>
            </a:pPr>
            <a:r>
              <a:rPr lang="en-US" sz="4400" dirty="0"/>
              <a:t>What is your definition of       mental illness?</a:t>
            </a:r>
          </a:p>
        </p:txBody>
      </p:sp>
    </p:spTree>
    <p:extLst>
      <p:ext uri="{BB962C8B-B14F-4D97-AF65-F5344CB8AC3E}">
        <p14:creationId xmlns:p14="http://schemas.microsoft.com/office/powerpoint/2010/main" val="302020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87E71-5A42-85BC-C8A9-0293C3905878}"/>
              </a:ext>
            </a:extLst>
          </p:cNvPr>
          <p:cNvSpPr>
            <a:spLocks noGrp="1"/>
          </p:cNvSpPr>
          <p:nvPr>
            <p:ph type="title"/>
          </p:nvPr>
        </p:nvSpPr>
        <p:spPr/>
        <p:txBody>
          <a:bodyPr/>
          <a:lstStyle/>
          <a:p>
            <a:pPr algn="ctr"/>
            <a:r>
              <a:rPr lang="en-US" dirty="0"/>
              <a:t>Normal vs Abnormal Behavioral Health</a:t>
            </a:r>
          </a:p>
        </p:txBody>
      </p:sp>
      <p:pic>
        <p:nvPicPr>
          <p:cNvPr id="3074" name="Picture 2" descr="CLP 4134 Exam 1: What is Abnormal Behavior? Diagram | Quizlet">
            <a:extLst>
              <a:ext uri="{FF2B5EF4-FFF2-40B4-BE49-F238E27FC236}">
                <a16:creationId xmlns:a16="http://schemas.microsoft.com/office/drawing/2014/main" id="{CC9EE403-613D-695F-7D32-7C6ADC7F04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5617" y="2245026"/>
            <a:ext cx="8680766" cy="25040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1B54ED8-D6E4-9438-1703-B337568A6290}"/>
              </a:ext>
            </a:extLst>
          </p:cNvPr>
          <p:cNvSpPr txBox="1"/>
          <p:nvPr/>
        </p:nvSpPr>
        <p:spPr>
          <a:xfrm>
            <a:off x="2465356" y="5060783"/>
            <a:ext cx="7583557" cy="1446550"/>
          </a:xfrm>
          <a:prstGeom prst="rect">
            <a:avLst/>
          </a:prstGeom>
          <a:noFill/>
        </p:spPr>
        <p:txBody>
          <a:bodyPr wrap="square" rtlCol="0">
            <a:spAutoFit/>
          </a:bodyPr>
          <a:lstStyle/>
          <a:p>
            <a:pPr algn="ctr"/>
            <a:r>
              <a:rPr lang="en-US" sz="4400" i="1" dirty="0"/>
              <a:t>When does someone go from normal to abnormal behavior? </a:t>
            </a:r>
          </a:p>
        </p:txBody>
      </p:sp>
    </p:spTree>
    <p:extLst>
      <p:ext uri="{BB962C8B-B14F-4D97-AF65-F5344CB8AC3E}">
        <p14:creationId xmlns:p14="http://schemas.microsoft.com/office/powerpoint/2010/main" val="400803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1766-767D-E9EA-61F0-6D986E874F2F}"/>
              </a:ext>
            </a:extLst>
          </p:cNvPr>
          <p:cNvSpPr>
            <a:spLocks noGrp="1"/>
          </p:cNvSpPr>
          <p:nvPr>
            <p:ph type="title"/>
          </p:nvPr>
        </p:nvSpPr>
        <p:spPr>
          <a:xfrm>
            <a:off x="1155557" y="649674"/>
            <a:ext cx="4284420" cy="1687143"/>
          </a:xfrm>
        </p:spPr>
        <p:txBody>
          <a:bodyPr anchor="t">
            <a:normAutofit/>
          </a:bodyPr>
          <a:lstStyle/>
          <a:p>
            <a:r>
              <a:rPr lang="en-US" sz="3700" dirty="0"/>
              <a:t>Philosophical Approach to Mental Illness </a:t>
            </a:r>
          </a:p>
        </p:txBody>
      </p:sp>
      <p:sp>
        <p:nvSpPr>
          <p:cNvPr id="1030" name="Content Placeholder 1029">
            <a:extLst>
              <a:ext uri="{FF2B5EF4-FFF2-40B4-BE49-F238E27FC236}">
                <a16:creationId xmlns:a16="http://schemas.microsoft.com/office/drawing/2014/main" id="{82267577-2B7E-06A7-C923-330F5280E1C9}"/>
              </a:ext>
            </a:extLst>
          </p:cNvPr>
          <p:cNvSpPr>
            <a:spLocks noGrp="1"/>
          </p:cNvSpPr>
          <p:nvPr>
            <p:ph idx="1"/>
          </p:nvPr>
        </p:nvSpPr>
        <p:spPr>
          <a:xfrm>
            <a:off x="6752023" y="513764"/>
            <a:ext cx="5125227" cy="2559277"/>
          </a:xfrm>
        </p:spPr>
        <p:txBody>
          <a:bodyPr>
            <a:normAutofit fontScale="47500" lnSpcReduction="20000"/>
          </a:bodyPr>
          <a:lstStyle/>
          <a:p>
            <a:endParaRPr lang="en-US" sz="3600" b="1" dirty="0"/>
          </a:p>
          <a:p>
            <a:r>
              <a:rPr lang="en-US" sz="4200" b="1" dirty="0"/>
              <a:t>When does someone go from well to sick? </a:t>
            </a:r>
          </a:p>
          <a:p>
            <a:endParaRPr lang="en-US" sz="4200" b="1" dirty="0"/>
          </a:p>
          <a:p>
            <a:r>
              <a:rPr lang="en-US" sz="4200" b="1" dirty="0"/>
              <a:t>When should we </a:t>
            </a:r>
            <a:r>
              <a:rPr lang="en-US" sz="4200" b="1" i="1" dirty="0"/>
              <a:t>pathologize</a:t>
            </a:r>
            <a:r>
              <a:rPr lang="en-US" sz="4200" b="1" dirty="0"/>
              <a:t> behavior? </a:t>
            </a:r>
          </a:p>
          <a:p>
            <a:endParaRPr lang="en-US" sz="4200" b="1" dirty="0"/>
          </a:p>
          <a:p>
            <a:r>
              <a:rPr lang="en-US" sz="4200" b="1" dirty="0"/>
              <a:t>What is the meaning and purpose of diagnosis?</a:t>
            </a:r>
          </a:p>
          <a:p>
            <a:pPr marL="0" indent="0">
              <a:buNone/>
            </a:pPr>
            <a:endParaRPr lang="en-US" sz="1600" dirty="0"/>
          </a:p>
        </p:txBody>
      </p:sp>
      <p:pic>
        <p:nvPicPr>
          <p:cNvPr id="1026" name="Picture 2" descr="Draw Your Line in the Sand. It's your life. Start setting some… | by Gary  Ryan Blair I Growth Hacking Aficionado | Mind Munchies | Medium">
            <a:extLst>
              <a:ext uri="{FF2B5EF4-FFF2-40B4-BE49-F238E27FC236}">
                <a16:creationId xmlns:a16="http://schemas.microsoft.com/office/drawing/2014/main" id="{9018D001-7F0A-A060-8918-9393A0AAB0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88" r="1" b="14752"/>
          <a:stretch/>
        </p:blipFill>
        <p:spPr bwMode="auto">
          <a:xfrm>
            <a:off x="1151118" y="3073041"/>
            <a:ext cx="9889765" cy="357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8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6C2D6-8511-5ED3-8DDE-22D87B06214A}"/>
              </a:ext>
            </a:extLst>
          </p:cNvPr>
          <p:cNvSpPr>
            <a:spLocks noGrp="1"/>
          </p:cNvSpPr>
          <p:nvPr>
            <p:ph type="title"/>
          </p:nvPr>
        </p:nvSpPr>
        <p:spPr>
          <a:xfrm>
            <a:off x="280346" y="160863"/>
            <a:ext cx="7273393" cy="1616203"/>
          </a:xfrm>
        </p:spPr>
        <p:txBody>
          <a:bodyPr anchor="b">
            <a:normAutofit/>
          </a:bodyPr>
          <a:lstStyle/>
          <a:p>
            <a:r>
              <a:rPr lang="en-US" sz="4000" b="1" u="sng" dirty="0"/>
              <a:t>History of Mental Health Stigma</a:t>
            </a:r>
          </a:p>
        </p:txBody>
      </p:sp>
      <p:sp>
        <p:nvSpPr>
          <p:cNvPr id="3" name="Content Placeholder 2">
            <a:extLst>
              <a:ext uri="{FF2B5EF4-FFF2-40B4-BE49-F238E27FC236}">
                <a16:creationId xmlns:a16="http://schemas.microsoft.com/office/drawing/2014/main" id="{E1E815F8-9CE1-1346-0347-85AFAE0820E3}"/>
              </a:ext>
            </a:extLst>
          </p:cNvPr>
          <p:cNvSpPr>
            <a:spLocks noGrp="1"/>
          </p:cNvSpPr>
          <p:nvPr>
            <p:ph idx="1"/>
          </p:nvPr>
        </p:nvSpPr>
        <p:spPr>
          <a:xfrm>
            <a:off x="489066" y="2102501"/>
            <a:ext cx="6349055" cy="3447832"/>
          </a:xfrm>
        </p:spPr>
        <p:txBody>
          <a:bodyPr anchor="t">
            <a:noAutofit/>
          </a:bodyPr>
          <a:lstStyle/>
          <a:p>
            <a:r>
              <a:rPr lang="en-US" sz="3200" dirty="0"/>
              <a:t>1800’s- Possessed by “evil spirits”</a:t>
            </a:r>
          </a:p>
          <a:p>
            <a:endParaRPr lang="en-US" sz="3200" dirty="0"/>
          </a:p>
          <a:p>
            <a:r>
              <a:rPr lang="en-US" sz="3200" dirty="0"/>
              <a:t>1900’s- Insane “wild beasts”</a:t>
            </a:r>
          </a:p>
          <a:p>
            <a:endParaRPr lang="en-US" sz="3200" dirty="0"/>
          </a:p>
          <a:p>
            <a:r>
              <a:rPr lang="en-US" sz="3200" dirty="0"/>
              <a:t>1920’s- World War 1 – “shell shock”</a:t>
            </a:r>
          </a:p>
        </p:txBody>
      </p:sp>
      <p:pic>
        <p:nvPicPr>
          <p:cNvPr id="5124" name="Picture 4" descr="Buried at an Asylum, the 'Unspoken, Untold History' of the South - The New  York Times">
            <a:extLst>
              <a:ext uri="{FF2B5EF4-FFF2-40B4-BE49-F238E27FC236}">
                <a16:creationId xmlns:a16="http://schemas.microsoft.com/office/drawing/2014/main" id="{38CFDA9A-9E76-8EC2-FFC1-A718380B2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836" y="1371600"/>
            <a:ext cx="4251955" cy="232179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HS Asylum truths #7: The straitjacket | lots of words">
            <a:extLst>
              <a:ext uri="{FF2B5EF4-FFF2-40B4-BE49-F238E27FC236}">
                <a16:creationId xmlns:a16="http://schemas.microsoft.com/office/drawing/2014/main" id="{82E17A38-1B94-0C82-9EE5-4864DE3C0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386" y="3826417"/>
            <a:ext cx="3356155" cy="2722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458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565</TotalTime>
  <Words>859</Words>
  <Application>Microsoft Macintosh PowerPoint</Application>
  <PresentationFormat>Widescreen</PresentationFormat>
  <Paragraphs>109</Paragraphs>
  <Slides>28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Cambria</vt:lpstr>
      <vt:lpstr>Merriweather</vt:lpstr>
      <vt:lpstr>Merriweather Sans</vt:lpstr>
      <vt:lpstr>Roboto</vt:lpstr>
      <vt:lpstr>Office Theme</vt:lpstr>
      <vt:lpstr>Stop Pathologizing Me: Normal vs Abnormal Psychological Responses      to Life’s Challenges</vt:lpstr>
      <vt:lpstr>Introductions</vt:lpstr>
      <vt:lpstr>Disclaimer </vt:lpstr>
      <vt:lpstr>Training Outline </vt:lpstr>
      <vt:lpstr>PowerPoint Presentation</vt:lpstr>
      <vt:lpstr>Definitions</vt:lpstr>
      <vt:lpstr>Normal vs Abnormal Behavioral Health</vt:lpstr>
      <vt:lpstr>Philosophical Approach to Mental Illness </vt:lpstr>
      <vt:lpstr>History of Mental Health Stigma</vt:lpstr>
      <vt:lpstr>History of Mental Health Stigma</vt:lpstr>
      <vt:lpstr>History of Mental Health Stigma</vt:lpstr>
      <vt:lpstr>Campaigns to End the Stigma</vt:lpstr>
      <vt:lpstr>Unintended Consequences? </vt:lpstr>
      <vt:lpstr>PowerPoint Presentation</vt:lpstr>
      <vt:lpstr>Unintended Consequences? </vt:lpstr>
      <vt:lpstr>Unintended Consequences? </vt:lpstr>
      <vt:lpstr>Right Diagnosis Right Resource Right Time</vt:lpstr>
      <vt:lpstr>Differential Diagnosis</vt:lpstr>
      <vt:lpstr>“Normal Human Unhappiness” </vt:lpstr>
      <vt:lpstr>Differential Diagnosis: Consequences of getting it wrong</vt:lpstr>
      <vt:lpstr>The Elephant in the Room</vt:lpstr>
      <vt:lpstr>PowerPoint Presentation</vt:lpstr>
      <vt:lpstr>Normalizing Psychological Distress</vt:lpstr>
      <vt:lpstr>Responsibility of Emotional Wellness</vt:lpstr>
      <vt:lpstr>Support  vs.  Treatment  Managing Psychological Distress</vt:lpstr>
      <vt:lpstr>Skill Development:</vt:lpstr>
      <vt:lpstr>Questions?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Pathologizing Me: Normal vs Abnormal Psychological Responses to Life’s Challenges</dc:title>
  <dc:creator>Shunkwiler, Thad M</dc:creator>
  <cp:lastModifiedBy>Shunkwiler, Thad M</cp:lastModifiedBy>
  <cp:revision>14</cp:revision>
  <dcterms:created xsi:type="dcterms:W3CDTF">2024-01-04T14:41:43Z</dcterms:created>
  <dcterms:modified xsi:type="dcterms:W3CDTF">2024-01-09T17:21:58Z</dcterms:modified>
</cp:coreProperties>
</file>